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1">
  <p:sldMasterIdLst>
    <p:sldMasterId id="2147483648" r:id="rId1"/>
  </p:sldMasterIdLst>
  <p:notesMasterIdLst>
    <p:notesMasterId r:id="rId139"/>
  </p:notesMasterIdLst>
  <p:handoutMasterIdLst>
    <p:handoutMasterId r:id="rId140"/>
  </p:handoutMasterIdLst>
  <p:sldIdLst>
    <p:sldId id="281" r:id="rId2"/>
    <p:sldId id="397" r:id="rId3"/>
    <p:sldId id="898" r:id="rId4"/>
    <p:sldId id="834" r:id="rId5"/>
    <p:sldId id="391" r:id="rId6"/>
    <p:sldId id="294" r:id="rId7"/>
    <p:sldId id="770" r:id="rId8"/>
    <p:sldId id="263" r:id="rId9"/>
    <p:sldId id="295" r:id="rId10"/>
    <p:sldId id="296" r:id="rId11"/>
    <p:sldId id="297" r:id="rId12"/>
    <p:sldId id="298" r:id="rId13"/>
    <p:sldId id="299" r:id="rId14"/>
    <p:sldId id="396" r:id="rId15"/>
    <p:sldId id="771" r:id="rId16"/>
    <p:sldId id="772" r:id="rId17"/>
    <p:sldId id="773" r:id="rId18"/>
    <p:sldId id="774" r:id="rId19"/>
    <p:sldId id="775" r:id="rId20"/>
    <p:sldId id="776" r:id="rId21"/>
    <p:sldId id="777" r:id="rId22"/>
    <p:sldId id="778" r:id="rId23"/>
    <p:sldId id="779" r:id="rId24"/>
    <p:sldId id="780" r:id="rId25"/>
    <p:sldId id="781" r:id="rId26"/>
    <p:sldId id="782" r:id="rId27"/>
    <p:sldId id="783" r:id="rId28"/>
    <p:sldId id="784" r:id="rId29"/>
    <p:sldId id="785" r:id="rId30"/>
    <p:sldId id="786" r:id="rId31"/>
    <p:sldId id="787" r:id="rId32"/>
    <p:sldId id="788" r:id="rId33"/>
    <p:sldId id="789" r:id="rId34"/>
    <p:sldId id="790" r:id="rId35"/>
    <p:sldId id="791" r:id="rId36"/>
    <p:sldId id="792" r:id="rId37"/>
    <p:sldId id="793" r:id="rId38"/>
    <p:sldId id="795" r:id="rId39"/>
    <p:sldId id="796" r:id="rId40"/>
    <p:sldId id="800" r:id="rId41"/>
    <p:sldId id="799" r:id="rId42"/>
    <p:sldId id="798" r:id="rId43"/>
    <p:sldId id="797" r:id="rId44"/>
    <p:sldId id="801" r:id="rId45"/>
    <p:sldId id="804" r:id="rId46"/>
    <p:sldId id="802" r:id="rId47"/>
    <p:sldId id="819" r:id="rId48"/>
    <p:sldId id="805" r:id="rId49"/>
    <p:sldId id="808" r:id="rId50"/>
    <p:sldId id="807" r:id="rId51"/>
    <p:sldId id="806" r:id="rId52"/>
    <p:sldId id="816" r:id="rId53"/>
    <p:sldId id="817" r:id="rId54"/>
    <p:sldId id="809" r:id="rId55"/>
    <p:sldId id="818" r:id="rId56"/>
    <p:sldId id="835" r:id="rId57"/>
    <p:sldId id="836" r:id="rId58"/>
    <p:sldId id="810" r:id="rId59"/>
    <p:sldId id="820" r:id="rId60"/>
    <p:sldId id="822" r:id="rId61"/>
    <p:sldId id="821" r:id="rId62"/>
    <p:sldId id="823" r:id="rId63"/>
    <p:sldId id="824" r:id="rId64"/>
    <p:sldId id="825" r:id="rId65"/>
    <p:sldId id="826" r:id="rId66"/>
    <p:sldId id="827" r:id="rId67"/>
    <p:sldId id="981" r:id="rId68"/>
    <p:sldId id="828" r:id="rId69"/>
    <p:sldId id="829" r:id="rId70"/>
    <p:sldId id="980" r:id="rId71"/>
    <p:sldId id="830" r:id="rId72"/>
    <p:sldId id="831" r:id="rId73"/>
    <p:sldId id="832" r:id="rId74"/>
    <p:sldId id="833" r:id="rId75"/>
    <p:sldId id="365" r:id="rId76"/>
    <p:sldId id="839" r:id="rId77"/>
    <p:sldId id="840" r:id="rId78"/>
    <p:sldId id="841" r:id="rId79"/>
    <p:sldId id="842" r:id="rId80"/>
    <p:sldId id="843" r:id="rId81"/>
    <p:sldId id="899" r:id="rId82"/>
    <p:sldId id="900" r:id="rId83"/>
    <p:sldId id="902" r:id="rId84"/>
    <p:sldId id="903" r:id="rId85"/>
    <p:sldId id="905" r:id="rId86"/>
    <p:sldId id="908" r:id="rId87"/>
    <p:sldId id="910" r:id="rId88"/>
    <p:sldId id="912" r:id="rId89"/>
    <p:sldId id="914" r:id="rId90"/>
    <p:sldId id="916" r:id="rId91"/>
    <p:sldId id="918" r:id="rId92"/>
    <p:sldId id="919" r:id="rId93"/>
    <p:sldId id="922" r:id="rId94"/>
    <p:sldId id="924" r:id="rId95"/>
    <p:sldId id="925" r:id="rId96"/>
    <p:sldId id="927" r:id="rId97"/>
    <p:sldId id="928" r:id="rId98"/>
    <p:sldId id="930" r:id="rId99"/>
    <p:sldId id="932" r:id="rId100"/>
    <p:sldId id="933" r:id="rId101"/>
    <p:sldId id="934" r:id="rId102"/>
    <p:sldId id="935" r:id="rId103"/>
    <p:sldId id="936" r:id="rId104"/>
    <p:sldId id="938" r:id="rId105"/>
    <p:sldId id="939" r:id="rId106"/>
    <p:sldId id="941" r:id="rId107"/>
    <p:sldId id="942" r:id="rId108"/>
    <p:sldId id="944" r:id="rId109"/>
    <p:sldId id="945" r:id="rId110"/>
    <p:sldId id="946" r:id="rId111"/>
    <p:sldId id="947" r:id="rId112"/>
    <p:sldId id="948" r:id="rId113"/>
    <p:sldId id="951" r:id="rId114"/>
    <p:sldId id="952" r:id="rId115"/>
    <p:sldId id="953" r:id="rId116"/>
    <p:sldId id="955" r:id="rId117"/>
    <p:sldId id="956" r:id="rId118"/>
    <p:sldId id="957" r:id="rId119"/>
    <p:sldId id="958" r:id="rId120"/>
    <p:sldId id="959" r:id="rId121"/>
    <p:sldId id="960" r:id="rId122"/>
    <p:sldId id="961" r:id="rId123"/>
    <p:sldId id="962" r:id="rId124"/>
    <p:sldId id="963" r:id="rId125"/>
    <p:sldId id="964" r:id="rId126"/>
    <p:sldId id="965" r:id="rId127"/>
    <p:sldId id="966" r:id="rId128"/>
    <p:sldId id="970" r:id="rId129"/>
    <p:sldId id="979" r:id="rId130"/>
    <p:sldId id="978" r:id="rId131"/>
    <p:sldId id="977" r:id="rId132"/>
    <p:sldId id="976" r:id="rId133"/>
    <p:sldId id="975" r:id="rId134"/>
    <p:sldId id="974" r:id="rId135"/>
    <p:sldId id="973" r:id="rId136"/>
    <p:sldId id="971" r:id="rId137"/>
    <p:sldId id="972" r:id="rId1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663"/>
    <a:srgbClr val="3B6188"/>
    <a:srgbClr val="DAE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3851" autoAdjust="0"/>
  </p:normalViewPr>
  <p:slideViewPr>
    <p:cSldViewPr snapToGrid="0">
      <p:cViewPr varScale="1">
        <p:scale>
          <a:sx n="50" d="100"/>
          <a:sy n="50" d="100"/>
        </p:scale>
        <p:origin x="566" y="43"/>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51CB5-8A1E-4811-AD37-B517FE4D9CF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53AC07C6-55A1-497C-9563-63A6D38CF9B4}">
      <dgm:prSet custT="1"/>
      <dgm:spPr>
        <a:solidFill>
          <a:schemeClr val="bg1">
            <a:lumMod val="95000"/>
            <a:alpha val="90000"/>
          </a:schemeClr>
        </a:solidFill>
        <a:ln>
          <a:solidFill>
            <a:schemeClr val="accent4"/>
          </a:solidFill>
        </a:ln>
      </dgm:spPr>
      <dgm:t>
        <a:bodyPr/>
        <a:lstStyle/>
        <a:p>
          <a:pPr algn="l" rtl="0">
            <a:lnSpc>
              <a:spcPct val="100000"/>
            </a:lnSpc>
            <a:spcAft>
              <a:spcPts val="0"/>
            </a:spcAft>
          </a:pPr>
          <a:r>
            <a:rPr lang="uk-UA" sz="1800" b="1" noProof="0" dirty="0">
              <a:solidFill>
                <a:schemeClr val="tx1"/>
              </a:solidFill>
            </a:rPr>
            <a:t>використання досконалої літературної мови</a:t>
          </a:r>
          <a:endParaRPr lang="uk-UA" sz="1800" noProof="0" dirty="0">
            <a:solidFill>
              <a:schemeClr val="tx1"/>
            </a:solidFill>
          </a:endParaRPr>
        </a:p>
      </dgm:t>
    </dgm:pt>
    <dgm:pt modelId="{889BFB63-8275-42C0-A417-5F34E0115F58}" type="parTrans" cxnId="{BAEEF1C9-6A2B-4867-8D2C-A21134E0E90A}">
      <dgm:prSet/>
      <dgm:spPr/>
      <dgm:t>
        <a:bodyPr/>
        <a:lstStyle/>
        <a:p>
          <a:endParaRPr lang="ru-RU">
            <a:solidFill>
              <a:srgbClr val="800000"/>
            </a:solidFill>
          </a:endParaRPr>
        </a:p>
      </dgm:t>
    </dgm:pt>
    <dgm:pt modelId="{F309EDD1-F6C3-44BD-AC94-09AC3971D372}" type="sibTrans" cxnId="{BAEEF1C9-6A2B-4867-8D2C-A21134E0E90A}">
      <dgm:prSet/>
      <dgm:spPr/>
      <dgm:t>
        <a:bodyPr/>
        <a:lstStyle/>
        <a:p>
          <a:endParaRPr lang="ru-RU">
            <a:solidFill>
              <a:srgbClr val="800000"/>
            </a:solidFill>
          </a:endParaRPr>
        </a:p>
      </dgm:t>
    </dgm:pt>
    <dgm:pt modelId="{E0A2B3FA-569A-43BA-9B3E-0F2DD1B4E695}">
      <dgm:prSet custT="1"/>
      <dgm:spPr>
        <a:solidFill>
          <a:schemeClr val="bg1">
            <a:lumMod val="95000"/>
            <a:alpha val="90000"/>
          </a:schemeClr>
        </a:solidFill>
        <a:ln>
          <a:solidFill>
            <a:schemeClr val="accent4"/>
          </a:solidFill>
        </a:ln>
      </dgm:spPr>
      <dgm:t>
        <a:bodyPr/>
        <a:lstStyle/>
        <a:p>
          <a:pPr algn="l" rtl="0">
            <a:lnSpc>
              <a:spcPct val="100000"/>
            </a:lnSpc>
            <a:spcAft>
              <a:spcPts val="0"/>
            </a:spcAft>
          </a:pPr>
          <a:r>
            <a:rPr lang="uk-UA" sz="1800" b="1" noProof="0" dirty="0">
              <a:solidFill>
                <a:schemeClr val="tx1"/>
              </a:solidFill>
            </a:rPr>
            <a:t>якості ілюстративного матеріал;</a:t>
          </a:r>
          <a:endParaRPr lang="uk-UA" sz="1800" noProof="0" dirty="0">
            <a:solidFill>
              <a:schemeClr val="tx1"/>
            </a:solidFill>
          </a:endParaRPr>
        </a:p>
      </dgm:t>
    </dgm:pt>
    <dgm:pt modelId="{498BD705-CC25-473D-BFEB-35EEDA9E4D0B}" type="parTrans" cxnId="{1C49F0DE-A8E3-4CBD-8E2C-8AA054AA49A3}">
      <dgm:prSet/>
      <dgm:spPr/>
      <dgm:t>
        <a:bodyPr/>
        <a:lstStyle/>
        <a:p>
          <a:endParaRPr lang="ru-RU">
            <a:solidFill>
              <a:srgbClr val="800000"/>
            </a:solidFill>
          </a:endParaRPr>
        </a:p>
      </dgm:t>
    </dgm:pt>
    <dgm:pt modelId="{C7F46E01-431E-47AE-AD61-53C2E647AC3A}" type="sibTrans" cxnId="{1C49F0DE-A8E3-4CBD-8E2C-8AA054AA49A3}">
      <dgm:prSet/>
      <dgm:spPr/>
      <dgm:t>
        <a:bodyPr/>
        <a:lstStyle/>
        <a:p>
          <a:endParaRPr lang="ru-RU">
            <a:solidFill>
              <a:srgbClr val="800000"/>
            </a:solidFill>
          </a:endParaRPr>
        </a:p>
      </dgm:t>
    </dgm:pt>
    <dgm:pt modelId="{038BB46A-611F-4137-B97A-65664631ACEE}">
      <dgm:prSet custT="1"/>
      <dgm:spPr>
        <a:solidFill>
          <a:schemeClr val="bg1">
            <a:lumMod val="95000"/>
            <a:alpha val="90000"/>
          </a:schemeClr>
        </a:solidFill>
        <a:ln>
          <a:solidFill>
            <a:schemeClr val="accent4"/>
          </a:solidFill>
        </a:ln>
      </dgm:spPr>
      <dgm:t>
        <a:bodyPr/>
        <a:lstStyle/>
        <a:p>
          <a:pPr algn="l" rtl="0"/>
          <a:r>
            <a:rPr lang="uk-UA" sz="1800" b="1" noProof="0">
              <a:solidFill>
                <a:schemeClr val="tx1"/>
              </a:solidFill>
            </a:rPr>
            <a:t>систематизованого викладу структурованого навчального матеріалу </a:t>
          </a:r>
          <a:endParaRPr lang="uk-UA" sz="1800" noProof="0">
            <a:solidFill>
              <a:schemeClr val="tx1"/>
            </a:solidFill>
          </a:endParaRPr>
        </a:p>
      </dgm:t>
    </dgm:pt>
    <dgm:pt modelId="{FBE6F98A-15E7-4D9E-9175-71FFB46FF71B}" type="parTrans" cxnId="{49D045A9-C4C5-4098-AE03-36E056DD5D47}">
      <dgm:prSet/>
      <dgm:spPr/>
      <dgm:t>
        <a:bodyPr/>
        <a:lstStyle/>
        <a:p>
          <a:endParaRPr lang="ru-RU">
            <a:solidFill>
              <a:srgbClr val="800000"/>
            </a:solidFill>
          </a:endParaRPr>
        </a:p>
      </dgm:t>
    </dgm:pt>
    <dgm:pt modelId="{4DF3336C-565C-492F-8314-A09B64A113E0}" type="sibTrans" cxnId="{49D045A9-C4C5-4098-AE03-36E056DD5D47}">
      <dgm:prSet/>
      <dgm:spPr/>
      <dgm:t>
        <a:bodyPr/>
        <a:lstStyle/>
        <a:p>
          <a:endParaRPr lang="ru-RU">
            <a:solidFill>
              <a:srgbClr val="800000"/>
            </a:solidFill>
          </a:endParaRPr>
        </a:p>
      </dgm:t>
    </dgm:pt>
    <dgm:pt modelId="{18D24EB9-A8B2-4EA9-8997-CAAF565ECE60}" type="pres">
      <dgm:prSet presAssocID="{EA451CB5-8A1E-4811-AD37-B517FE4D9CF9}" presName="compositeShape" presStyleCnt="0">
        <dgm:presLayoutVars>
          <dgm:dir/>
          <dgm:resizeHandles/>
        </dgm:presLayoutVars>
      </dgm:prSet>
      <dgm:spPr/>
    </dgm:pt>
    <dgm:pt modelId="{C517D326-C397-4AF4-9165-BF3ABBF5EA56}" type="pres">
      <dgm:prSet presAssocID="{EA451CB5-8A1E-4811-AD37-B517FE4D9CF9}" presName="pyramid" presStyleLbl="node1" presStyleIdx="0" presStyleCnt="1" custLinFactX="-53184" custLinFactNeighborX="-100000" custLinFactNeighborY="-2302"/>
      <dgm:spPr>
        <a:solidFill>
          <a:schemeClr val="bg2">
            <a:lumMod val="90000"/>
          </a:schemeClr>
        </a:solidFill>
      </dgm:spPr>
    </dgm:pt>
    <dgm:pt modelId="{24CAB45F-998D-4B59-9993-5A27E83E0230}" type="pres">
      <dgm:prSet presAssocID="{EA451CB5-8A1E-4811-AD37-B517FE4D9CF9}" presName="theList" presStyleCnt="0"/>
      <dgm:spPr/>
    </dgm:pt>
    <dgm:pt modelId="{7C49DD2A-6BEC-474F-9B1C-B4073DD65C80}" type="pres">
      <dgm:prSet presAssocID="{53AC07C6-55A1-497C-9563-63A6D38CF9B4}" presName="aNode" presStyleLbl="fgAcc1" presStyleIdx="0" presStyleCnt="3" custScaleX="410211" custScaleY="129236" custLinFactY="7691" custLinFactNeighborX="-20630" custLinFactNeighborY="100000">
        <dgm:presLayoutVars>
          <dgm:bulletEnabled val="1"/>
        </dgm:presLayoutVars>
      </dgm:prSet>
      <dgm:spPr/>
    </dgm:pt>
    <dgm:pt modelId="{8767C230-1523-450F-BA1A-F437B1C2A07A}" type="pres">
      <dgm:prSet presAssocID="{53AC07C6-55A1-497C-9563-63A6D38CF9B4}" presName="aSpace" presStyleCnt="0"/>
      <dgm:spPr/>
    </dgm:pt>
    <dgm:pt modelId="{E0D71FD5-1028-4FBC-9405-21DE15D506B9}" type="pres">
      <dgm:prSet presAssocID="{E0A2B3FA-569A-43BA-9B3E-0F2DD1B4E695}" presName="aNode" presStyleLbl="fgAcc1" presStyleIdx="1" presStyleCnt="3" custScaleX="452893" custScaleY="124680" custLinFactY="21585" custLinFactNeighborX="1423" custLinFactNeighborY="100000">
        <dgm:presLayoutVars>
          <dgm:bulletEnabled val="1"/>
        </dgm:presLayoutVars>
      </dgm:prSet>
      <dgm:spPr/>
    </dgm:pt>
    <dgm:pt modelId="{841C1522-D4DF-4E80-877F-8561FEF1CE6C}" type="pres">
      <dgm:prSet presAssocID="{E0A2B3FA-569A-43BA-9B3E-0F2DD1B4E695}" presName="aSpace" presStyleCnt="0"/>
      <dgm:spPr/>
    </dgm:pt>
    <dgm:pt modelId="{0585A45B-D9E3-4565-BE3D-6F79A28A877A}" type="pres">
      <dgm:prSet presAssocID="{038BB46A-611F-4137-B97A-65664631ACEE}" presName="aNode" presStyleLbl="fgAcc1" presStyleIdx="2" presStyleCnt="3" custScaleX="489884" custScaleY="145157" custLinFactY="37423" custLinFactNeighborX="20051" custLinFactNeighborY="100000">
        <dgm:presLayoutVars>
          <dgm:bulletEnabled val="1"/>
        </dgm:presLayoutVars>
      </dgm:prSet>
      <dgm:spPr/>
    </dgm:pt>
    <dgm:pt modelId="{ADCAB481-9871-4B74-8F94-A7FDA5179EF1}" type="pres">
      <dgm:prSet presAssocID="{038BB46A-611F-4137-B97A-65664631ACEE}" presName="aSpace" presStyleCnt="0"/>
      <dgm:spPr/>
    </dgm:pt>
  </dgm:ptLst>
  <dgm:cxnLst>
    <dgm:cxn modelId="{201E3317-84DF-4DB7-94B5-E38F91107168}" type="presOf" srcId="{E0A2B3FA-569A-43BA-9B3E-0F2DD1B4E695}" destId="{E0D71FD5-1028-4FBC-9405-21DE15D506B9}" srcOrd="0" destOrd="0" presId="urn:microsoft.com/office/officeart/2005/8/layout/pyramid2"/>
    <dgm:cxn modelId="{58CB7F64-A5BC-4571-BE81-5468C2025F4F}" type="presOf" srcId="{53AC07C6-55A1-497C-9563-63A6D38CF9B4}" destId="{7C49DD2A-6BEC-474F-9B1C-B4073DD65C80}" srcOrd="0" destOrd="0" presId="urn:microsoft.com/office/officeart/2005/8/layout/pyramid2"/>
    <dgm:cxn modelId="{E314F986-E29C-4E80-ACA0-1292D7DA9882}" type="presOf" srcId="{038BB46A-611F-4137-B97A-65664631ACEE}" destId="{0585A45B-D9E3-4565-BE3D-6F79A28A877A}" srcOrd="0" destOrd="0" presId="urn:microsoft.com/office/officeart/2005/8/layout/pyramid2"/>
    <dgm:cxn modelId="{49D045A9-C4C5-4098-AE03-36E056DD5D47}" srcId="{EA451CB5-8A1E-4811-AD37-B517FE4D9CF9}" destId="{038BB46A-611F-4137-B97A-65664631ACEE}" srcOrd="2" destOrd="0" parTransId="{FBE6F98A-15E7-4D9E-9175-71FFB46FF71B}" sibTransId="{4DF3336C-565C-492F-8314-A09B64A113E0}"/>
    <dgm:cxn modelId="{BAEEF1C9-6A2B-4867-8D2C-A21134E0E90A}" srcId="{EA451CB5-8A1E-4811-AD37-B517FE4D9CF9}" destId="{53AC07C6-55A1-497C-9563-63A6D38CF9B4}" srcOrd="0" destOrd="0" parTransId="{889BFB63-8275-42C0-A417-5F34E0115F58}" sibTransId="{F309EDD1-F6C3-44BD-AC94-09AC3971D372}"/>
    <dgm:cxn modelId="{9100C3CE-AFD2-4ED0-8C15-D163C7EC6E84}" type="presOf" srcId="{EA451CB5-8A1E-4811-AD37-B517FE4D9CF9}" destId="{18D24EB9-A8B2-4EA9-8997-CAAF565ECE60}" srcOrd="0" destOrd="0" presId="urn:microsoft.com/office/officeart/2005/8/layout/pyramid2"/>
    <dgm:cxn modelId="{1C49F0DE-A8E3-4CBD-8E2C-8AA054AA49A3}" srcId="{EA451CB5-8A1E-4811-AD37-B517FE4D9CF9}" destId="{E0A2B3FA-569A-43BA-9B3E-0F2DD1B4E695}" srcOrd="1" destOrd="0" parTransId="{498BD705-CC25-473D-BFEB-35EEDA9E4D0B}" sibTransId="{C7F46E01-431E-47AE-AD61-53C2E647AC3A}"/>
    <dgm:cxn modelId="{37797E3F-EA91-4E11-99A0-04C494F2D500}" type="presParOf" srcId="{18D24EB9-A8B2-4EA9-8997-CAAF565ECE60}" destId="{C517D326-C397-4AF4-9165-BF3ABBF5EA56}" srcOrd="0" destOrd="0" presId="urn:microsoft.com/office/officeart/2005/8/layout/pyramid2"/>
    <dgm:cxn modelId="{61BF0D14-BC5C-4C6D-80D4-A3E535B328C9}" type="presParOf" srcId="{18D24EB9-A8B2-4EA9-8997-CAAF565ECE60}" destId="{24CAB45F-998D-4B59-9993-5A27E83E0230}" srcOrd="1" destOrd="0" presId="urn:microsoft.com/office/officeart/2005/8/layout/pyramid2"/>
    <dgm:cxn modelId="{A11E00E2-9B9C-4A43-B82D-253E67F77E51}" type="presParOf" srcId="{24CAB45F-998D-4B59-9993-5A27E83E0230}" destId="{7C49DD2A-6BEC-474F-9B1C-B4073DD65C80}" srcOrd="0" destOrd="0" presId="urn:microsoft.com/office/officeart/2005/8/layout/pyramid2"/>
    <dgm:cxn modelId="{E4305E8B-3B34-4644-ABF6-E1D0D1858848}" type="presParOf" srcId="{24CAB45F-998D-4B59-9993-5A27E83E0230}" destId="{8767C230-1523-450F-BA1A-F437B1C2A07A}" srcOrd="1" destOrd="0" presId="urn:microsoft.com/office/officeart/2005/8/layout/pyramid2"/>
    <dgm:cxn modelId="{9A8817C2-5984-438C-AC6B-089091A6472A}" type="presParOf" srcId="{24CAB45F-998D-4B59-9993-5A27E83E0230}" destId="{E0D71FD5-1028-4FBC-9405-21DE15D506B9}" srcOrd="2" destOrd="0" presId="urn:microsoft.com/office/officeart/2005/8/layout/pyramid2"/>
    <dgm:cxn modelId="{E1B5396E-ABF5-43E1-BBB6-AF58EB180D0D}" type="presParOf" srcId="{24CAB45F-998D-4B59-9993-5A27E83E0230}" destId="{841C1522-D4DF-4E80-877F-8561FEF1CE6C}" srcOrd="3" destOrd="0" presId="urn:microsoft.com/office/officeart/2005/8/layout/pyramid2"/>
    <dgm:cxn modelId="{F664BF72-D164-4888-B70A-50A4C4BDA1B0}" type="presParOf" srcId="{24CAB45F-998D-4B59-9993-5A27E83E0230}" destId="{0585A45B-D9E3-4565-BE3D-6F79A28A877A}" srcOrd="4" destOrd="0" presId="urn:microsoft.com/office/officeart/2005/8/layout/pyramid2"/>
    <dgm:cxn modelId="{72822167-D746-4A68-AE17-9D044FDAF532}" type="presParOf" srcId="{24CAB45F-998D-4B59-9993-5A27E83E0230}" destId="{ADCAB481-9871-4B74-8F94-A7FDA5179EF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B41DE-14A2-4AA4-8F0F-706DDDDEA00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62527581-6FF9-40D8-A414-6E507DD364B9}">
      <dgm:prSet custT="1"/>
      <dgm:spPr>
        <a:solidFill>
          <a:schemeClr val="tx2">
            <a:lumMod val="20000"/>
            <a:lumOff val="80000"/>
            <a:alpha val="90000"/>
          </a:schemeClr>
        </a:solidFill>
        <a:ln>
          <a:solidFill>
            <a:srgbClr val="002060"/>
          </a:solidFill>
        </a:ln>
      </dgm:spPr>
      <dgm:t>
        <a:bodyPr/>
        <a:lstStyle/>
        <a:p>
          <a:pPr algn="l" rtl="0">
            <a:lnSpc>
              <a:spcPct val="100000"/>
            </a:lnSpc>
            <a:spcAft>
              <a:spcPts val="0"/>
            </a:spcAft>
          </a:pPr>
          <a:r>
            <a:rPr lang="uk-UA" sz="1800" b="1" noProof="0" dirty="0" err="1">
              <a:solidFill>
                <a:schemeClr val="tx1"/>
              </a:solidFill>
            </a:rPr>
            <a:t>діагностично</a:t>
          </a:r>
          <a:r>
            <a:rPr lang="uk-UA" sz="1800" b="1" noProof="0" dirty="0">
              <a:solidFill>
                <a:schemeClr val="tx1"/>
              </a:solidFill>
            </a:rPr>
            <a:t> поставлених навчальних цілей </a:t>
          </a:r>
        </a:p>
        <a:p>
          <a:pPr algn="l" rtl="0">
            <a:lnSpc>
              <a:spcPct val="100000"/>
            </a:lnSpc>
            <a:spcAft>
              <a:spcPts val="0"/>
            </a:spcAft>
          </a:pPr>
          <a:r>
            <a:rPr lang="uk-UA" sz="1800" b="1" noProof="0" dirty="0">
              <a:solidFill>
                <a:schemeClr val="tx1"/>
              </a:solidFill>
            </a:rPr>
            <a:t>відповідно до регламентованих умінь фахівця</a:t>
          </a:r>
          <a:endParaRPr lang="uk-UA" sz="1800" noProof="0" dirty="0">
            <a:solidFill>
              <a:schemeClr val="tx1"/>
            </a:solidFill>
          </a:endParaRPr>
        </a:p>
      </dgm:t>
    </dgm:pt>
    <dgm:pt modelId="{345C2F94-E070-46A5-B0AF-6E05C31A88FB}" type="parTrans" cxnId="{A685BF78-E8B1-43EC-B29F-8B9F50F01B30}">
      <dgm:prSet/>
      <dgm:spPr/>
      <dgm:t>
        <a:bodyPr/>
        <a:lstStyle/>
        <a:p>
          <a:endParaRPr lang="ru-RU">
            <a:solidFill>
              <a:srgbClr val="800000"/>
            </a:solidFill>
          </a:endParaRPr>
        </a:p>
      </dgm:t>
    </dgm:pt>
    <dgm:pt modelId="{92743D76-51D7-411A-B7B1-2D6F63B6BA8B}" type="sibTrans" cxnId="{A685BF78-E8B1-43EC-B29F-8B9F50F01B30}">
      <dgm:prSet/>
      <dgm:spPr/>
      <dgm:t>
        <a:bodyPr/>
        <a:lstStyle/>
        <a:p>
          <a:endParaRPr lang="ru-RU">
            <a:solidFill>
              <a:srgbClr val="800000"/>
            </a:solidFill>
          </a:endParaRPr>
        </a:p>
      </dgm:t>
    </dgm:pt>
    <dgm:pt modelId="{979B7BAD-ED0F-474C-892E-D7933FB2F1CC}">
      <dgm:prSet custT="1"/>
      <dgm:spPr>
        <a:solidFill>
          <a:schemeClr val="bg1">
            <a:lumMod val="95000"/>
            <a:alpha val="90000"/>
          </a:schemeClr>
        </a:solidFill>
        <a:ln>
          <a:solidFill>
            <a:srgbClr val="002060"/>
          </a:solidFill>
        </a:ln>
      </dgm:spPr>
      <dgm:t>
        <a:bodyPr/>
        <a:lstStyle/>
        <a:p>
          <a:pPr algn="l" rtl="0">
            <a:lnSpc>
              <a:spcPct val="100000"/>
            </a:lnSpc>
            <a:spcAft>
              <a:spcPts val="0"/>
            </a:spcAft>
          </a:pPr>
          <a:r>
            <a:rPr lang="uk-UA" sz="1800" b="1" noProof="0" dirty="0">
              <a:solidFill>
                <a:schemeClr val="tx1"/>
              </a:solidFill>
            </a:rPr>
            <a:t>створення модулів суто діяльнісного спрямування (питання й завдання, що активізують різні види навчальної роботи)</a:t>
          </a:r>
          <a:endParaRPr lang="uk-UA" sz="1800" noProof="0" dirty="0">
            <a:solidFill>
              <a:schemeClr val="tx1"/>
            </a:solidFill>
          </a:endParaRPr>
        </a:p>
      </dgm:t>
    </dgm:pt>
    <dgm:pt modelId="{B779D7D7-045D-4A8A-A893-F387721BF2A2}" type="parTrans" cxnId="{E6C9C619-DD8E-431D-B540-0B5C929A96DB}">
      <dgm:prSet/>
      <dgm:spPr/>
      <dgm:t>
        <a:bodyPr/>
        <a:lstStyle/>
        <a:p>
          <a:endParaRPr lang="ru-RU">
            <a:solidFill>
              <a:srgbClr val="800000"/>
            </a:solidFill>
          </a:endParaRPr>
        </a:p>
      </dgm:t>
    </dgm:pt>
    <dgm:pt modelId="{A1E4E36E-A57F-450C-9CCF-F3B73CA21254}" type="sibTrans" cxnId="{E6C9C619-DD8E-431D-B540-0B5C929A96DB}">
      <dgm:prSet/>
      <dgm:spPr/>
      <dgm:t>
        <a:bodyPr/>
        <a:lstStyle/>
        <a:p>
          <a:endParaRPr lang="ru-RU">
            <a:solidFill>
              <a:srgbClr val="800000"/>
            </a:solidFill>
          </a:endParaRPr>
        </a:p>
      </dgm:t>
    </dgm:pt>
    <dgm:pt modelId="{FECD7D58-C0DB-4169-BF1B-7106F4990D32}">
      <dgm:prSet custT="1"/>
      <dgm:spPr>
        <a:solidFill>
          <a:schemeClr val="bg1">
            <a:lumMod val="85000"/>
            <a:alpha val="90000"/>
          </a:schemeClr>
        </a:solidFill>
        <a:ln>
          <a:solidFill>
            <a:srgbClr val="002060"/>
          </a:solidFill>
        </a:ln>
      </dgm:spPr>
      <dgm:t>
        <a:bodyPr/>
        <a:lstStyle/>
        <a:p>
          <a:pPr algn="l" rtl="0"/>
          <a:r>
            <a:rPr lang="uk-UA" sz="1800" b="1" noProof="0" dirty="0">
              <a:solidFill>
                <a:schemeClr val="tx1"/>
              </a:solidFill>
            </a:rPr>
            <a:t>формування умінь розв’язувати типові задачі прикладного характеру;</a:t>
          </a:r>
          <a:endParaRPr lang="uk-UA" sz="1800" noProof="0" dirty="0">
            <a:solidFill>
              <a:schemeClr val="tx1"/>
            </a:solidFill>
          </a:endParaRPr>
        </a:p>
      </dgm:t>
    </dgm:pt>
    <dgm:pt modelId="{C3BB5E94-BB64-42A2-BD2B-E5903672805D}" type="parTrans" cxnId="{8EFDFFD6-BA0A-4B2B-BB53-7F2FC01BB1C1}">
      <dgm:prSet/>
      <dgm:spPr/>
      <dgm:t>
        <a:bodyPr/>
        <a:lstStyle/>
        <a:p>
          <a:endParaRPr lang="ru-RU">
            <a:solidFill>
              <a:srgbClr val="800000"/>
            </a:solidFill>
          </a:endParaRPr>
        </a:p>
      </dgm:t>
    </dgm:pt>
    <dgm:pt modelId="{78A73818-E090-49A8-990F-47E2D651EFF7}" type="sibTrans" cxnId="{8EFDFFD6-BA0A-4B2B-BB53-7F2FC01BB1C1}">
      <dgm:prSet/>
      <dgm:spPr/>
      <dgm:t>
        <a:bodyPr/>
        <a:lstStyle/>
        <a:p>
          <a:endParaRPr lang="ru-RU">
            <a:solidFill>
              <a:srgbClr val="800000"/>
            </a:solidFill>
          </a:endParaRPr>
        </a:p>
      </dgm:t>
    </dgm:pt>
    <dgm:pt modelId="{E03B7864-DF22-456D-B3BD-7D272234219F}">
      <dgm:prSet custT="1"/>
      <dgm:spPr>
        <a:solidFill>
          <a:schemeClr val="bg1">
            <a:lumMod val="95000"/>
            <a:alpha val="90000"/>
          </a:schemeClr>
        </a:solidFill>
        <a:ln>
          <a:solidFill>
            <a:srgbClr val="002060"/>
          </a:solidFill>
        </a:ln>
      </dgm:spPr>
      <dgm:t>
        <a:bodyPr/>
        <a:lstStyle/>
        <a:p>
          <a:pPr algn="l" rtl="0">
            <a:lnSpc>
              <a:spcPct val="100000"/>
            </a:lnSpc>
            <a:spcAft>
              <a:spcPts val="0"/>
            </a:spcAft>
          </a:pPr>
          <a:r>
            <a:rPr lang="uk-UA" sz="1800" b="1" noProof="0" dirty="0">
              <a:solidFill>
                <a:schemeClr val="tx1"/>
              </a:solidFill>
            </a:rPr>
            <a:t>вироблення навичок самоосвіти й набуття універсальних навчальних умінь</a:t>
          </a:r>
          <a:endParaRPr lang="uk-UA" sz="1800" noProof="0" dirty="0">
            <a:solidFill>
              <a:schemeClr val="tx1"/>
            </a:solidFill>
          </a:endParaRPr>
        </a:p>
      </dgm:t>
    </dgm:pt>
    <dgm:pt modelId="{17EDC542-1548-4F5C-8B70-484F6A0E46EC}" type="parTrans" cxnId="{B7D1CC91-173D-44C8-A2B1-630216C90D30}">
      <dgm:prSet/>
      <dgm:spPr/>
      <dgm:t>
        <a:bodyPr/>
        <a:lstStyle/>
        <a:p>
          <a:endParaRPr lang="ru-RU">
            <a:solidFill>
              <a:srgbClr val="800000"/>
            </a:solidFill>
          </a:endParaRPr>
        </a:p>
      </dgm:t>
    </dgm:pt>
    <dgm:pt modelId="{9E89B9B7-0371-4033-8A55-611DB7CB0BFB}" type="sibTrans" cxnId="{B7D1CC91-173D-44C8-A2B1-630216C90D30}">
      <dgm:prSet/>
      <dgm:spPr/>
      <dgm:t>
        <a:bodyPr/>
        <a:lstStyle/>
        <a:p>
          <a:endParaRPr lang="ru-RU">
            <a:solidFill>
              <a:srgbClr val="800000"/>
            </a:solidFill>
          </a:endParaRPr>
        </a:p>
      </dgm:t>
    </dgm:pt>
    <dgm:pt modelId="{BA0E05CB-0EC9-4A92-983C-D6A1B5216102}">
      <dgm:prSet custT="1"/>
      <dgm:spPr>
        <a:solidFill>
          <a:schemeClr val="bg1">
            <a:lumMod val="85000"/>
            <a:alpha val="90000"/>
          </a:schemeClr>
        </a:solidFill>
        <a:ln>
          <a:solidFill>
            <a:srgbClr val="002060"/>
          </a:solidFill>
        </a:ln>
      </dgm:spPr>
      <dgm:t>
        <a:bodyPr/>
        <a:lstStyle/>
        <a:p>
          <a:pPr algn="l" rtl="0">
            <a:lnSpc>
              <a:spcPct val="100000"/>
            </a:lnSpc>
            <a:spcAft>
              <a:spcPts val="0"/>
            </a:spcAft>
          </a:pPr>
          <a:r>
            <a:rPr lang="uk-UA" sz="1800" b="1" noProof="0" dirty="0">
              <a:solidFill>
                <a:schemeClr val="tx1"/>
              </a:solidFill>
            </a:rPr>
            <a:t>формування засобів діагностики, за допомогою яких можна визначити рівень досягнення навчальних цілей</a:t>
          </a:r>
        </a:p>
      </dgm:t>
    </dgm:pt>
    <dgm:pt modelId="{54EC146C-73C9-498F-B4CF-1415166CA5EC}" type="parTrans" cxnId="{F43A6F05-33DC-4CE4-9EBF-817E7ED83A54}">
      <dgm:prSet/>
      <dgm:spPr/>
      <dgm:t>
        <a:bodyPr/>
        <a:lstStyle/>
        <a:p>
          <a:endParaRPr lang="ru-RU">
            <a:solidFill>
              <a:srgbClr val="800000"/>
            </a:solidFill>
          </a:endParaRPr>
        </a:p>
      </dgm:t>
    </dgm:pt>
    <dgm:pt modelId="{8669DA18-103E-4CBE-83BF-A159B46883E6}" type="sibTrans" cxnId="{F43A6F05-33DC-4CE4-9EBF-817E7ED83A54}">
      <dgm:prSet/>
      <dgm:spPr/>
      <dgm:t>
        <a:bodyPr/>
        <a:lstStyle/>
        <a:p>
          <a:endParaRPr lang="ru-RU">
            <a:solidFill>
              <a:srgbClr val="800000"/>
            </a:solidFill>
          </a:endParaRPr>
        </a:p>
      </dgm:t>
    </dgm:pt>
    <dgm:pt modelId="{290CD1B3-0A03-433B-9F9C-BA5E3B676180}" type="pres">
      <dgm:prSet presAssocID="{E29B41DE-14A2-4AA4-8F0F-706DDDDEA005}" presName="compositeShape" presStyleCnt="0">
        <dgm:presLayoutVars>
          <dgm:dir/>
          <dgm:resizeHandles/>
        </dgm:presLayoutVars>
      </dgm:prSet>
      <dgm:spPr/>
    </dgm:pt>
    <dgm:pt modelId="{9D7E16BE-1E27-4CFA-95DD-3802CC27A900}" type="pres">
      <dgm:prSet presAssocID="{E29B41DE-14A2-4AA4-8F0F-706DDDDEA005}" presName="pyramid" presStyleLbl="node1" presStyleIdx="0" presStyleCnt="1"/>
      <dgm:spPr>
        <a:solidFill>
          <a:srgbClr val="DAE7F2"/>
        </a:solidFill>
        <a:ln>
          <a:noFill/>
        </a:ln>
      </dgm:spPr>
    </dgm:pt>
    <dgm:pt modelId="{41081EE2-8938-4FB3-AB9B-3E9071142FF2}" type="pres">
      <dgm:prSet presAssocID="{E29B41DE-14A2-4AA4-8F0F-706DDDDEA005}" presName="theList" presStyleCnt="0"/>
      <dgm:spPr/>
    </dgm:pt>
    <dgm:pt modelId="{4F1DEB8B-C2F2-4377-BA04-FAC499D8C3EF}" type="pres">
      <dgm:prSet presAssocID="{62527581-6FF9-40D8-A414-6E507DD364B9}" presName="aNode" presStyleLbl="fgAcc1" presStyleIdx="0" presStyleCnt="5" custScaleX="262019" custScaleY="221543" custLinFactNeighborY="-82094">
        <dgm:presLayoutVars>
          <dgm:bulletEnabled val="1"/>
        </dgm:presLayoutVars>
      </dgm:prSet>
      <dgm:spPr/>
    </dgm:pt>
    <dgm:pt modelId="{ECF54929-DBCC-49CC-A3B3-55A75622056D}" type="pres">
      <dgm:prSet presAssocID="{62527581-6FF9-40D8-A414-6E507DD364B9}" presName="aSpace" presStyleCnt="0"/>
      <dgm:spPr/>
    </dgm:pt>
    <dgm:pt modelId="{5C244D6D-EF13-4B84-93A2-AF322818CBFE}" type="pres">
      <dgm:prSet presAssocID="{979B7BAD-ED0F-474C-892E-D7933FB2F1CC}" presName="aNode" presStyleLbl="fgAcc1" presStyleIdx="1" presStyleCnt="5" custScaleX="262019" custScaleY="248410" custLinFactY="20243" custLinFactNeighborY="100000">
        <dgm:presLayoutVars>
          <dgm:bulletEnabled val="1"/>
        </dgm:presLayoutVars>
      </dgm:prSet>
      <dgm:spPr/>
    </dgm:pt>
    <dgm:pt modelId="{296ACD52-FC6A-4BD6-84A0-E76D7427E38F}" type="pres">
      <dgm:prSet presAssocID="{979B7BAD-ED0F-474C-892E-D7933FB2F1CC}" presName="aSpace" presStyleCnt="0"/>
      <dgm:spPr/>
    </dgm:pt>
    <dgm:pt modelId="{5D6BEDCC-DFD4-4D42-A22A-EB285A0AC695}" type="pres">
      <dgm:prSet presAssocID="{FECD7D58-C0DB-4169-BF1B-7106F4990D32}" presName="aNode" presStyleLbl="fgAcc1" presStyleIdx="2" presStyleCnt="5" custScaleX="262019" custScaleY="152952" custLinFactY="48738" custLinFactNeighborY="100000">
        <dgm:presLayoutVars>
          <dgm:bulletEnabled val="1"/>
        </dgm:presLayoutVars>
      </dgm:prSet>
      <dgm:spPr/>
    </dgm:pt>
    <dgm:pt modelId="{C71111A7-631D-426C-B57D-CE980933C6E1}" type="pres">
      <dgm:prSet presAssocID="{FECD7D58-C0DB-4169-BF1B-7106F4990D32}" presName="aSpace" presStyleCnt="0"/>
      <dgm:spPr/>
    </dgm:pt>
    <dgm:pt modelId="{7BA2D06F-B6E4-49C0-B498-B20510C25AA2}" type="pres">
      <dgm:prSet presAssocID="{E03B7864-DF22-456D-B3BD-7D272234219F}" presName="aNode" presStyleLbl="fgAcc1" presStyleIdx="3" presStyleCnt="5" custScaleX="262019" custScaleY="175337" custLinFactY="80042" custLinFactNeighborY="100000">
        <dgm:presLayoutVars>
          <dgm:bulletEnabled val="1"/>
        </dgm:presLayoutVars>
      </dgm:prSet>
      <dgm:spPr/>
    </dgm:pt>
    <dgm:pt modelId="{C8E663CC-FD82-4F80-9A6D-8C60FA590217}" type="pres">
      <dgm:prSet presAssocID="{E03B7864-DF22-456D-B3BD-7D272234219F}" presName="aSpace" presStyleCnt="0"/>
      <dgm:spPr/>
    </dgm:pt>
    <dgm:pt modelId="{DA2EDA13-11DB-44AE-8B0B-562C87C1D844}" type="pres">
      <dgm:prSet presAssocID="{BA0E05CB-0EC9-4A92-983C-D6A1B5216102}" presName="aNode" presStyleLbl="fgAcc1" presStyleIdx="4" presStyleCnt="5" custScaleX="262019" custScaleY="197302" custLinFactY="100000" custLinFactNeighborY="192890">
        <dgm:presLayoutVars>
          <dgm:bulletEnabled val="1"/>
        </dgm:presLayoutVars>
      </dgm:prSet>
      <dgm:spPr/>
    </dgm:pt>
    <dgm:pt modelId="{AD15EB5E-5F14-4276-915A-F08DF00ACE87}" type="pres">
      <dgm:prSet presAssocID="{BA0E05CB-0EC9-4A92-983C-D6A1B5216102}" presName="aSpace" presStyleCnt="0"/>
      <dgm:spPr/>
    </dgm:pt>
  </dgm:ptLst>
  <dgm:cxnLst>
    <dgm:cxn modelId="{A53A9E02-CA1F-44F8-B340-BD44E34636EC}" type="presOf" srcId="{62527581-6FF9-40D8-A414-6E507DD364B9}" destId="{4F1DEB8B-C2F2-4377-BA04-FAC499D8C3EF}" srcOrd="0" destOrd="0" presId="urn:microsoft.com/office/officeart/2005/8/layout/pyramid2"/>
    <dgm:cxn modelId="{F43A6F05-33DC-4CE4-9EBF-817E7ED83A54}" srcId="{E29B41DE-14A2-4AA4-8F0F-706DDDDEA005}" destId="{BA0E05CB-0EC9-4A92-983C-D6A1B5216102}" srcOrd="4" destOrd="0" parTransId="{54EC146C-73C9-498F-B4CF-1415166CA5EC}" sibTransId="{8669DA18-103E-4CBE-83BF-A159B46883E6}"/>
    <dgm:cxn modelId="{E6C9C619-DD8E-431D-B540-0B5C929A96DB}" srcId="{E29B41DE-14A2-4AA4-8F0F-706DDDDEA005}" destId="{979B7BAD-ED0F-474C-892E-D7933FB2F1CC}" srcOrd="1" destOrd="0" parTransId="{B779D7D7-045D-4A8A-A893-F387721BF2A2}" sibTransId="{A1E4E36E-A57F-450C-9CCF-F3B73CA21254}"/>
    <dgm:cxn modelId="{9920D622-706C-4C1D-8B50-100911138BB7}" type="presOf" srcId="{E03B7864-DF22-456D-B3BD-7D272234219F}" destId="{7BA2D06F-B6E4-49C0-B498-B20510C25AA2}" srcOrd="0" destOrd="0" presId="urn:microsoft.com/office/officeart/2005/8/layout/pyramid2"/>
    <dgm:cxn modelId="{C9B2F83F-982A-44B6-9595-9151B7722D60}" type="presOf" srcId="{BA0E05CB-0EC9-4A92-983C-D6A1B5216102}" destId="{DA2EDA13-11DB-44AE-8B0B-562C87C1D844}" srcOrd="0" destOrd="0" presId="urn:microsoft.com/office/officeart/2005/8/layout/pyramid2"/>
    <dgm:cxn modelId="{1D9A4645-0ABC-4DBC-84BB-66C3AD0CC52D}" type="presOf" srcId="{979B7BAD-ED0F-474C-892E-D7933FB2F1CC}" destId="{5C244D6D-EF13-4B84-93A2-AF322818CBFE}" srcOrd="0" destOrd="0" presId="urn:microsoft.com/office/officeart/2005/8/layout/pyramid2"/>
    <dgm:cxn modelId="{9F2FEA4D-D709-4EE4-8DFA-96C0D0956E71}" type="presOf" srcId="{E29B41DE-14A2-4AA4-8F0F-706DDDDEA005}" destId="{290CD1B3-0A03-433B-9F9C-BA5E3B676180}" srcOrd="0" destOrd="0" presId="urn:microsoft.com/office/officeart/2005/8/layout/pyramid2"/>
    <dgm:cxn modelId="{A685BF78-E8B1-43EC-B29F-8B9F50F01B30}" srcId="{E29B41DE-14A2-4AA4-8F0F-706DDDDEA005}" destId="{62527581-6FF9-40D8-A414-6E507DD364B9}" srcOrd="0" destOrd="0" parTransId="{345C2F94-E070-46A5-B0AF-6E05C31A88FB}" sibTransId="{92743D76-51D7-411A-B7B1-2D6F63B6BA8B}"/>
    <dgm:cxn modelId="{B7D1CC91-173D-44C8-A2B1-630216C90D30}" srcId="{E29B41DE-14A2-4AA4-8F0F-706DDDDEA005}" destId="{E03B7864-DF22-456D-B3BD-7D272234219F}" srcOrd="3" destOrd="0" parTransId="{17EDC542-1548-4F5C-8B70-484F6A0E46EC}" sibTransId="{9E89B9B7-0371-4033-8A55-611DB7CB0BFB}"/>
    <dgm:cxn modelId="{809774A8-060E-440F-9D83-1A2796C051E1}" type="presOf" srcId="{FECD7D58-C0DB-4169-BF1B-7106F4990D32}" destId="{5D6BEDCC-DFD4-4D42-A22A-EB285A0AC695}" srcOrd="0" destOrd="0" presId="urn:microsoft.com/office/officeart/2005/8/layout/pyramid2"/>
    <dgm:cxn modelId="{8EFDFFD6-BA0A-4B2B-BB53-7F2FC01BB1C1}" srcId="{E29B41DE-14A2-4AA4-8F0F-706DDDDEA005}" destId="{FECD7D58-C0DB-4169-BF1B-7106F4990D32}" srcOrd="2" destOrd="0" parTransId="{C3BB5E94-BB64-42A2-BD2B-E5903672805D}" sibTransId="{78A73818-E090-49A8-990F-47E2D651EFF7}"/>
    <dgm:cxn modelId="{63865807-D5D2-4617-9D3F-5193F20EF2C3}" type="presParOf" srcId="{290CD1B3-0A03-433B-9F9C-BA5E3B676180}" destId="{9D7E16BE-1E27-4CFA-95DD-3802CC27A900}" srcOrd="0" destOrd="0" presId="urn:microsoft.com/office/officeart/2005/8/layout/pyramid2"/>
    <dgm:cxn modelId="{D84E2EF1-B483-41FC-83C2-16BDCCC7E12A}" type="presParOf" srcId="{290CD1B3-0A03-433B-9F9C-BA5E3B676180}" destId="{41081EE2-8938-4FB3-AB9B-3E9071142FF2}" srcOrd="1" destOrd="0" presId="urn:microsoft.com/office/officeart/2005/8/layout/pyramid2"/>
    <dgm:cxn modelId="{8C57186E-1F00-4B40-8772-326CCFF9B49E}" type="presParOf" srcId="{41081EE2-8938-4FB3-AB9B-3E9071142FF2}" destId="{4F1DEB8B-C2F2-4377-BA04-FAC499D8C3EF}" srcOrd="0" destOrd="0" presId="urn:microsoft.com/office/officeart/2005/8/layout/pyramid2"/>
    <dgm:cxn modelId="{678153A9-6600-4334-9B87-5B58C5F3A25B}" type="presParOf" srcId="{41081EE2-8938-4FB3-AB9B-3E9071142FF2}" destId="{ECF54929-DBCC-49CC-A3B3-55A75622056D}" srcOrd="1" destOrd="0" presId="urn:microsoft.com/office/officeart/2005/8/layout/pyramid2"/>
    <dgm:cxn modelId="{5EE0E80D-CD86-474F-990B-AE0F403424FF}" type="presParOf" srcId="{41081EE2-8938-4FB3-AB9B-3E9071142FF2}" destId="{5C244D6D-EF13-4B84-93A2-AF322818CBFE}" srcOrd="2" destOrd="0" presId="urn:microsoft.com/office/officeart/2005/8/layout/pyramid2"/>
    <dgm:cxn modelId="{5E0FA8AA-4F89-491D-B168-88BD29377ED6}" type="presParOf" srcId="{41081EE2-8938-4FB3-AB9B-3E9071142FF2}" destId="{296ACD52-FC6A-4BD6-84A0-E76D7427E38F}" srcOrd="3" destOrd="0" presId="urn:microsoft.com/office/officeart/2005/8/layout/pyramid2"/>
    <dgm:cxn modelId="{69235689-AFD0-459F-8CA8-BF29124C7E64}" type="presParOf" srcId="{41081EE2-8938-4FB3-AB9B-3E9071142FF2}" destId="{5D6BEDCC-DFD4-4D42-A22A-EB285A0AC695}" srcOrd="4" destOrd="0" presId="urn:microsoft.com/office/officeart/2005/8/layout/pyramid2"/>
    <dgm:cxn modelId="{2E3BA436-B3F1-4C3D-ADD6-63D647554D26}" type="presParOf" srcId="{41081EE2-8938-4FB3-AB9B-3E9071142FF2}" destId="{C71111A7-631D-426C-B57D-CE980933C6E1}" srcOrd="5" destOrd="0" presId="urn:microsoft.com/office/officeart/2005/8/layout/pyramid2"/>
    <dgm:cxn modelId="{E732C7A7-46F1-42DB-9F07-1CE2240A4BAA}" type="presParOf" srcId="{41081EE2-8938-4FB3-AB9B-3E9071142FF2}" destId="{7BA2D06F-B6E4-49C0-B498-B20510C25AA2}" srcOrd="6" destOrd="0" presId="urn:microsoft.com/office/officeart/2005/8/layout/pyramid2"/>
    <dgm:cxn modelId="{C679272F-27C3-4AFB-AFA1-5CFE68C40A85}" type="presParOf" srcId="{41081EE2-8938-4FB3-AB9B-3E9071142FF2}" destId="{C8E663CC-FD82-4F80-9A6D-8C60FA590217}" srcOrd="7" destOrd="0" presId="urn:microsoft.com/office/officeart/2005/8/layout/pyramid2"/>
    <dgm:cxn modelId="{A44689DB-EDD2-4B60-A7B3-5378504B7C3B}" type="presParOf" srcId="{41081EE2-8938-4FB3-AB9B-3E9071142FF2}" destId="{DA2EDA13-11DB-44AE-8B0B-562C87C1D844}" srcOrd="8" destOrd="0" presId="urn:microsoft.com/office/officeart/2005/8/layout/pyramid2"/>
    <dgm:cxn modelId="{A17CCEA0-65FA-42AC-A355-5B145A8E4CA3}" type="presParOf" srcId="{41081EE2-8938-4FB3-AB9B-3E9071142FF2}" destId="{AD15EB5E-5F14-4276-915A-F08DF00ACE87}"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5606B-9C8F-4244-8E9A-0CF037B495B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A3A6346B-028C-4D50-832F-F50382AE0EFE}">
      <dgm:prSet custT="1"/>
      <dgm:spPr>
        <a:ln>
          <a:solidFill>
            <a:srgbClr val="002060"/>
          </a:solidFill>
        </a:ln>
      </dgm:spPr>
      <dgm:t>
        <a:bodyPr/>
        <a:lstStyle/>
        <a:p>
          <a:pPr algn="l" rtl="0"/>
          <a:r>
            <a:rPr lang="uk-UA" sz="1800" b="1" dirty="0">
              <a:solidFill>
                <a:schemeClr val="tx1"/>
              </a:solidFill>
            </a:rPr>
            <a:t>структурування змісту й поділ навчального матеріалу на модулі, що підпорядковані певним навчальним цілям із обов’язковою оцінкою ступеня їх засвоєння</a:t>
          </a:r>
          <a:endParaRPr lang="ru-RU" sz="1800" b="1" dirty="0">
            <a:solidFill>
              <a:schemeClr val="tx1"/>
            </a:solidFill>
          </a:endParaRPr>
        </a:p>
      </dgm:t>
    </dgm:pt>
    <dgm:pt modelId="{F9707593-8531-4A04-92D7-E60FD36646F5}" type="parTrans" cxnId="{292F6C14-8BF1-4202-AC2F-811AA621FC5E}">
      <dgm:prSet/>
      <dgm:spPr/>
      <dgm:t>
        <a:bodyPr/>
        <a:lstStyle/>
        <a:p>
          <a:pPr algn="l"/>
          <a:endParaRPr lang="ru-RU">
            <a:solidFill>
              <a:srgbClr val="800000"/>
            </a:solidFill>
          </a:endParaRPr>
        </a:p>
      </dgm:t>
    </dgm:pt>
    <dgm:pt modelId="{C68CC64F-91B6-4D27-8EA5-89ACF5B2620A}" type="sibTrans" cxnId="{292F6C14-8BF1-4202-AC2F-811AA621FC5E}">
      <dgm:prSet/>
      <dgm:spPr/>
      <dgm:t>
        <a:bodyPr/>
        <a:lstStyle/>
        <a:p>
          <a:pPr algn="l"/>
          <a:endParaRPr lang="ru-RU">
            <a:solidFill>
              <a:srgbClr val="800000"/>
            </a:solidFill>
          </a:endParaRPr>
        </a:p>
      </dgm:t>
    </dgm:pt>
    <dgm:pt modelId="{33D27B3D-F62C-443E-AAD8-A1DA31859244}">
      <dgm:prSet custT="1"/>
      <dgm:spPr>
        <a:ln>
          <a:solidFill>
            <a:srgbClr val="002060"/>
          </a:solidFill>
        </a:ln>
      </dgm:spPr>
      <dgm:t>
        <a:bodyPr/>
        <a:lstStyle/>
        <a:p>
          <a:pPr algn="l" rtl="0"/>
          <a:r>
            <a:rPr lang="uk-UA" sz="1800" b="1" noProof="0" dirty="0">
              <a:solidFill>
                <a:schemeClr val="tx1"/>
              </a:solidFill>
            </a:rPr>
            <a:t>акцент на навчально-методичне забезпечення самостійної підготовки до контрольних заходів і виконання індивідуальних завдань</a:t>
          </a:r>
        </a:p>
      </dgm:t>
    </dgm:pt>
    <dgm:pt modelId="{01220E5D-D2D2-4D54-B02E-8086C8A527D5}" type="parTrans" cxnId="{324F0BD2-2ED0-4F85-BE7B-67F5E4A73062}">
      <dgm:prSet/>
      <dgm:spPr/>
      <dgm:t>
        <a:bodyPr/>
        <a:lstStyle/>
        <a:p>
          <a:pPr algn="l"/>
          <a:endParaRPr lang="ru-RU">
            <a:solidFill>
              <a:srgbClr val="800000"/>
            </a:solidFill>
          </a:endParaRPr>
        </a:p>
      </dgm:t>
    </dgm:pt>
    <dgm:pt modelId="{ABB67DBA-BBA6-4D40-ACD6-0EAF1E3D21A9}" type="sibTrans" cxnId="{324F0BD2-2ED0-4F85-BE7B-67F5E4A73062}">
      <dgm:prSet/>
      <dgm:spPr/>
      <dgm:t>
        <a:bodyPr/>
        <a:lstStyle/>
        <a:p>
          <a:pPr algn="l"/>
          <a:endParaRPr lang="ru-RU">
            <a:solidFill>
              <a:srgbClr val="800000"/>
            </a:solidFill>
          </a:endParaRPr>
        </a:p>
      </dgm:t>
    </dgm:pt>
    <dgm:pt modelId="{5EF3DB12-6BA5-4B13-B2AC-DECA2B45A8BB}">
      <dgm:prSet custT="1"/>
      <dgm:spPr>
        <a:ln>
          <a:solidFill>
            <a:srgbClr val="002060"/>
          </a:solidFill>
        </a:ln>
      </dgm:spPr>
      <dgm:t>
        <a:bodyPr/>
        <a:lstStyle/>
        <a:p>
          <a:pPr algn="l" rtl="0"/>
          <a:r>
            <a:rPr lang="uk-UA" sz="1800" b="1" noProof="0" dirty="0">
              <a:solidFill>
                <a:schemeClr val="tx1"/>
              </a:solidFill>
            </a:rPr>
            <a:t>коригування ходу навчального процесу завдяки зворотному зв'язку через виконання та оцінювання індивідуальних завдань і вправ на певних етапах навчання</a:t>
          </a:r>
        </a:p>
      </dgm:t>
    </dgm:pt>
    <dgm:pt modelId="{315C529F-037A-4497-9FD4-CB975C3C0A2E}" type="parTrans" cxnId="{1BDDB98D-74D7-4F0C-8BC8-EDA6D5BFFD39}">
      <dgm:prSet/>
      <dgm:spPr/>
      <dgm:t>
        <a:bodyPr/>
        <a:lstStyle/>
        <a:p>
          <a:pPr algn="l"/>
          <a:endParaRPr lang="ru-RU">
            <a:solidFill>
              <a:srgbClr val="800000"/>
            </a:solidFill>
          </a:endParaRPr>
        </a:p>
      </dgm:t>
    </dgm:pt>
    <dgm:pt modelId="{DB3B967E-16AC-4184-9314-B4095452CC2D}" type="sibTrans" cxnId="{1BDDB98D-74D7-4F0C-8BC8-EDA6D5BFFD39}">
      <dgm:prSet/>
      <dgm:spPr/>
      <dgm:t>
        <a:bodyPr/>
        <a:lstStyle/>
        <a:p>
          <a:pPr algn="l"/>
          <a:endParaRPr lang="ru-RU">
            <a:solidFill>
              <a:srgbClr val="800000"/>
            </a:solidFill>
          </a:endParaRPr>
        </a:p>
      </dgm:t>
    </dgm:pt>
    <dgm:pt modelId="{EA6342F7-9DD9-4B07-BF43-2D6695124CF7}">
      <dgm:prSet custT="1"/>
      <dgm:spPr>
        <a:ln>
          <a:solidFill>
            <a:srgbClr val="002060"/>
          </a:solidFill>
        </a:ln>
      </dgm:spPr>
      <dgm:t>
        <a:bodyPr/>
        <a:lstStyle/>
        <a:p>
          <a:pPr algn="l" rtl="0"/>
          <a:r>
            <a:rPr lang="uk-UA" sz="1800" b="1" noProof="0" dirty="0">
              <a:solidFill>
                <a:schemeClr val="tx1"/>
              </a:solidFill>
            </a:rPr>
            <a:t>збільшення обсягу практичних завдань для розширення виконавчого етапу пізнавальної діяльності студента </a:t>
          </a:r>
        </a:p>
      </dgm:t>
    </dgm:pt>
    <dgm:pt modelId="{7C4BA0EC-CF5C-47EF-8540-E2A3CBBF4741}" type="parTrans" cxnId="{64D00A80-A18A-413C-9660-9A43A46D06B5}">
      <dgm:prSet/>
      <dgm:spPr/>
      <dgm:t>
        <a:bodyPr/>
        <a:lstStyle/>
        <a:p>
          <a:pPr algn="l"/>
          <a:endParaRPr lang="ru-RU">
            <a:solidFill>
              <a:srgbClr val="800000"/>
            </a:solidFill>
          </a:endParaRPr>
        </a:p>
      </dgm:t>
    </dgm:pt>
    <dgm:pt modelId="{2043934A-16CE-4CDD-8D51-7B3DA121551C}" type="sibTrans" cxnId="{64D00A80-A18A-413C-9660-9A43A46D06B5}">
      <dgm:prSet/>
      <dgm:spPr/>
      <dgm:t>
        <a:bodyPr/>
        <a:lstStyle/>
        <a:p>
          <a:pPr algn="l"/>
          <a:endParaRPr lang="ru-RU">
            <a:solidFill>
              <a:srgbClr val="800000"/>
            </a:solidFill>
          </a:endParaRPr>
        </a:p>
      </dgm:t>
    </dgm:pt>
    <dgm:pt modelId="{A18E3EF0-766B-4260-906D-1BE28760F517}" type="pres">
      <dgm:prSet presAssocID="{FAF5606B-9C8F-4244-8E9A-0CF037B495B6}" presName="compositeShape" presStyleCnt="0">
        <dgm:presLayoutVars>
          <dgm:dir/>
          <dgm:resizeHandles/>
        </dgm:presLayoutVars>
      </dgm:prSet>
      <dgm:spPr/>
    </dgm:pt>
    <dgm:pt modelId="{F8290D5F-4C76-4EDF-9F15-D3C452BEFFD9}" type="pres">
      <dgm:prSet presAssocID="{FAF5606B-9C8F-4244-8E9A-0CF037B495B6}" presName="pyramid" presStyleLbl="node1" presStyleIdx="0" presStyleCnt="1"/>
      <dgm:spPr>
        <a:solidFill>
          <a:srgbClr val="DAE7F2"/>
        </a:solidFill>
      </dgm:spPr>
    </dgm:pt>
    <dgm:pt modelId="{B0A74EEA-B023-4681-B5D0-4202556BB70C}" type="pres">
      <dgm:prSet presAssocID="{FAF5606B-9C8F-4244-8E9A-0CF037B495B6}" presName="theList" presStyleCnt="0"/>
      <dgm:spPr/>
    </dgm:pt>
    <dgm:pt modelId="{9C96A50E-E9D9-4717-BEA6-AE1776BDDE93}" type="pres">
      <dgm:prSet presAssocID="{A3A6346B-028C-4D50-832F-F50382AE0EFE}" presName="aNode" presStyleLbl="fgAcc1" presStyleIdx="0" presStyleCnt="4" custScaleX="274463" custLinFactY="12988" custLinFactNeighborY="100000">
        <dgm:presLayoutVars>
          <dgm:bulletEnabled val="1"/>
        </dgm:presLayoutVars>
      </dgm:prSet>
      <dgm:spPr/>
    </dgm:pt>
    <dgm:pt modelId="{07C7D5B1-9F6C-4BD3-8001-378657620D4E}" type="pres">
      <dgm:prSet presAssocID="{A3A6346B-028C-4D50-832F-F50382AE0EFE}" presName="aSpace" presStyleCnt="0"/>
      <dgm:spPr/>
    </dgm:pt>
    <dgm:pt modelId="{D97A158F-4A98-4953-A3BC-84F1410AA6F0}" type="pres">
      <dgm:prSet presAssocID="{33D27B3D-F62C-443E-AAD8-A1DA31859244}" presName="aNode" presStyleLbl="fgAcc1" presStyleIdx="1" presStyleCnt="4" custScaleX="276670" custLinFactY="21749" custLinFactNeighborY="100000">
        <dgm:presLayoutVars>
          <dgm:bulletEnabled val="1"/>
        </dgm:presLayoutVars>
      </dgm:prSet>
      <dgm:spPr/>
    </dgm:pt>
    <dgm:pt modelId="{B79289AA-7968-409E-B5DA-B1FCCF89CC75}" type="pres">
      <dgm:prSet presAssocID="{33D27B3D-F62C-443E-AAD8-A1DA31859244}" presName="aSpace" presStyleCnt="0"/>
      <dgm:spPr/>
    </dgm:pt>
    <dgm:pt modelId="{A8E201EB-B1FA-41E2-8276-D329FE4FEDDD}" type="pres">
      <dgm:prSet presAssocID="{5EF3DB12-6BA5-4B13-B2AC-DECA2B45A8BB}" presName="aNode" presStyleLbl="fgAcc1" presStyleIdx="2" presStyleCnt="4" custScaleX="276670" custLinFactY="30510" custLinFactNeighborY="100000">
        <dgm:presLayoutVars>
          <dgm:bulletEnabled val="1"/>
        </dgm:presLayoutVars>
      </dgm:prSet>
      <dgm:spPr/>
    </dgm:pt>
    <dgm:pt modelId="{E55D9693-9D48-400C-8520-B2B9D7C76F4E}" type="pres">
      <dgm:prSet presAssocID="{5EF3DB12-6BA5-4B13-B2AC-DECA2B45A8BB}" presName="aSpace" presStyleCnt="0"/>
      <dgm:spPr/>
    </dgm:pt>
    <dgm:pt modelId="{4DD5C726-E642-487B-B236-4B59FC80A25F}" type="pres">
      <dgm:prSet presAssocID="{EA6342F7-9DD9-4B07-BF43-2D6695124CF7}" presName="aNode" presStyleLbl="fgAcc1" presStyleIdx="3" presStyleCnt="4" custScaleX="276670" custLinFactY="36013" custLinFactNeighborY="100000">
        <dgm:presLayoutVars>
          <dgm:bulletEnabled val="1"/>
        </dgm:presLayoutVars>
      </dgm:prSet>
      <dgm:spPr/>
    </dgm:pt>
    <dgm:pt modelId="{E3CE8FDD-6FAD-417A-8430-902E9466FAE8}" type="pres">
      <dgm:prSet presAssocID="{EA6342F7-9DD9-4B07-BF43-2D6695124CF7}" presName="aSpace" presStyleCnt="0"/>
      <dgm:spPr/>
    </dgm:pt>
  </dgm:ptLst>
  <dgm:cxnLst>
    <dgm:cxn modelId="{292F6C14-8BF1-4202-AC2F-811AA621FC5E}" srcId="{FAF5606B-9C8F-4244-8E9A-0CF037B495B6}" destId="{A3A6346B-028C-4D50-832F-F50382AE0EFE}" srcOrd="0" destOrd="0" parTransId="{F9707593-8531-4A04-92D7-E60FD36646F5}" sibTransId="{C68CC64F-91B6-4D27-8EA5-89ACF5B2620A}"/>
    <dgm:cxn modelId="{60953F36-377B-41C8-B18A-2AAB7CA1A29A}" type="presOf" srcId="{A3A6346B-028C-4D50-832F-F50382AE0EFE}" destId="{9C96A50E-E9D9-4717-BEA6-AE1776BDDE93}" srcOrd="0" destOrd="0" presId="urn:microsoft.com/office/officeart/2005/8/layout/pyramid2"/>
    <dgm:cxn modelId="{ACE70D44-6862-4CCA-80E5-C4F38FFA2AC9}" type="presOf" srcId="{FAF5606B-9C8F-4244-8E9A-0CF037B495B6}" destId="{A18E3EF0-766B-4260-906D-1BE28760F517}" srcOrd="0" destOrd="0" presId="urn:microsoft.com/office/officeart/2005/8/layout/pyramid2"/>
    <dgm:cxn modelId="{B7120547-98E8-47C8-B6F9-362338664C08}" type="presOf" srcId="{EA6342F7-9DD9-4B07-BF43-2D6695124CF7}" destId="{4DD5C726-E642-487B-B236-4B59FC80A25F}" srcOrd="0" destOrd="0" presId="urn:microsoft.com/office/officeart/2005/8/layout/pyramid2"/>
    <dgm:cxn modelId="{09FE715A-F9F5-40C4-AA12-DCC72D6B727C}" type="presOf" srcId="{33D27B3D-F62C-443E-AAD8-A1DA31859244}" destId="{D97A158F-4A98-4953-A3BC-84F1410AA6F0}" srcOrd="0" destOrd="0" presId="urn:microsoft.com/office/officeart/2005/8/layout/pyramid2"/>
    <dgm:cxn modelId="{64D00A80-A18A-413C-9660-9A43A46D06B5}" srcId="{FAF5606B-9C8F-4244-8E9A-0CF037B495B6}" destId="{EA6342F7-9DD9-4B07-BF43-2D6695124CF7}" srcOrd="3" destOrd="0" parTransId="{7C4BA0EC-CF5C-47EF-8540-E2A3CBBF4741}" sibTransId="{2043934A-16CE-4CDD-8D51-7B3DA121551C}"/>
    <dgm:cxn modelId="{1BDDB98D-74D7-4F0C-8BC8-EDA6D5BFFD39}" srcId="{FAF5606B-9C8F-4244-8E9A-0CF037B495B6}" destId="{5EF3DB12-6BA5-4B13-B2AC-DECA2B45A8BB}" srcOrd="2" destOrd="0" parTransId="{315C529F-037A-4497-9FD4-CB975C3C0A2E}" sibTransId="{DB3B967E-16AC-4184-9314-B4095452CC2D}"/>
    <dgm:cxn modelId="{324F0BD2-2ED0-4F85-BE7B-67F5E4A73062}" srcId="{FAF5606B-9C8F-4244-8E9A-0CF037B495B6}" destId="{33D27B3D-F62C-443E-AAD8-A1DA31859244}" srcOrd="1" destOrd="0" parTransId="{01220E5D-D2D2-4D54-B02E-8086C8A527D5}" sibTransId="{ABB67DBA-BBA6-4D40-ACD6-0EAF1E3D21A9}"/>
    <dgm:cxn modelId="{4FF5C1EB-BB19-4A22-B728-4C0E27EBA7DA}" type="presOf" srcId="{5EF3DB12-6BA5-4B13-B2AC-DECA2B45A8BB}" destId="{A8E201EB-B1FA-41E2-8276-D329FE4FEDDD}" srcOrd="0" destOrd="0" presId="urn:microsoft.com/office/officeart/2005/8/layout/pyramid2"/>
    <dgm:cxn modelId="{15FC81AA-F5AB-469A-ABAF-1229364031AA}" type="presParOf" srcId="{A18E3EF0-766B-4260-906D-1BE28760F517}" destId="{F8290D5F-4C76-4EDF-9F15-D3C452BEFFD9}" srcOrd="0" destOrd="0" presId="urn:microsoft.com/office/officeart/2005/8/layout/pyramid2"/>
    <dgm:cxn modelId="{0D3EE67D-2F35-4B81-BBDA-0470EEE6667C}" type="presParOf" srcId="{A18E3EF0-766B-4260-906D-1BE28760F517}" destId="{B0A74EEA-B023-4681-B5D0-4202556BB70C}" srcOrd="1" destOrd="0" presId="urn:microsoft.com/office/officeart/2005/8/layout/pyramid2"/>
    <dgm:cxn modelId="{C395576A-7BDE-4C82-A042-8A7968022D4F}" type="presParOf" srcId="{B0A74EEA-B023-4681-B5D0-4202556BB70C}" destId="{9C96A50E-E9D9-4717-BEA6-AE1776BDDE93}" srcOrd="0" destOrd="0" presId="urn:microsoft.com/office/officeart/2005/8/layout/pyramid2"/>
    <dgm:cxn modelId="{86D1B2E1-4D26-480B-B1CD-3E4213B69832}" type="presParOf" srcId="{B0A74EEA-B023-4681-B5D0-4202556BB70C}" destId="{07C7D5B1-9F6C-4BD3-8001-378657620D4E}" srcOrd="1" destOrd="0" presId="urn:microsoft.com/office/officeart/2005/8/layout/pyramid2"/>
    <dgm:cxn modelId="{BE112C7A-FA32-49FA-8745-772752386CDC}" type="presParOf" srcId="{B0A74EEA-B023-4681-B5D0-4202556BB70C}" destId="{D97A158F-4A98-4953-A3BC-84F1410AA6F0}" srcOrd="2" destOrd="0" presId="urn:microsoft.com/office/officeart/2005/8/layout/pyramid2"/>
    <dgm:cxn modelId="{4C1B3562-C9D9-4494-9A03-4EC19ED5B943}" type="presParOf" srcId="{B0A74EEA-B023-4681-B5D0-4202556BB70C}" destId="{B79289AA-7968-409E-B5DA-B1FCCF89CC75}" srcOrd="3" destOrd="0" presId="urn:microsoft.com/office/officeart/2005/8/layout/pyramid2"/>
    <dgm:cxn modelId="{D062D168-D937-4AAE-B988-8B54700FC18C}" type="presParOf" srcId="{B0A74EEA-B023-4681-B5D0-4202556BB70C}" destId="{A8E201EB-B1FA-41E2-8276-D329FE4FEDDD}" srcOrd="4" destOrd="0" presId="urn:microsoft.com/office/officeart/2005/8/layout/pyramid2"/>
    <dgm:cxn modelId="{F0D73594-5343-44C8-A1A5-886A096EBD23}" type="presParOf" srcId="{B0A74EEA-B023-4681-B5D0-4202556BB70C}" destId="{E55D9693-9D48-400C-8520-B2B9D7C76F4E}" srcOrd="5" destOrd="0" presId="urn:microsoft.com/office/officeart/2005/8/layout/pyramid2"/>
    <dgm:cxn modelId="{645F7285-A97B-4AC4-9D2A-4B8CAF540FB6}" type="presParOf" srcId="{B0A74EEA-B023-4681-B5D0-4202556BB70C}" destId="{4DD5C726-E642-487B-B236-4B59FC80A25F}" srcOrd="6" destOrd="0" presId="urn:microsoft.com/office/officeart/2005/8/layout/pyramid2"/>
    <dgm:cxn modelId="{D6BD7388-5EC9-497D-BD01-746F878A92C8}" type="presParOf" srcId="{B0A74EEA-B023-4681-B5D0-4202556BB70C}" destId="{E3CE8FDD-6FAD-417A-8430-902E9466FAE8}"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7593A-31A0-40A4-8D52-A273E7E02C6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C6197909-F0D4-4D62-A9F3-64C20CD5620D}">
      <dgm:prSet custT="1"/>
      <dgm:spPr>
        <a:ln>
          <a:solidFill>
            <a:srgbClr val="002060"/>
          </a:solidFill>
        </a:ln>
      </dgm:spPr>
      <dgm:t>
        <a:bodyPr/>
        <a:lstStyle/>
        <a:p>
          <a:pPr algn="l" rtl="0"/>
          <a:r>
            <a:rPr lang="uk-UA" sz="1800" b="1" dirty="0">
              <a:solidFill>
                <a:schemeClr val="tx1"/>
              </a:solidFill>
            </a:rPr>
            <a:t>чітке формулювання очікуваних навчальних результатів</a:t>
          </a:r>
          <a:endParaRPr lang="ru-RU" sz="1800" dirty="0">
            <a:solidFill>
              <a:schemeClr val="tx1"/>
            </a:solidFill>
          </a:endParaRPr>
        </a:p>
      </dgm:t>
    </dgm:pt>
    <dgm:pt modelId="{D74B5C09-53C3-460A-B569-C6AA12F7CD7F}" type="parTrans" cxnId="{6D024FA1-664A-4E77-B2DD-D085D060EFB5}">
      <dgm:prSet/>
      <dgm:spPr/>
      <dgm:t>
        <a:bodyPr/>
        <a:lstStyle/>
        <a:p>
          <a:endParaRPr lang="ru-RU"/>
        </a:p>
      </dgm:t>
    </dgm:pt>
    <dgm:pt modelId="{C4713738-92AF-4049-89AE-15514C69BB9D}" type="sibTrans" cxnId="{6D024FA1-664A-4E77-B2DD-D085D060EFB5}">
      <dgm:prSet/>
      <dgm:spPr/>
      <dgm:t>
        <a:bodyPr/>
        <a:lstStyle/>
        <a:p>
          <a:endParaRPr lang="ru-RU"/>
        </a:p>
      </dgm:t>
    </dgm:pt>
    <dgm:pt modelId="{DFD1B088-59C1-4084-A1AF-857EA4689CD3}">
      <dgm:prSet custT="1"/>
      <dgm:spPr>
        <a:ln>
          <a:solidFill>
            <a:srgbClr val="002060"/>
          </a:solidFill>
        </a:ln>
      </dgm:spPr>
      <dgm:t>
        <a:bodyPr/>
        <a:lstStyle/>
        <a:p>
          <a:pPr algn="l" rtl="0"/>
          <a:r>
            <a:rPr lang="uk-UA" sz="1800" b="1" dirty="0">
              <a:solidFill>
                <a:schemeClr val="tx1"/>
              </a:solidFill>
            </a:rPr>
            <a:t>визначення стратегії, методів та критеріїв оцінювання успішності студентів з огляду на досягнення запланованих навчальних результатів</a:t>
          </a:r>
          <a:endParaRPr lang="ru-RU" sz="1800" b="1" dirty="0">
            <a:solidFill>
              <a:schemeClr val="tx1"/>
            </a:solidFill>
          </a:endParaRPr>
        </a:p>
      </dgm:t>
    </dgm:pt>
    <dgm:pt modelId="{E307F311-5E92-4B5F-B0C5-3F529E3B2871}" type="parTrans" cxnId="{07B3EFEA-45E7-4251-BAF6-983B011F7B52}">
      <dgm:prSet/>
      <dgm:spPr/>
      <dgm:t>
        <a:bodyPr/>
        <a:lstStyle/>
        <a:p>
          <a:endParaRPr lang="ru-RU"/>
        </a:p>
      </dgm:t>
    </dgm:pt>
    <dgm:pt modelId="{0DB723A2-50D4-4689-8BDA-F6384106917D}" type="sibTrans" cxnId="{07B3EFEA-45E7-4251-BAF6-983B011F7B52}">
      <dgm:prSet/>
      <dgm:spPr/>
      <dgm:t>
        <a:bodyPr/>
        <a:lstStyle/>
        <a:p>
          <a:endParaRPr lang="ru-RU"/>
        </a:p>
      </dgm:t>
    </dgm:pt>
    <dgm:pt modelId="{72912FBB-AE17-4F12-8A26-B042C701861E}" type="pres">
      <dgm:prSet presAssocID="{6EF7593A-31A0-40A4-8D52-A273E7E02C6C}" presName="compositeShape" presStyleCnt="0">
        <dgm:presLayoutVars>
          <dgm:dir/>
          <dgm:resizeHandles/>
        </dgm:presLayoutVars>
      </dgm:prSet>
      <dgm:spPr/>
    </dgm:pt>
    <dgm:pt modelId="{BB23EA57-7B07-42FC-8FB8-A90ADF05609F}" type="pres">
      <dgm:prSet presAssocID="{6EF7593A-31A0-40A4-8D52-A273E7E02C6C}" presName="pyramid" presStyleLbl="node1" presStyleIdx="0" presStyleCnt="1"/>
      <dgm:spPr>
        <a:solidFill>
          <a:srgbClr val="DAE7F2"/>
        </a:solidFill>
      </dgm:spPr>
    </dgm:pt>
    <dgm:pt modelId="{75B4287D-9CDC-4FE3-A645-E0980A7132B1}" type="pres">
      <dgm:prSet presAssocID="{6EF7593A-31A0-40A4-8D52-A273E7E02C6C}" presName="theList" presStyleCnt="0"/>
      <dgm:spPr/>
    </dgm:pt>
    <dgm:pt modelId="{DE4AD0B1-3530-4CA1-BB94-9DC01A262658}" type="pres">
      <dgm:prSet presAssocID="{C6197909-F0D4-4D62-A9F3-64C20CD5620D}" presName="aNode" presStyleLbl="fgAcc1" presStyleIdx="0" presStyleCnt="2" custScaleX="314103" custScaleY="58090">
        <dgm:presLayoutVars>
          <dgm:bulletEnabled val="1"/>
        </dgm:presLayoutVars>
      </dgm:prSet>
      <dgm:spPr/>
    </dgm:pt>
    <dgm:pt modelId="{3C891143-1B52-4E43-92C2-CECE98F97967}" type="pres">
      <dgm:prSet presAssocID="{C6197909-F0D4-4D62-A9F3-64C20CD5620D}" presName="aSpace" presStyleCnt="0"/>
      <dgm:spPr/>
    </dgm:pt>
    <dgm:pt modelId="{473D6559-6F7E-4E9C-9B03-9D64F5E1AABB}" type="pres">
      <dgm:prSet presAssocID="{DFD1B088-59C1-4084-A1AF-857EA4689CD3}" presName="aNode" presStyleLbl="fgAcc1" presStyleIdx="1" presStyleCnt="2" custScaleX="310491" custScaleY="69301" custLinFactY="5350" custLinFactNeighborY="100000">
        <dgm:presLayoutVars>
          <dgm:bulletEnabled val="1"/>
        </dgm:presLayoutVars>
      </dgm:prSet>
      <dgm:spPr/>
    </dgm:pt>
    <dgm:pt modelId="{75669D90-F35D-47E0-9C57-88BE4F16DBED}" type="pres">
      <dgm:prSet presAssocID="{DFD1B088-59C1-4084-A1AF-857EA4689CD3}" presName="aSpace" presStyleCnt="0"/>
      <dgm:spPr/>
    </dgm:pt>
  </dgm:ptLst>
  <dgm:cxnLst>
    <dgm:cxn modelId="{4A6EF63A-ECCF-4610-BB8A-9E0160CD999E}" type="presOf" srcId="{C6197909-F0D4-4D62-A9F3-64C20CD5620D}" destId="{DE4AD0B1-3530-4CA1-BB94-9DC01A262658}" srcOrd="0" destOrd="0" presId="urn:microsoft.com/office/officeart/2005/8/layout/pyramid2"/>
    <dgm:cxn modelId="{6D024FA1-664A-4E77-B2DD-D085D060EFB5}" srcId="{6EF7593A-31A0-40A4-8D52-A273E7E02C6C}" destId="{C6197909-F0D4-4D62-A9F3-64C20CD5620D}" srcOrd="0" destOrd="0" parTransId="{D74B5C09-53C3-460A-B569-C6AA12F7CD7F}" sibTransId="{C4713738-92AF-4049-89AE-15514C69BB9D}"/>
    <dgm:cxn modelId="{8A0A30CD-5057-4188-800A-930E1606649B}" type="presOf" srcId="{6EF7593A-31A0-40A4-8D52-A273E7E02C6C}" destId="{72912FBB-AE17-4F12-8A26-B042C701861E}" srcOrd="0" destOrd="0" presId="urn:microsoft.com/office/officeart/2005/8/layout/pyramid2"/>
    <dgm:cxn modelId="{492382E4-13A6-4BDD-8A6F-36A7D4CEE771}" type="presOf" srcId="{DFD1B088-59C1-4084-A1AF-857EA4689CD3}" destId="{473D6559-6F7E-4E9C-9B03-9D64F5E1AABB}" srcOrd="0" destOrd="0" presId="urn:microsoft.com/office/officeart/2005/8/layout/pyramid2"/>
    <dgm:cxn modelId="{07B3EFEA-45E7-4251-BAF6-983B011F7B52}" srcId="{6EF7593A-31A0-40A4-8D52-A273E7E02C6C}" destId="{DFD1B088-59C1-4084-A1AF-857EA4689CD3}" srcOrd="1" destOrd="0" parTransId="{E307F311-5E92-4B5F-B0C5-3F529E3B2871}" sibTransId="{0DB723A2-50D4-4689-8BDA-F6384106917D}"/>
    <dgm:cxn modelId="{36963B5E-8983-4918-B6D2-105EBB9201BE}" type="presParOf" srcId="{72912FBB-AE17-4F12-8A26-B042C701861E}" destId="{BB23EA57-7B07-42FC-8FB8-A90ADF05609F}" srcOrd="0" destOrd="0" presId="urn:microsoft.com/office/officeart/2005/8/layout/pyramid2"/>
    <dgm:cxn modelId="{FE98DFEC-AAE6-432E-AB5C-4A85404709F2}" type="presParOf" srcId="{72912FBB-AE17-4F12-8A26-B042C701861E}" destId="{75B4287D-9CDC-4FE3-A645-E0980A7132B1}" srcOrd="1" destOrd="0" presId="urn:microsoft.com/office/officeart/2005/8/layout/pyramid2"/>
    <dgm:cxn modelId="{A2D3DC40-7BDE-45FC-8AE5-5CCF364B21A7}" type="presParOf" srcId="{75B4287D-9CDC-4FE3-A645-E0980A7132B1}" destId="{DE4AD0B1-3530-4CA1-BB94-9DC01A262658}" srcOrd="0" destOrd="0" presId="urn:microsoft.com/office/officeart/2005/8/layout/pyramid2"/>
    <dgm:cxn modelId="{C6C62EB6-95D4-4E16-8E66-DB710A33F5B4}" type="presParOf" srcId="{75B4287D-9CDC-4FE3-A645-E0980A7132B1}" destId="{3C891143-1B52-4E43-92C2-CECE98F97967}" srcOrd="1" destOrd="0" presId="urn:microsoft.com/office/officeart/2005/8/layout/pyramid2"/>
    <dgm:cxn modelId="{EA2C3E98-3AE6-4ACD-A682-4C96823F1CA3}" type="presParOf" srcId="{75B4287D-9CDC-4FE3-A645-E0980A7132B1}" destId="{473D6559-6F7E-4E9C-9B03-9D64F5E1AABB}" srcOrd="2" destOrd="0" presId="urn:microsoft.com/office/officeart/2005/8/layout/pyramid2"/>
    <dgm:cxn modelId="{D0DC6262-1DC7-488B-B0BC-FDA0963B5D63}" type="presParOf" srcId="{75B4287D-9CDC-4FE3-A645-E0980A7132B1}" destId="{75669D90-F35D-47E0-9C57-88BE4F16DBED}"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DFDA5E-9B5B-4E56-B055-F98CCEC7113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D0F8EF59-D7CA-492A-986C-53753D734433}">
      <dgm:prSet custT="1"/>
      <dgm:spPr>
        <a:ln>
          <a:solidFill>
            <a:schemeClr val="accent2"/>
          </a:solidFill>
        </a:ln>
      </dgm:spPr>
      <dgm:t>
        <a:bodyPr/>
        <a:lstStyle/>
        <a:p>
          <a:pPr algn="l" rtl="0"/>
          <a:r>
            <a:rPr lang="uk-UA" sz="2000" b="1" i="1" dirty="0"/>
            <a:t>правильною, </a:t>
          </a:r>
          <a:endParaRPr lang="ru-RU" sz="2000" dirty="0"/>
        </a:p>
      </dgm:t>
    </dgm:pt>
    <dgm:pt modelId="{64105176-B2DB-4ABC-9B7F-B2550CCD1E0E}" type="parTrans" cxnId="{3B7E7761-6D08-4EC4-80B6-ECCE9CC36CD3}">
      <dgm:prSet/>
      <dgm:spPr/>
      <dgm:t>
        <a:bodyPr/>
        <a:lstStyle/>
        <a:p>
          <a:pPr algn="l"/>
          <a:endParaRPr lang="ru-RU" sz="2000"/>
        </a:p>
      </dgm:t>
    </dgm:pt>
    <dgm:pt modelId="{E19EC9B2-953F-4178-A1C5-490082E05DC5}" type="sibTrans" cxnId="{3B7E7761-6D08-4EC4-80B6-ECCE9CC36CD3}">
      <dgm:prSet/>
      <dgm:spPr/>
      <dgm:t>
        <a:bodyPr/>
        <a:lstStyle/>
        <a:p>
          <a:pPr algn="l"/>
          <a:endParaRPr lang="ru-RU" sz="2000"/>
        </a:p>
      </dgm:t>
    </dgm:pt>
    <dgm:pt modelId="{7C8B1CE5-54CF-4806-B0A6-0CBD11B89200}">
      <dgm:prSet custT="1"/>
      <dgm:spPr>
        <a:ln>
          <a:solidFill>
            <a:schemeClr val="accent2"/>
          </a:solidFill>
        </a:ln>
      </dgm:spPr>
      <dgm:t>
        <a:bodyPr/>
        <a:lstStyle/>
        <a:p>
          <a:pPr algn="l" rtl="0"/>
          <a:r>
            <a:rPr lang="uk-UA" sz="2000" b="1" i="1" dirty="0"/>
            <a:t>чистою, </a:t>
          </a:r>
          <a:endParaRPr lang="ru-RU" sz="2000" dirty="0"/>
        </a:p>
      </dgm:t>
    </dgm:pt>
    <dgm:pt modelId="{CF0D5A84-D683-441C-B295-FA81D3FEB8B0}" type="parTrans" cxnId="{E880BE6D-218B-4250-930C-CE3C092F064A}">
      <dgm:prSet/>
      <dgm:spPr/>
      <dgm:t>
        <a:bodyPr/>
        <a:lstStyle/>
        <a:p>
          <a:pPr algn="l"/>
          <a:endParaRPr lang="ru-RU" sz="2000"/>
        </a:p>
      </dgm:t>
    </dgm:pt>
    <dgm:pt modelId="{E3BC0EC2-9217-4994-A99A-284DD6953346}" type="sibTrans" cxnId="{E880BE6D-218B-4250-930C-CE3C092F064A}">
      <dgm:prSet/>
      <dgm:spPr/>
      <dgm:t>
        <a:bodyPr/>
        <a:lstStyle/>
        <a:p>
          <a:pPr algn="l"/>
          <a:endParaRPr lang="ru-RU" sz="2000"/>
        </a:p>
      </dgm:t>
    </dgm:pt>
    <dgm:pt modelId="{9B34D356-E0F6-4FC1-A4CA-8C50E4849592}">
      <dgm:prSet custT="1"/>
      <dgm:spPr>
        <a:ln>
          <a:solidFill>
            <a:schemeClr val="accent2"/>
          </a:solidFill>
        </a:ln>
      </dgm:spPr>
      <dgm:t>
        <a:bodyPr/>
        <a:lstStyle/>
        <a:p>
          <a:pPr algn="l" rtl="0"/>
          <a:r>
            <a:rPr lang="uk-UA" sz="2000" b="1" i="1" dirty="0"/>
            <a:t>ясною, </a:t>
          </a:r>
          <a:endParaRPr lang="ru-RU" sz="2000" dirty="0"/>
        </a:p>
      </dgm:t>
    </dgm:pt>
    <dgm:pt modelId="{50CCAEC5-726C-4CF6-B18D-24CDDC2A65B1}" type="parTrans" cxnId="{4BBA4DE5-C4F3-4C69-A08B-31DFFE4BE29B}">
      <dgm:prSet/>
      <dgm:spPr/>
      <dgm:t>
        <a:bodyPr/>
        <a:lstStyle/>
        <a:p>
          <a:pPr algn="l"/>
          <a:endParaRPr lang="ru-RU" sz="2000"/>
        </a:p>
      </dgm:t>
    </dgm:pt>
    <dgm:pt modelId="{0C2BBA12-12BB-4B80-8F9A-1A076FD662DB}" type="sibTrans" cxnId="{4BBA4DE5-C4F3-4C69-A08B-31DFFE4BE29B}">
      <dgm:prSet/>
      <dgm:spPr/>
      <dgm:t>
        <a:bodyPr/>
        <a:lstStyle/>
        <a:p>
          <a:pPr algn="l"/>
          <a:endParaRPr lang="ru-RU" sz="2000"/>
        </a:p>
      </dgm:t>
    </dgm:pt>
    <dgm:pt modelId="{917DF261-7539-455F-BFED-A1211CAAC2A1}">
      <dgm:prSet custT="1"/>
      <dgm:spPr>
        <a:ln>
          <a:solidFill>
            <a:schemeClr val="accent2"/>
          </a:solidFill>
        </a:ln>
      </dgm:spPr>
      <dgm:t>
        <a:bodyPr/>
        <a:lstStyle/>
        <a:p>
          <a:pPr algn="l" rtl="0"/>
          <a:r>
            <a:rPr lang="uk-UA" sz="2000" b="1" i="1" dirty="0"/>
            <a:t>точною, </a:t>
          </a:r>
          <a:endParaRPr lang="ru-RU" sz="2000" dirty="0"/>
        </a:p>
      </dgm:t>
    </dgm:pt>
    <dgm:pt modelId="{4B323847-3800-4C9F-B7E6-194282018FBD}" type="parTrans" cxnId="{87983BB9-BF00-486B-8723-4E05265BE2E4}">
      <dgm:prSet/>
      <dgm:spPr/>
      <dgm:t>
        <a:bodyPr/>
        <a:lstStyle/>
        <a:p>
          <a:pPr algn="l"/>
          <a:endParaRPr lang="ru-RU" sz="2000"/>
        </a:p>
      </dgm:t>
    </dgm:pt>
    <dgm:pt modelId="{D48230FC-3A4C-4B7E-AE5F-E5A973607FC3}" type="sibTrans" cxnId="{87983BB9-BF00-486B-8723-4E05265BE2E4}">
      <dgm:prSet/>
      <dgm:spPr/>
      <dgm:t>
        <a:bodyPr/>
        <a:lstStyle/>
        <a:p>
          <a:pPr algn="l"/>
          <a:endParaRPr lang="ru-RU" sz="2000"/>
        </a:p>
      </dgm:t>
    </dgm:pt>
    <dgm:pt modelId="{CF74F9BD-66CA-40AA-97EA-AE04645E6267}">
      <dgm:prSet custT="1"/>
      <dgm:spPr>
        <a:ln>
          <a:solidFill>
            <a:schemeClr val="accent2"/>
          </a:solidFill>
        </a:ln>
      </dgm:spPr>
      <dgm:t>
        <a:bodyPr/>
        <a:lstStyle/>
        <a:p>
          <a:pPr algn="l" rtl="0"/>
          <a:r>
            <a:rPr lang="uk-UA" sz="2000" b="1" i="1" dirty="0"/>
            <a:t>логічною,</a:t>
          </a:r>
          <a:endParaRPr lang="ru-RU" sz="2000" dirty="0"/>
        </a:p>
      </dgm:t>
    </dgm:pt>
    <dgm:pt modelId="{6C1F46CC-C812-48B8-AC54-62D247A10F59}" type="parTrans" cxnId="{C560B95C-9EBA-48D3-A4BC-5FA4308973E4}">
      <dgm:prSet/>
      <dgm:spPr/>
      <dgm:t>
        <a:bodyPr/>
        <a:lstStyle/>
        <a:p>
          <a:pPr algn="l"/>
          <a:endParaRPr lang="ru-RU" sz="2000"/>
        </a:p>
      </dgm:t>
    </dgm:pt>
    <dgm:pt modelId="{D69F5E85-9C84-45AB-A7BB-211D3782CA1D}" type="sibTrans" cxnId="{C560B95C-9EBA-48D3-A4BC-5FA4308973E4}">
      <dgm:prSet/>
      <dgm:spPr/>
      <dgm:t>
        <a:bodyPr/>
        <a:lstStyle/>
        <a:p>
          <a:pPr algn="l"/>
          <a:endParaRPr lang="ru-RU" sz="2000"/>
        </a:p>
      </dgm:t>
    </dgm:pt>
    <dgm:pt modelId="{07EC5888-3397-4654-B6A2-5B7D62FE2024}">
      <dgm:prSet custT="1"/>
      <dgm:spPr>
        <a:ln>
          <a:solidFill>
            <a:schemeClr val="accent2"/>
          </a:solidFill>
        </a:ln>
      </dgm:spPr>
      <dgm:t>
        <a:bodyPr/>
        <a:lstStyle/>
        <a:p>
          <a:pPr algn="l" rtl="0"/>
          <a:r>
            <a:rPr lang="uk-UA" sz="2000" b="1" i="1" dirty="0"/>
            <a:t>виразною, </a:t>
          </a:r>
          <a:endParaRPr lang="ru-RU" sz="2000" dirty="0"/>
        </a:p>
      </dgm:t>
    </dgm:pt>
    <dgm:pt modelId="{8359E975-4FF5-4878-A57C-E28BC356F048}" type="parTrans" cxnId="{475F52B1-3E21-4E81-93D9-9E88CBB69C02}">
      <dgm:prSet/>
      <dgm:spPr/>
      <dgm:t>
        <a:bodyPr/>
        <a:lstStyle/>
        <a:p>
          <a:pPr algn="l"/>
          <a:endParaRPr lang="ru-RU" sz="2000"/>
        </a:p>
      </dgm:t>
    </dgm:pt>
    <dgm:pt modelId="{7AB9146A-5AEC-4A88-9E26-90CDC64759BC}" type="sibTrans" cxnId="{475F52B1-3E21-4E81-93D9-9E88CBB69C02}">
      <dgm:prSet/>
      <dgm:spPr/>
      <dgm:t>
        <a:bodyPr/>
        <a:lstStyle/>
        <a:p>
          <a:pPr algn="l"/>
          <a:endParaRPr lang="ru-RU" sz="2000"/>
        </a:p>
      </dgm:t>
    </dgm:pt>
    <dgm:pt modelId="{65527DD3-3BB2-43D1-8229-0C93F214B5E5}">
      <dgm:prSet custT="1"/>
      <dgm:spPr>
        <a:ln>
          <a:solidFill>
            <a:schemeClr val="accent2"/>
          </a:solidFill>
        </a:ln>
      </dgm:spPr>
      <dgm:t>
        <a:bodyPr/>
        <a:lstStyle/>
        <a:p>
          <a:pPr algn="l" rtl="0"/>
          <a:r>
            <a:rPr lang="uk-UA" sz="2000" b="1" i="1" dirty="0"/>
            <a:t>лаконічною, </a:t>
          </a:r>
          <a:endParaRPr lang="ru-RU" sz="2000" dirty="0"/>
        </a:p>
      </dgm:t>
    </dgm:pt>
    <dgm:pt modelId="{77004882-6AF6-471B-8CB4-26E7FFD94E73}" type="parTrans" cxnId="{A5EC7D59-F981-448D-B2EF-96210E732DFD}">
      <dgm:prSet/>
      <dgm:spPr/>
      <dgm:t>
        <a:bodyPr/>
        <a:lstStyle/>
        <a:p>
          <a:pPr algn="l"/>
          <a:endParaRPr lang="ru-RU" sz="2000"/>
        </a:p>
      </dgm:t>
    </dgm:pt>
    <dgm:pt modelId="{55A162D7-2EDD-4FBF-9536-786A98E98061}" type="sibTrans" cxnId="{A5EC7D59-F981-448D-B2EF-96210E732DFD}">
      <dgm:prSet/>
      <dgm:spPr/>
      <dgm:t>
        <a:bodyPr/>
        <a:lstStyle/>
        <a:p>
          <a:pPr algn="l"/>
          <a:endParaRPr lang="ru-RU" sz="2000"/>
        </a:p>
      </dgm:t>
    </dgm:pt>
    <dgm:pt modelId="{51047173-3F33-439F-BCDE-B235ECC79DD6}">
      <dgm:prSet custT="1"/>
      <dgm:spPr>
        <a:ln>
          <a:solidFill>
            <a:schemeClr val="accent2"/>
          </a:solidFill>
        </a:ln>
      </dgm:spPr>
      <dgm:t>
        <a:bodyPr/>
        <a:lstStyle/>
        <a:p>
          <a:pPr algn="l" rtl="0"/>
          <a:r>
            <a:rPr lang="uk-UA" sz="2000" b="1" i="1" dirty="0"/>
            <a:t>багатою</a:t>
          </a:r>
          <a:endParaRPr lang="uk-UA" sz="2000" b="1" dirty="0"/>
        </a:p>
      </dgm:t>
    </dgm:pt>
    <dgm:pt modelId="{26969755-8358-46F7-8379-A3297BD2B135}" type="parTrans" cxnId="{F257F3D9-F66A-469E-BC50-D3266AF3C70F}">
      <dgm:prSet/>
      <dgm:spPr/>
      <dgm:t>
        <a:bodyPr/>
        <a:lstStyle/>
        <a:p>
          <a:pPr algn="l"/>
          <a:endParaRPr lang="ru-RU" sz="2000"/>
        </a:p>
      </dgm:t>
    </dgm:pt>
    <dgm:pt modelId="{B127FCFE-D876-4D92-8B86-D7656DE73DF5}" type="sibTrans" cxnId="{F257F3D9-F66A-469E-BC50-D3266AF3C70F}">
      <dgm:prSet/>
      <dgm:spPr/>
      <dgm:t>
        <a:bodyPr/>
        <a:lstStyle/>
        <a:p>
          <a:pPr algn="l"/>
          <a:endParaRPr lang="ru-RU" sz="2000"/>
        </a:p>
      </dgm:t>
    </dgm:pt>
    <dgm:pt modelId="{F3B605A5-843B-49CA-8BC3-9B71C130DFA7}" type="pres">
      <dgm:prSet presAssocID="{D0DFDA5E-9B5B-4E56-B055-F98CCEC71134}" presName="compositeShape" presStyleCnt="0">
        <dgm:presLayoutVars>
          <dgm:dir/>
          <dgm:resizeHandles/>
        </dgm:presLayoutVars>
      </dgm:prSet>
      <dgm:spPr/>
    </dgm:pt>
    <dgm:pt modelId="{00163E6C-BE7A-4A7B-A21A-2A5598090D1A}" type="pres">
      <dgm:prSet presAssocID="{D0DFDA5E-9B5B-4E56-B055-F98CCEC71134}" presName="pyramid" presStyleLbl="node1" presStyleIdx="0" presStyleCnt="1"/>
      <dgm:spPr>
        <a:solidFill>
          <a:srgbClr val="DAE7F2"/>
        </a:solidFill>
      </dgm:spPr>
    </dgm:pt>
    <dgm:pt modelId="{69ADC1F0-00A8-4709-A02C-7012C156E5D9}" type="pres">
      <dgm:prSet presAssocID="{D0DFDA5E-9B5B-4E56-B055-F98CCEC71134}" presName="theList" presStyleCnt="0"/>
      <dgm:spPr/>
    </dgm:pt>
    <dgm:pt modelId="{779EE7A2-75AD-4023-8EB2-CBE6153901AE}" type="pres">
      <dgm:prSet presAssocID="{D0F8EF59-D7CA-492A-986C-53753D734433}" presName="aNode" presStyleLbl="fgAcc1" presStyleIdx="0" presStyleCnt="8">
        <dgm:presLayoutVars>
          <dgm:bulletEnabled val="1"/>
        </dgm:presLayoutVars>
      </dgm:prSet>
      <dgm:spPr/>
    </dgm:pt>
    <dgm:pt modelId="{27EB9206-6C83-4F4D-BE22-13B8A2B0E864}" type="pres">
      <dgm:prSet presAssocID="{D0F8EF59-D7CA-492A-986C-53753D734433}" presName="aSpace" presStyleCnt="0"/>
      <dgm:spPr/>
    </dgm:pt>
    <dgm:pt modelId="{654E9231-C7BD-4032-BDE7-90CD8CB1A904}" type="pres">
      <dgm:prSet presAssocID="{7C8B1CE5-54CF-4806-B0A6-0CBD11B89200}" presName="aNode" presStyleLbl="fgAcc1" presStyleIdx="1" presStyleCnt="8">
        <dgm:presLayoutVars>
          <dgm:bulletEnabled val="1"/>
        </dgm:presLayoutVars>
      </dgm:prSet>
      <dgm:spPr/>
    </dgm:pt>
    <dgm:pt modelId="{561AC78C-BD7D-4927-8072-BD15E13CC9AA}" type="pres">
      <dgm:prSet presAssocID="{7C8B1CE5-54CF-4806-B0A6-0CBD11B89200}" presName="aSpace" presStyleCnt="0"/>
      <dgm:spPr/>
    </dgm:pt>
    <dgm:pt modelId="{B15DC195-3CB0-4E38-ACCA-E40A124FBA2F}" type="pres">
      <dgm:prSet presAssocID="{9B34D356-E0F6-4FC1-A4CA-8C50E4849592}" presName="aNode" presStyleLbl="fgAcc1" presStyleIdx="2" presStyleCnt="8">
        <dgm:presLayoutVars>
          <dgm:bulletEnabled val="1"/>
        </dgm:presLayoutVars>
      </dgm:prSet>
      <dgm:spPr/>
    </dgm:pt>
    <dgm:pt modelId="{D29B6AC2-55E9-494C-8315-0A6E411A0701}" type="pres">
      <dgm:prSet presAssocID="{9B34D356-E0F6-4FC1-A4CA-8C50E4849592}" presName="aSpace" presStyleCnt="0"/>
      <dgm:spPr/>
    </dgm:pt>
    <dgm:pt modelId="{B47E4F95-D777-4CA6-906B-28D1E0D4802C}" type="pres">
      <dgm:prSet presAssocID="{917DF261-7539-455F-BFED-A1211CAAC2A1}" presName="aNode" presStyleLbl="fgAcc1" presStyleIdx="3" presStyleCnt="8">
        <dgm:presLayoutVars>
          <dgm:bulletEnabled val="1"/>
        </dgm:presLayoutVars>
      </dgm:prSet>
      <dgm:spPr/>
    </dgm:pt>
    <dgm:pt modelId="{277168F4-D1E0-4615-8D0F-2F553D9EB03B}" type="pres">
      <dgm:prSet presAssocID="{917DF261-7539-455F-BFED-A1211CAAC2A1}" presName="aSpace" presStyleCnt="0"/>
      <dgm:spPr/>
    </dgm:pt>
    <dgm:pt modelId="{5D116D09-9D2C-44BD-9726-39358709F9B4}" type="pres">
      <dgm:prSet presAssocID="{CF74F9BD-66CA-40AA-97EA-AE04645E6267}" presName="aNode" presStyleLbl="fgAcc1" presStyleIdx="4" presStyleCnt="8">
        <dgm:presLayoutVars>
          <dgm:bulletEnabled val="1"/>
        </dgm:presLayoutVars>
      </dgm:prSet>
      <dgm:spPr/>
    </dgm:pt>
    <dgm:pt modelId="{FF4A1929-B27C-4B7C-968A-FE6DABA9776D}" type="pres">
      <dgm:prSet presAssocID="{CF74F9BD-66CA-40AA-97EA-AE04645E6267}" presName="aSpace" presStyleCnt="0"/>
      <dgm:spPr/>
    </dgm:pt>
    <dgm:pt modelId="{005FE10B-4C56-4D5E-BE07-05CC68A43C13}" type="pres">
      <dgm:prSet presAssocID="{07EC5888-3397-4654-B6A2-5B7D62FE2024}" presName="aNode" presStyleLbl="fgAcc1" presStyleIdx="5" presStyleCnt="8">
        <dgm:presLayoutVars>
          <dgm:bulletEnabled val="1"/>
        </dgm:presLayoutVars>
      </dgm:prSet>
      <dgm:spPr/>
    </dgm:pt>
    <dgm:pt modelId="{529110B7-4A3E-4D41-A5A2-3ABC232D5C6B}" type="pres">
      <dgm:prSet presAssocID="{07EC5888-3397-4654-B6A2-5B7D62FE2024}" presName="aSpace" presStyleCnt="0"/>
      <dgm:spPr/>
    </dgm:pt>
    <dgm:pt modelId="{82C4E269-A8F8-40DF-A874-D8DF8D740A25}" type="pres">
      <dgm:prSet presAssocID="{65527DD3-3BB2-43D1-8229-0C93F214B5E5}" presName="aNode" presStyleLbl="fgAcc1" presStyleIdx="6" presStyleCnt="8">
        <dgm:presLayoutVars>
          <dgm:bulletEnabled val="1"/>
        </dgm:presLayoutVars>
      </dgm:prSet>
      <dgm:spPr/>
    </dgm:pt>
    <dgm:pt modelId="{605AC051-22BD-417F-A1C9-E512007CB143}" type="pres">
      <dgm:prSet presAssocID="{65527DD3-3BB2-43D1-8229-0C93F214B5E5}" presName="aSpace" presStyleCnt="0"/>
      <dgm:spPr/>
    </dgm:pt>
    <dgm:pt modelId="{1F078EE5-DAD2-4BE1-8C45-1497AFE695D3}" type="pres">
      <dgm:prSet presAssocID="{51047173-3F33-439F-BCDE-B235ECC79DD6}" presName="aNode" presStyleLbl="fgAcc1" presStyleIdx="7" presStyleCnt="8">
        <dgm:presLayoutVars>
          <dgm:bulletEnabled val="1"/>
        </dgm:presLayoutVars>
      </dgm:prSet>
      <dgm:spPr/>
    </dgm:pt>
    <dgm:pt modelId="{E526E2E1-D9A7-451B-8448-7B612BB5B9D5}" type="pres">
      <dgm:prSet presAssocID="{51047173-3F33-439F-BCDE-B235ECC79DD6}" presName="aSpace" presStyleCnt="0"/>
      <dgm:spPr/>
    </dgm:pt>
  </dgm:ptLst>
  <dgm:cxnLst>
    <dgm:cxn modelId="{44088D0F-EC4B-46E1-BA78-B3E0AF113F11}" type="presOf" srcId="{D0DFDA5E-9B5B-4E56-B055-F98CCEC71134}" destId="{F3B605A5-843B-49CA-8BC3-9B71C130DFA7}" srcOrd="0" destOrd="0" presId="urn:microsoft.com/office/officeart/2005/8/layout/pyramid2"/>
    <dgm:cxn modelId="{617E8A18-6C91-46EA-9C6D-EADD4872E7DD}" type="presOf" srcId="{D0F8EF59-D7CA-492A-986C-53753D734433}" destId="{779EE7A2-75AD-4023-8EB2-CBE6153901AE}" srcOrd="0" destOrd="0" presId="urn:microsoft.com/office/officeart/2005/8/layout/pyramid2"/>
    <dgm:cxn modelId="{631E0230-3272-4F78-BD0A-4973A10169E8}" type="presOf" srcId="{07EC5888-3397-4654-B6A2-5B7D62FE2024}" destId="{005FE10B-4C56-4D5E-BE07-05CC68A43C13}" srcOrd="0" destOrd="0" presId="urn:microsoft.com/office/officeart/2005/8/layout/pyramid2"/>
    <dgm:cxn modelId="{7568883C-9493-433A-AD48-688474B56948}" type="presOf" srcId="{CF74F9BD-66CA-40AA-97EA-AE04645E6267}" destId="{5D116D09-9D2C-44BD-9726-39358709F9B4}" srcOrd="0" destOrd="0" presId="urn:microsoft.com/office/officeart/2005/8/layout/pyramid2"/>
    <dgm:cxn modelId="{C560B95C-9EBA-48D3-A4BC-5FA4308973E4}" srcId="{D0DFDA5E-9B5B-4E56-B055-F98CCEC71134}" destId="{CF74F9BD-66CA-40AA-97EA-AE04645E6267}" srcOrd="4" destOrd="0" parTransId="{6C1F46CC-C812-48B8-AC54-62D247A10F59}" sibTransId="{D69F5E85-9C84-45AB-A7BB-211D3782CA1D}"/>
    <dgm:cxn modelId="{3B7E7761-6D08-4EC4-80B6-ECCE9CC36CD3}" srcId="{D0DFDA5E-9B5B-4E56-B055-F98CCEC71134}" destId="{D0F8EF59-D7CA-492A-986C-53753D734433}" srcOrd="0" destOrd="0" parTransId="{64105176-B2DB-4ABC-9B7F-B2550CCD1E0E}" sibTransId="{E19EC9B2-953F-4178-A1C5-490082E05DC5}"/>
    <dgm:cxn modelId="{E880BE6D-218B-4250-930C-CE3C092F064A}" srcId="{D0DFDA5E-9B5B-4E56-B055-F98CCEC71134}" destId="{7C8B1CE5-54CF-4806-B0A6-0CBD11B89200}" srcOrd="1" destOrd="0" parTransId="{CF0D5A84-D683-441C-B295-FA81D3FEB8B0}" sibTransId="{E3BC0EC2-9217-4994-A99A-284DD6953346}"/>
    <dgm:cxn modelId="{7BACB051-06D7-4F07-B268-CA3574E9E827}" type="presOf" srcId="{65527DD3-3BB2-43D1-8229-0C93F214B5E5}" destId="{82C4E269-A8F8-40DF-A874-D8DF8D740A25}" srcOrd="0" destOrd="0" presId="urn:microsoft.com/office/officeart/2005/8/layout/pyramid2"/>
    <dgm:cxn modelId="{A5EC7D59-F981-448D-B2EF-96210E732DFD}" srcId="{D0DFDA5E-9B5B-4E56-B055-F98CCEC71134}" destId="{65527DD3-3BB2-43D1-8229-0C93F214B5E5}" srcOrd="6" destOrd="0" parTransId="{77004882-6AF6-471B-8CB4-26E7FFD94E73}" sibTransId="{55A162D7-2EDD-4FBF-9536-786A98E98061}"/>
    <dgm:cxn modelId="{77AE6299-BB9F-4BEA-AB2A-23CD80AAEE54}" type="presOf" srcId="{7C8B1CE5-54CF-4806-B0A6-0CBD11B89200}" destId="{654E9231-C7BD-4032-BDE7-90CD8CB1A904}" srcOrd="0" destOrd="0" presId="urn:microsoft.com/office/officeart/2005/8/layout/pyramid2"/>
    <dgm:cxn modelId="{06ED9CAE-D818-4AF8-86BE-4F4DC23EBA08}" type="presOf" srcId="{9B34D356-E0F6-4FC1-A4CA-8C50E4849592}" destId="{B15DC195-3CB0-4E38-ACCA-E40A124FBA2F}" srcOrd="0" destOrd="0" presId="urn:microsoft.com/office/officeart/2005/8/layout/pyramid2"/>
    <dgm:cxn modelId="{475F52B1-3E21-4E81-93D9-9E88CBB69C02}" srcId="{D0DFDA5E-9B5B-4E56-B055-F98CCEC71134}" destId="{07EC5888-3397-4654-B6A2-5B7D62FE2024}" srcOrd="5" destOrd="0" parTransId="{8359E975-4FF5-4878-A57C-E28BC356F048}" sibTransId="{7AB9146A-5AEC-4A88-9E26-90CDC64759BC}"/>
    <dgm:cxn modelId="{87983BB9-BF00-486B-8723-4E05265BE2E4}" srcId="{D0DFDA5E-9B5B-4E56-B055-F98CCEC71134}" destId="{917DF261-7539-455F-BFED-A1211CAAC2A1}" srcOrd="3" destOrd="0" parTransId="{4B323847-3800-4C9F-B7E6-194282018FBD}" sibTransId="{D48230FC-3A4C-4B7E-AE5F-E5A973607FC3}"/>
    <dgm:cxn modelId="{761C92D6-24E9-4DBE-8ED9-5461CCCD7F84}" type="presOf" srcId="{917DF261-7539-455F-BFED-A1211CAAC2A1}" destId="{B47E4F95-D777-4CA6-906B-28D1E0D4802C}" srcOrd="0" destOrd="0" presId="urn:microsoft.com/office/officeart/2005/8/layout/pyramid2"/>
    <dgm:cxn modelId="{F257F3D9-F66A-469E-BC50-D3266AF3C70F}" srcId="{D0DFDA5E-9B5B-4E56-B055-F98CCEC71134}" destId="{51047173-3F33-439F-BCDE-B235ECC79DD6}" srcOrd="7" destOrd="0" parTransId="{26969755-8358-46F7-8379-A3297BD2B135}" sibTransId="{B127FCFE-D876-4D92-8B86-D7656DE73DF5}"/>
    <dgm:cxn modelId="{76CD01DC-1E35-4140-B015-BB6168E070B9}" type="presOf" srcId="{51047173-3F33-439F-BCDE-B235ECC79DD6}" destId="{1F078EE5-DAD2-4BE1-8C45-1497AFE695D3}" srcOrd="0" destOrd="0" presId="urn:microsoft.com/office/officeart/2005/8/layout/pyramid2"/>
    <dgm:cxn modelId="{4BBA4DE5-C4F3-4C69-A08B-31DFFE4BE29B}" srcId="{D0DFDA5E-9B5B-4E56-B055-F98CCEC71134}" destId="{9B34D356-E0F6-4FC1-A4CA-8C50E4849592}" srcOrd="2" destOrd="0" parTransId="{50CCAEC5-726C-4CF6-B18D-24CDDC2A65B1}" sibTransId="{0C2BBA12-12BB-4B80-8F9A-1A076FD662DB}"/>
    <dgm:cxn modelId="{B63DD7CB-31A1-43E3-928A-007B3070FEB7}" type="presParOf" srcId="{F3B605A5-843B-49CA-8BC3-9B71C130DFA7}" destId="{00163E6C-BE7A-4A7B-A21A-2A5598090D1A}" srcOrd="0" destOrd="0" presId="urn:microsoft.com/office/officeart/2005/8/layout/pyramid2"/>
    <dgm:cxn modelId="{B041C4E5-A747-47D2-AF63-DF98219EF862}" type="presParOf" srcId="{F3B605A5-843B-49CA-8BC3-9B71C130DFA7}" destId="{69ADC1F0-00A8-4709-A02C-7012C156E5D9}" srcOrd="1" destOrd="0" presId="urn:microsoft.com/office/officeart/2005/8/layout/pyramid2"/>
    <dgm:cxn modelId="{93D6D52D-3C26-47A3-BB43-501257658EA3}" type="presParOf" srcId="{69ADC1F0-00A8-4709-A02C-7012C156E5D9}" destId="{779EE7A2-75AD-4023-8EB2-CBE6153901AE}" srcOrd="0" destOrd="0" presId="urn:microsoft.com/office/officeart/2005/8/layout/pyramid2"/>
    <dgm:cxn modelId="{9F21F040-E8CF-4265-9686-816034942882}" type="presParOf" srcId="{69ADC1F0-00A8-4709-A02C-7012C156E5D9}" destId="{27EB9206-6C83-4F4D-BE22-13B8A2B0E864}" srcOrd="1" destOrd="0" presId="urn:microsoft.com/office/officeart/2005/8/layout/pyramid2"/>
    <dgm:cxn modelId="{6395DF2C-0A5A-409B-AA69-0CDACC938C69}" type="presParOf" srcId="{69ADC1F0-00A8-4709-A02C-7012C156E5D9}" destId="{654E9231-C7BD-4032-BDE7-90CD8CB1A904}" srcOrd="2" destOrd="0" presId="urn:microsoft.com/office/officeart/2005/8/layout/pyramid2"/>
    <dgm:cxn modelId="{7C2449BB-FC78-4622-BB01-11F824ABED07}" type="presParOf" srcId="{69ADC1F0-00A8-4709-A02C-7012C156E5D9}" destId="{561AC78C-BD7D-4927-8072-BD15E13CC9AA}" srcOrd="3" destOrd="0" presId="urn:microsoft.com/office/officeart/2005/8/layout/pyramid2"/>
    <dgm:cxn modelId="{69BC3986-760E-40C5-AA5A-9D5FF0B86A5D}" type="presParOf" srcId="{69ADC1F0-00A8-4709-A02C-7012C156E5D9}" destId="{B15DC195-3CB0-4E38-ACCA-E40A124FBA2F}" srcOrd="4" destOrd="0" presId="urn:microsoft.com/office/officeart/2005/8/layout/pyramid2"/>
    <dgm:cxn modelId="{58D3E18F-AF13-4DF3-8F8A-49B4CCDB01E6}" type="presParOf" srcId="{69ADC1F0-00A8-4709-A02C-7012C156E5D9}" destId="{D29B6AC2-55E9-494C-8315-0A6E411A0701}" srcOrd="5" destOrd="0" presId="urn:microsoft.com/office/officeart/2005/8/layout/pyramid2"/>
    <dgm:cxn modelId="{9C9FF538-038B-4966-977D-2598ED93921F}" type="presParOf" srcId="{69ADC1F0-00A8-4709-A02C-7012C156E5D9}" destId="{B47E4F95-D777-4CA6-906B-28D1E0D4802C}" srcOrd="6" destOrd="0" presId="urn:microsoft.com/office/officeart/2005/8/layout/pyramid2"/>
    <dgm:cxn modelId="{3D1B2D5A-D332-4A3A-A3C6-27B34A4C53DF}" type="presParOf" srcId="{69ADC1F0-00A8-4709-A02C-7012C156E5D9}" destId="{277168F4-D1E0-4615-8D0F-2F553D9EB03B}" srcOrd="7" destOrd="0" presId="urn:microsoft.com/office/officeart/2005/8/layout/pyramid2"/>
    <dgm:cxn modelId="{80C668EB-FC80-475B-B101-236D756EBF1E}" type="presParOf" srcId="{69ADC1F0-00A8-4709-A02C-7012C156E5D9}" destId="{5D116D09-9D2C-44BD-9726-39358709F9B4}" srcOrd="8" destOrd="0" presId="urn:microsoft.com/office/officeart/2005/8/layout/pyramid2"/>
    <dgm:cxn modelId="{822AEFA2-D45B-4C9A-A378-C31FE68FA5FE}" type="presParOf" srcId="{69ADC1F0-00A8-4709-A02C-7012C156E5D9}" destId="{FF4A1929-B27C-4B7C-968A-FE6DABA9776D}" srcOrd="9" destOrd="0" presId="urn:microsoft.com/office/officeart/2005/8/layout/pyramid2"/>
    <dgm:cxn modelId="{B7CC158E-0826-4C8E-843A-23A1AE4CD4D2}" type="presParOf" srcId="{69ADC1F0-00A8-4709-A02C-7012C156E5D9}" destId="{005FE10B-4C56-4D5E-BE07-05CC68A43C13}" srcOrd="10" destOrd="0" presId="urn:microsoft.com/office/officeart/2005/8/layout/pyramid2"/>
    <dgm:cxn modelId="{21B7483C-D8F2-445A-B39C-0825C54F14F7}" type="presParOf" srcId="{69ADC1F0-00A8-4709-A02C-7012C156E5D9}" destId="{529110B7-4A3E-4D41-A5A2-3ABC232D5C6B}" srcOrd="11" destOrd="0" presId="urn:microsoft.com/office/officeart/2005/8/layout/pyramid2"/>
    <dgm:cxn modelId="{D1272C4F-6B81-4E20-9CCA-F8E7C2F0C2DC}" type="presParOf" srcId="{69ADC1F0-00A8-4709-A02C-7012C156E5D9}" destId="{82C4E269-A8F8-40DF-A874-D8DF8D740A25}" srcOrd="12" destOrd="0" presId="urn:microsoft.com/office/officeart/2005/8/layout/pyramid2"/>
    <dgm:cxn modelId="{8903113E-EE90-43B8-A4F8-6A6F49F97092}" type="presParOf" srcId="{69ADC1F0-00A8-4709-A02C-7012C156E5D9}" destId="{605AC051-22BD-417F-A1C9-E512007CB143}" srcOrd="13" destOrd="0" presId="urn:microsoft.com/office/officeart/2005/8/layout/pyramid2"/>
    <dgm:cxn modelId="{35ED470B-8F75-4D94-9C43-E2EF6E2D3DF4}" type="presParOf" srcId="{69ADC1F0-00A8-4709-A02C-7012C156E5D9}" destId="{1F078EE5-DAD2-4BE1-8C45-1497AFE695D3}" srcOrd="14" destOrd="0" presId="urn:microsoft.com/office/officeart/2005/8/layout/pyramid2"/>
    <dgm:cxn modelId="{45720996-A6A0-42D4-9AE2-714453E0F5A5}" type="presParOf" srcId="{69ADC1F0-00A8-4709-A02C-7012C156E5D9}" destId="{E526E2E1-D9A7-451B-8448-7B612BB5B9D5}"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7D326-C397-4AF4-9165-BF3ABBF5EA56}">
      <dsp:nvSpPr>
        <dsp:cNvPr id="0" name=""/>
        <dsp:cNvSpPr/>
      </dsp:nvSpPr>
      <dsp:spPr>
        <a:xfrm>
          <a:off x="0" y="0"/>
          <a:ext cx="2908161" cy="2908161"/>
        </a:xfrm>
        <a:prstGeom prst="triangle">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9DD2A-6BEC-474F-9B1C-B4073DD65C80}">
      <dsp:nvSpPr>
        <dsp:cNvPr id="0" name=""/>
        <dsp:cNvSpPr/>
      </dsp:nvSpPr>
      <dsp:spPr>
        <a:xfrm>
          <a:off x="1172196" y="398659"/>
          <a:ext cx="7754237" cy="688548"/>
        </a:xfrm>
        <a:prstGeom prst="roundRect">
          <a:avLst/>
        </a:prstGeom>
        <a:solidFill>
          <a:schemeClr val="bg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ts val="0"/>
            </a:spcAft>
            <a:buNone/>
          </a:pPr>
          <a:r>
            <a:rPr lang="uk-UA" sz="1800" b="1" kern="1200" noProof="0" dirty="0">
              <a:solidFill>
                <a:schemeClr val="tx1"/>
              </a:solidFill>
            </a:rPr>
            <a:t>використання досконалої літературної мови</a:t>
          </a:r>
          <a:endParaRPr lang="uk-UA" sz="1800" kern="1200" noProof="0" dirty="0">
            <a:solidFill>
              <a:schemeClr val="tx1"/>
            </a:solidFill>
          </a:endParaRPr>
        </a:p>
      </dsp:txBody>
      <dsp:txXfrm>
        <a:off x="1205808" y="432271"/>
        <a:ext cx="7687013" cy="621324"/>
      </dsp:txXfrm>
    </dsp:sp>
    <dsp:sp modelId="{E0D71FD5-1028-4FBC-9405-21DE15D506B9}">
      <dsp:nvSpPr>
        <dsp:cNvPr id="0" name=""/>
        <dsp:cNvSpPr/>
      </dsp:nvSpPr>
      <dsp:spPr>
        <a:xfrm>
          <a:off x="1185655" y="1227831"/>
          <a:ext cx="8561057" cy="664275"/>
        </a:xfrm>
        <a:prstGeom prst="roundRect">
          <a:avLst/>
        </a:prstGeom>
        <a:solidFill>
          <a:schemeClr val="bg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ts val="0"/>
            </a:spcAft>
            <a:buNone/>
          </a:pPr>
          <a:r>
            <a:rPr lang="uk-UA" sz="1800" b="1" kern="1200" noProof="0" dirty="0">
              <a:solidFill>
                <a:schemeClr val="tx1"/>
              </a:solidFill>
            </a:rPr>
            <a:t>якості ілюстративного матеріал;</a:t>
          </a:r>
          <a:endParaRPr lang="uk-UA" sz="1800" kern="1200" noProof="0" dirty="0">
            <a:solidFill>
              <a:schemeClr val="tx1"/>
            </a:solidFill>
          </a:endParaRPr>
        </a:p>
      </dsp:txBody>
      <dsp:txXfrm>
        <a:off x="1218082" y="1260258"/>
        <a:ext cx="8496203" cy="599421"/>
      </dsp:txXfrm>
    </dsp:sp>
    <dsp:sp modelId="{0585A45B-D9E3-4565-BE3D-6F79A28A877A}">
      <dsp:nvSpPr>
        <dsp:cNvPr id="0" name=""/>
        <dsp:cNvSpPr/>
      </dsp:nvSpPr>
      <dsp:spPr>
        <a:xfrm>
          <a:off x="1188160" y="2043086"/>
          <a:ext cx="9260300" cy="773373"/>
        </a:xfrm>
        <a:prstGeom prst="roundRect">
          <a:avLst/>
        </a:prstGeom>
        <a:solidFill>
          <a:schemeClr val="bg1">
            <a:lumMod val="95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noProof="0">
              <a:solidFill>
                <a:schemeClr val="tx1"/>
              </a:solidFill>
            </a:rPr>
            <a:t>систематизованого викладу структурованого навчального матеріалу </a:t>
          </a:r>
          <a:endParaRPr lang="uk-UA" sz="1800" kern="1200" noProof="0">
            <a:solidFill>
              <a:schemeClr val="tx1"/>
            </a:solidFill>
          </a:endParaRPr>
        </a:p>
      </dsp:txBody>
      <dsp:txXfrm>
        <a:off x="1225913" y="2080839"/>
        <a:ext cx="9184794" cy="697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E16BE-1E27-4CFA-95DD-3802CC27A900}">
      <dsp:nvSpPr>
        <dsp:cNvPr id="0" name=""/>
        <dsp:cNvSpPr/>
      </dsp:nvSpPr>
      <dsp:spPr>
        <a:xfrm>
          <a:off x="1419235" y="0"/>
          <a:ext cx="4572032" cy="4572032"/>
        </a:xfrm>
        <a:prstGeom prst="triangle">
          <a:avLst/>
        </a:prstGeom>
        <a:solidFill>
          <a:srgbClr val="DAE7F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1DEB8B-C2F2-4377-BA04-FAC499D8C3EF}">
      <dsp:nvSpPr>
        <dsp:cNvPr id="0" name=""/>
        <dsp:cNvSpPr/>
      </dsp:nvSpPr>
      <dsp:spPr>
        <a:xfrm>
          <a:off x="1297793" y="422352"/>
          <a:ext cx="7786735" cy="765611"/>
        </a:xfrm>
        <a:prstGeom prst="roundRect">
          <a:avLst/>
        </a:prstGeom>
        <a:solidFill>
          <a:schemeClr val="tx2">
            <a:lumMod val="20000"/>
            <a:lumOff val="80000"/>
            <a:alpha val="9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ts val="0"/>
            </a:spcAft>
            <a:buNone/>
          </a:pPr>
          <a:r>
            <a:rPr lang="uk-UA" sz="1800" b="1" kern="1200" noProof="0" dirty="0" err="1">
              <a:solidFill>
                <a:schemeClr val="tx1"/>
              </a:solidFill>
            </a:rPr>
            <a:t>діагностично</a:t>
          </a:r>
          <a:r>
            <a:rPr lang="uk-UA" sz="1800" b="1" kern="1200" noProof="0" dirty="0">
              <a:solidFill>
                <a:schemeClr val="tx1"/>
              </a:solidFill>
            </a:rPr>
            <a:t> поставлених навчальних цілей </a:t>
          </a:r>
        </a:p>
        <a:p>
          <a:pPr marL="0" lvl="0" indent="0" algn="l" defTabSz="800100" rtl="0">
            <a:lnSpc>
              <a:spcPct val="100000"/>
            </a:lnSpc>
            <a:spcBef>
              <a:spcPct val="0"/>
            </a:spcBef>
            <a:spcAft>
              <a:spcPts val="0"/>
            </a:spcAft>
            <a:buNone/>
          </a:pPr>
          <a:r>
            <a:rPr lang="uk-UA" sz="1800" b="1" kern="1200" noProof="0" dirty="0">
              <a:solidFill>
                <a:schemeClr val="tx1"/>
              </a:solidFill>
            </a:rPr>
            <a:t>відповідно до регламентованих умінь фахівця</a:t>
          </a:r>
          <a:endParaRPr lang="uk-UA" sz="1800" kern="1200" noProof="0" dirty="0">
            <a:solidFill>
              <a:schemeClr val="tx1"/>
            </a:solidFill>
          </a:endParaRPr>
        </a:p>
      </dsp:txBody>
      <dsp:txXfrm>
        <a:off x="1335167" y="459726"/>
        <a:ext cx="7711987" cy="690863"/>
      </dsp:txXfrm>
    </dsp:sp>
    <dsp:sp modelId="{5C244D6D-EF13-4B84-93A2-AF322818CBFE}">
      <dsp:nvSpPr>
        <dsp:cNvPr id="0" name=""/>
        <dsp:cNvSpPr/>
      </dsp:nvSpPr>
      <dsp:spPr>
        <a:xfrm>
          <a:off x="1297793" y="1379777"/>
          <a:ext cx="7786735" cy="858458"/>
        </a:xfrm>
        <a:prstGeom prst="roundRect">
          <a:avLst/>
        </a:prstGeom>
        <a:solidFill>
          <a:schemeClr val="bg1">
            <a:lumMod val="95000"/>
            <a:alpha val="9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ts val="0"/>
            </a:spcAft>
            <a:buNone/>
          </a:pPr>
          <a:r>
            <a:rPr lang="uk-UA" sz="1800" b="1" kern="1200" noProof="0" dirty="0">
              <a:solidFill>
                <a:schemeClr val="tx1"/>
              </a:solidFill>
            </a:rPr>
            <a:t>створення модулів суто діяльнісного спрямування (питання й завдання, що активізують різні види навчальної роботи)</a:t>
          </a:r>
          <a:endParaRPr lang="uk-UA" sz="1800" kern="1200" noProof="0" dirty="0">
            <a:solidFill>
              <a:schemeClr val="tx1"/>
            </a:solidFill>
          </a:endParaRPr>
        </a:p>
      </dsp:txBody>
      <dsp:txXfrm>
        <a:off x="1339699" y="1421683"/>
        <a:ext cx="7702923" cy="774646"/>
      </dsp:txXfrm>
    </dsp:sp>
    <dsp:sp modelId="{5D6BEDCC-DFD4-4D42-A22A-EB285A0AC695}">
      <dsp:nvSpPr>
        <dsp:cNvPr id="0" name=""/>
        <dsp:cNvSpPr/>
      </dsp:nvSpPr>
      <dsp:spPr>
        <a:xfrm>
          <a:off x="1297793" y="2379906"/>
          <a:ext cx="7786735" cy="528573"/>
        </a:xfrm>
        <a:prstGeom prst="roundRect">
          <a:avLst/>
        </a:prstGeom>
        <a:solidFill>
          <a:schemeClr val="bg1">
            <a:lumMod val="85000"/>
            <a:alpha val="9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noProof="0" dirty="0">
              <a:solidFill>
                <a:schemeClr val="tx1"/>
              </a:solidFill>
            </a:rPr>
            <a:t>формування умінь розв’язувати типові задачі прикладного характеру;</a:t>
          </a:r>
          <a:endParaRPr lang="uk-UA" sz="1800" kern="1200" noProof="0" dirty="0">
            <a:solidFill>
              <a:schemeClr val="tx1"/>
            </a:solidFill>
          </a:endParaRPr>
        </a:p>
      </dsp:txBody>
      <dsp:txXfrm>
        <a:off x="1323596" y="2405709"/>
        <a:ext cx="7735129" cy="476967"/>
      </dsp:txXfrm>
    </dsp:sp>
    <dsp:sp modelId="{7BA2D06F-B6E4-49C0-B498-B20510C25AA2}">
      <dsp:nvSpPr>
        <dsp:cNvPr id="0" name=""/>
        <dsp:cNvSpPr/>
      </dsp:nvSpPr>
      <dsp:spPr>
        <a:xfrm>
          <a:off x="1297793" y="3059858"/>
          <a:ext cx="7786735" cy="605931"/>
        </a:xfrm>
        <a:prstGeom prst="roundRect">
          <a:avLst/>
        </a:prstGeom>
        <a:solidFill>
          <a:schemeClr val="bg1">
            <a:lumMod val="95000"/>
            <a:alpha val="9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ts val="0"/>
            </a:spcAft>
            <a:buNone/>
          </a:pPr>
          <a:r>
            <a:rPr lang="uk-UA" sz="1800" b="1" kern="1200" noProof="0" dirty="0">
              <a:solidFill>
                <a:schemeClr val="tx1"/>
              </a:solidFill>
            </a:rPr>
            <a:t>вироблення навичок самоосвіти й набуття універсальних навчальних умінь</a:t>
          </a:r>
          <a:endParaRPr lang="uk-UA" sz="1800" kern="1200" noProof="0" dirty="0">
            <a:solidFill>
              <a:schemeClr val="tx1"/>
            </a:solidFill>
          </a:endParaRPr>
        </a:p>
      </dsp:txBody>
      <dsp:txXfrm>
        <a:off x="1327372" y="3089437"/>
        <a:ext cx="7727577" cy="546773"/>
      </dsp:txXfrm>
    </dsp:sp>
    <dsp:sp modelId="{DA2EDA13-11DB-44AE-8B0B-562C87C1D844}">
      <dsp:nvSpPr>
        <dsp:cNvPr id="0" name=""/>
        <dsp:cNvSpPr/>
      </dsp:nvSpPr>
      <dsp:spPr>
        <a:xfrm>
          <a:off x="1297793" y="3818086"/>
          <a:ext cx="7786735" cy="681838"/>
        </a:xfrm>
        <a:prstGeom prst="roundRect">
          <a:avLst/>
        </a:prstGeom>
        <a:solidFill>
          <a:schemeClr val="bg1">
            <a:lumMod val="85000"/>
            <a:alpha val="9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100000"/>
            </a:lnSpc>
            <a:spcBef>
              <a:spcPct val="0"/>
            </a:spcBef>
            <a:spcAft>
              <a:spcPts val="0"/>
            </a:spcAft>
            <a:buNone/>
          </a:pPr>
          <a:r>
            <a:rPr lang="uk-UA" sz="1800" b="1" kern="1200" noProof="0" dirty="0">
              <a:solidFill>
                <a:schemeClr val="tx1"/>
              </a:solidFill>
            </a:rPr>
            <a:t>формування засобів діагностики, за допомогою яких можна визначити рівень досягнення навчальних цілей</a:t>
          </a:r>
        </a:p>
      </dsp:txBody>
      <dsp:txXfrm>
        <a:off x="1331078" y="3851371"/>
        <a:ext cx="7720165" cy="615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90D5F-4C76-4EDF-9F15-D3C452BEFFD9}">
      <dsp:nvSpPr>
        <dsp:cNvPr id="0" name=""/>
        <dsp:cNvSpPr/>
      </dsp:nvSpPr>
      <dsp:spPr>
        <a:xfrm>
          <a:off x="1736788" y="0"/>
          <a:ext cx="4645044" cy="4645044"/>
        </a:xfrm>
        <a:prstGeom prst="triangle">
          <a:avLst/>
        </a:prstGeom>
        <a:solidFill>
          <a:srgbClr val="DAE7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6A50E-E9D9-4717-BEA6-AE1776BDDE93}">
      <dsp:nvSpPr>
        <dsp:cNvPr id="0" name=""/>
        <dsp:cNvSpPr/>
      </dsp:nvSpPr>
      <dsp:spPr>
        <a:xfrm>
          <a:off x="1425548" y="675382"/>
          <a:ext cx="8286802" cy="825583"/>
        </a:xfrm>
        <a:prstGeom prst="round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dirty="0">
              <a:solidFill>
                <a:schemeClr val="tx1"/>
              </a:solidFill>
            </a:rPr>
            <a:t>структурування змісту й поділ навчального матеріалу на модулі, що підпорядковані певним навчальним цілям із обов’язковою оцінкою ступеня їх засвоєння</a:t>
          </a:r>
          <a:endParaRPr lang="ru-RU" sz="1800" b="1" kern="1200" dirty="0">
            <a:solidFill>
              <a:schemeClr val="tx1"/>
            </a:solidFill>
          </a:endParaRPr>
        </a:p>
      </dsp:txBody>
      <dsp:txXfrm>
        <a:off x="1465850" y="715684"/>
        <a:ext cx="8206198" cy="744979"/>
      </dsp:txXfrm>
    </dsp:sp>
    <dsp:sp modelId="{D97A158F-4A98-4953-A3BC-84F1410AA6F0}">
      <dsp:nvSpPr>
        <dsp:cNvPr id="0" name=""/>
        <dsp:cNvSpPr/>
      </dsp:nvSpPr>
      <dsp:spPr>
        <a:xfrm>
          <a:off x="1392230" y="1676494"/>
          <a:ext cx="8353438" cy="825583"/>
        </a:xfrm>
        <a:prstGeom prst="round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noProof="0" dirty="0">
              <a:solidFill>
                <a:schemeClr val="tx1"/>
              </a:solidFill>
            </a:rPr>
            <a:t>акцент на навчально-методичне забезпечення самостійної підготовки до контрольних заходів і виконання індивідуальних завдань</a:t>
          </a:r>
        </a:p>
      </dsp:txBody>
      <dsp:txXfrm>
        <a:off x="1432532" y="1716796"/>
        <a:ext cx="8272834" cy="744979"/>
      </dsp:txXfrm>
    </dsp:sp>
    <dsp:sp modelId="{A8E201EB-B1FA-41E2-8276-D329FE4FEDDD}">
      <dsp:nvSpPr>
        <dsp:cNvPr id="0" name=""/>
        <dsp:cNvSpPr/>
      </dsp:nvSpPr>
      <dsp:spPr>
        <a:xfrm>
          <a:off x="1392230" y="2677605"/>
          <a:ext cx="8353438" cy="825583"/>
        </a:xfrm>
        <a:prstGeom prst="round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noProof="0" dirty="0">
              <a:solidFill>
                <a:schemeClr val="tx1"/>
              </a:solidFill>
            </a:rPr>
            <a:t>коригування ходу навчального процесу завдяки зворотному зв'язку через виконання та оцінювання індивідуальних завдань і вправ на певних етапах навчання</a:t>
          </a:r>
        </a:p>
      </dsp:txBody>
      <dsp:txXfrm>
        <a:off x="1432532" y="2717907"/>
        <a:ext cx="8272834" cy="744979"/>
      </dsp:txXfrm>
    </dsp:sp>
    <dsp:sp modelId="{4DD5C726-E642-487B-B236-4B59FC80A25F}">
      <dsp:nvSpPr>
        <dsp:cNvPr id="0" name=""/>
        <dsp:cNvSpPr/>
      </dsp:nvSpPr>
      <dsp:spPr>
        <a:xfrm>
          <a:off x="1392230" y="3651819"/>
          <a:ext cx="8353438" cy="825583"/>
        </a:xfrm>
        <a:prstGeom prst="round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noProof="0" dirty="0">
              <a:solidFill>
                <a:schemeClr val="tx1"/>
              </a:solidFill>
            </a:rPr>
            <a:t>збільшення обсягу практичних завдань для розширення виконавчого етапу пізнавальної діяльності студента </a:t>
          </a:r>
        </a:p>
      </dsp:txBody>
      <dsp:txXfrm>
        <a:off x="1432532" y="3692121"/>
        <a:ext cx="8272834" cy="7449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EA57-7B07-42FC-8FB8-A90ADF05609F}">
      <dsp:nvSpPr>
        <dsp:cNvPr id="0" name=""/>
        <dsp:cNvSpPr/>
      </dsp:nvSpPr>
      <dsp:spPr>
        <a:xfrm>
          <a:off x="1483905" y="0"/>
          <a:ext cx="3620056" cy="3620056"/>
        </a:xfrm>
        <a:prstGeom prst="triangle">
          <a:avLst/>
        </a:prstGeom>
        <a:solidFill>
          <a:srgbClr val="DAE7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AD0B1-3530-4CA1-BB94-9DC01A262658}">
      <dsp:nvSpPr>
        <dsp:cNvPr id="0" name=""/>
        <dsp:cNvSpPr/>
      </dsp:nvSpPr>
      <dsp:spPr>
        <a:xfrm>
          <a:off x="774973" y="364065"/>
          <a:ext cx="7390957" cy="1102374"/>
        </a:xfrm>
        <a:prstGeom prst="round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dirty="0">
              <a:solidFill>
                <a:schemeClr val="tx1"/>
              </a:solidFill>
            </a:rPr>
            <a:t>чітке формулювання очікуваних навчальних результатів</a:t>
          </a:r>
          <a:endParaRPr lang="ru-RU" sz="1800" kern="1200" dirty="0">
            <a:solidFill>
              <a:schemeClr val="tx1"/>
            </a:solidFill>
          </a:endParaRPr>
        </a:p>
      </dsp:txBody>
      <dsp:txXfrm>
        <a:off x="828786" y="417878"/>
        <a:ext cx="7283331" cy="994748"/>
      </dsp:txXfrm>
    </dsp:sp>
    <dsp:sp modelId="{473D6559-6F7E-4E9C-9B03-9D64F5E1AABB}">
      <dsp:nvSpPr>
        <dsp:cNvPr id="0" name=""/>
        <dsp:cNvSpPr/>
      </dsp:nvSpPr>
      <dsp:spPr>
        <a:xfrm>
          <a:off x="817468" y="2042392"/>
          <a:ext cx="7305966" cy="1315125"/>
        </a:xfrm>
        <a:prstGeom prst="round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b="1" kern="1200" dirty="0">
              <a:solidFill>
                <a:schemeClr val="tx1"/>
              </a:solidFill>
            </a:rPr>
            <a:t>визначення стратегії, методів та критеріїв оцінювання успішності студентів з огляду на досягнення запланованих навчальних результатів</a:t>
          </a:r>
          <a:endParaRPr lang="ru-RU" sz="1800" b="1" kern="1200" dirty="0">
            <a:solidFill>
              <a:schemeClr val="tx1"/>
            </a:solidFill>
          </a:endParaRPr>
        </a:p>
      </dsp:txBody>
      <dsp:txXfrm>
        <a:off x="881667" y="2106591"/>
        <a:ext cx="7177568" cy="1186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63E6C-BE7A-4A7B-A21A-2A5598090D1A}">
      <dsp:nvSpPr>
        <dsp:cNvPr id="0" name=""/>
        <dsp:cNvSpPr/>
      </dsp:nvSpPr>
      <dsp:spPr>
        <a:xfrm>
          <a:off x="3197463" y="0"/>
          <a:ext cx="4124325" cy="4124325"/>
        </a:xfrm>
        <a:prstGeom prst="triangle">
          <a:avLst/>
        </a:prstGeom>
        <a:solidFill>
          <a:srgbClr val="DAE7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EE7A2-75AD-4023-8EB2-CBE6153901AE}">
      <dsp:nvSpPr>
        <dsp:cNvPr id="0" name=""/>
        <dsp:cNvSpPr/>
      </dsp:nvSpPr>
      <dsp:spPr>
        <a:xfrm>
          <a:off x="5259625" y="412835"/>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правильною, </a:t>
          </a:r>
          <a:endParaRPr lang="ru-RU" sz="2000" kern="1200" dirty="0"/>
        </a:p>
      </dsp:txBody>
      <dsp:txXfrm>
        <a:off x="5277517" y="430727"/>
        <a:ext cx="2645027" cy="330733"/>
      </dsp:txXfrm>
    </dsp:sp>
    <dsp:sp modelId="{654E9231-C7BD-4032-BDE7-90CD8CB1A904}">
      <dsp:nvSpPr>
        <dsp:cNvPr id="0" name=""/>
        <dsp:cNvSpPr/>
      </dsp:nvSpPr>
      <dsp:spPr>
        <a:xfrm>
          <a:off x="5259625" y="825167"/>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чистою, </a:t>
          </a:r>
          <a:endParaRPr lang="ru-RU" sz="2000" kern="1200" dirty="0"/>
        </a:p>
      </dsp:txBody>
      <dsp:txXfrm>
        <a:off x="5277517" y="843059"/>
        <a:ext cx="2645027" cy="330733"/>
      </dsp:txXfrm>
    </dsp:sp>
    <dsp:sp modelId="{B15DC195-3CB0-4E38-ACCA-E40A124FBA2F}">
      <dsp:nvSpPr>
        <dsp:cNvPr id="0" name=""/>
        <dsp:cNvSpPr/>
      </dsp:nvSpPr>
      <dsp:spPr>
        <a:xfrm>
          <a:off x="5259625" y="1237498"/>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ясною, </a:t>
          </a:r>
          <a:endParaRPr lang="ru-RU" sz="2000" kern="1200" dirty="0"/>
        </a:p>
      </dsp:txBody>
      <dsp:txXfrm>
        <a:off x="5277517" y="1255390"/>
        <a:ext cx="2645027" cy="330733"/>
      </dsp:txXfrm>
    </dsp:sp>
    <dsp:sp modelId="{B47E4F95-D777-4CA6-906B-28D1E0D4802C}">
      <dsp:nvSpPr>
        <dsp:cNvPr id="0" name=""/>
        <dsp:cNvSpPr/>
      </dsp:nvSpPr>
      <dsp:spPr>
        <a:xfrm>
          <a:off x="5259625" y="1649830"/>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точною, </a:t>
          </a:r>
          <a:endParaRPr lang="ru-RU" sz="2000" kern="1200" dirty="0"/>
        </a:p>
      </dsp:txBody>
      <dsp:txXfrm>
        <a:off x="5277517" y="1667722"/>
        <a:ext cx="2645027" cy="330733"/>
      </dsp:txXfrm>
    </dsp:sp>
    <dsp:sp modelId="{5D116D09-9D2C-44BD-9726-39358709F9B4}">
      <dsp:nvSpPr>
        <dsp:cNvPr id="0" name=""/>
        <dsp:cNvSpPr/>
      </dsp:nvSpPr>
      <dsp:spPr>
        <a:xfrm>
          <a:off x="5259625" y="2062162"/>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логічною,</a:t>
          </a:r>
          <a:endParaRPr lang="ru-RU" sz="2000" kern="1200" dirty="0"/>
        </a:p>
      </dsp:txBody>
      <dsp:txXfrm>
        <a:off x="5277517" y="2080054"/>
        <a:ext cx="2645027" cy="330733"/>
      </dsp:txXfrm>
    </dsp:sp>
    <dsp:sp modelId="{005FE10B-4C56-4D5E-BE07-05CC68A43C13}">
      <dsp:nvSpPr>
        <dsp:cNvPr id="0" name=""/>
        <dsp:cNvSpPr/>
      </dsp:nvSpPr>
      <dsp:spPr>
        <a:xfrm>
          <a:off x="5259625" y="2474494"/>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виразною, </a:t>
          </a:r>
          <a:endParaRPr lang="ru-RU" sz="2000" kern="1200" dirty="0"/>
        </a:p>
      </dsp:txBody>
      <dsp:txXfrm>
        <a:off x="5277517" y="2492386"/>
        <a:ext cx="2645027" cy="330733"/>
      </dsp:txXfrm>
    </dsp:sp>
    <dsp:sp modelId="{82C4E269-A8F8-40DF-A874-D8DF8D740A25}">
      <dsp:nvSpPr>
        <dsp:cNvPr id="0" name=""/>
        <dsp:cNvSpPr/>
      </dsp:nvSpPr>
      <dsp:spPr>
        <a:xfrm>
          <a:off x="5259625" y="2886826"/>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лаконічною, </a:t>
          </a:r>
          <a:endParaRPr lang="ru-RU" sz="2000" kern="1200" dirty="0"/>
        </a:p>
      </dsp:txBody>
      <dsp:txXfrm>
        <a:off x="5277517" y="2904718"/>
        <a:ext cx="2645027" cy="330733"/>
      </dsp:txXfrm>
    </dsp:sp>
    <dsp:sp modelId="{1F078EE5-DAD2-4BE1-8C45-1497AFE695D3}">
      <dsp:nvSpPr>
        <dsp:cNvPr id="0" name=""/>
        <dsp:cNvSpPr/>
      </dsp:nvSpPr>
      <dsp:spPr>
        <a:xfrm>
          <a:off x="5259625" y="3299157"/>
          <a:ext cx="2680811" cy="366517"/>
        </a:xfrm>
        <a:prstGeom prst="roundRect">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uk-UA" sz="2000" b="1" i="1" kern="1200" dirty="0"/>
            <a:t>багатою</a:t>
          </a:r>
          <a:endParaRPr lang="uk-UA" sz="2000" b="1" kern="1200" dirty="0"/>
        </a:p>
      </dsp:txBody>
      <dsp:txXfrm>
        <a:off x="5277517" y="3317049"/>
        <a:ext cx="2645027" cy="3307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9"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B674C-47DE-4D69-824F-B768083A5652}" type="datetimeFigureOut">
              <a:rPr lang="ru-RU" smtClean="0"/>
              <a:pPr/>
              <a:t>30.10.2020</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3DA66-C4C8-47FB-AD19-85F20319C66A}" type="slidenum">
              <a:rPr lang="ru-RU" smtClean="0"/>
              <a:pPr/>
              <a:t>‹#›</a:t>
            </a:fld>
            <a:endParaRPr lang="ru-RU"/>
          </a:p>
        </p:txBody>
      </p:sp>
    </p:spTree>
    <p:extLst>
      <p:ext uri="{BB962C8B-B14F-4D97-AF65-F5344CB8AC3E}">
        <p14:creationId xmlns:p14="http://schemas.microsoft.com/office/powerpoint/2010/main" val="1756582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4CF91-AC03-4D91-B078-35BEECA1BD05}" type="datetimeFigureOut">
              <a:rPr lang="ru-RU" smtClean="0"/>
              <a:pPr/>
              <a:t>30.10.2020</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F400B-B1C3-43A4-9654-904F22982CF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41F400B-B1C3-43A4-9654-904F22982CFB}"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53</a:t>
            </a:fld>
            <a:endParaRPr lang="ru-RU"/>
          </a:p>
        </p:txBody>
      </p:sp>
    </p:spTree>
    <p:extLst>
      <p:ext uri="{BB962C8B-B14F-4D97-AF65-F5344CB8AC3E}">
        <p14:creationId xmlns:p14="http://schemas.microsoft.com/office/powerpoint/2010/main" val="1465277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54</a:t>
            </a:fld>
            <a:endParaRPr lang="ru-RU"/>
          </a:p>
        </p:txBody>
      </p:sp>
    </p:spTree>
    <p:extLst>
      <p:ext uri="{BB962C8B-B14F-4D97-AF65-F5344CB8AC3E}">
        <p14:creationId xmlns:p14="http://schemas.microsoft.com/office/powerpoint/2010/main" val="352283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55</a:t>
            </a:fld>
            <a:endParaRPr lang="ru-RU"/>
          </a:p>
        </p:txBody>
      </p:sp>
    </p:spTree>
    <p:extLst>
      <p:ext uri="{BB962C8B-B14F-4D97-AF65-F5344CB8AC3E}">
        <p14:creationId xmlns:p14="http://schemas.microsoft.com/office/powerpoint/2010/main" val="3645713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56</a:t>
            </a:fld>
            <a:endParaRPr lang="ru-RU"/>
          </a:p>
        </p:txBody>
      </p:sp>
    </p:spTree>
    <p:extLst>
      <p:ext uri="{BB962C8B-B14F-4D97-AF65-F5344CB8AC3E}">
        <p14:creationId xmlns:p14="http://schemas.microsoft.com/office/powerpoint/2010/main" val="291203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57</a:t>
            </a:fld>
            <a:endParaRPr lang="ru-RU"/>
          </a:p>
        </p:txBody>
      </p:sp>
    </p:spTree>
    <p:extLst>
      <p:ext uri="{BB962C8B-B14F-4D97-AF65-F5344CB8AC3E}">
        <p14:creationId xmlns:p14="http://schemas.microsoft.com/office/powerpoint/2010/main" val="2082314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58</a:t>
            </a:fld>
            <a:endParaRPr lang="ru-RU"/>
          </a:p>
        </p:txBody>
      </p:sp>
    </p:spTree>
    <p:extLst>
      <p:ext uri="{BB962C8B-B14F-4D97-AF65-F5344CB8AC3E}">
        <p14:creationId xmlns:p14="http://schemas.microsoft.com/office/powerpoint/2010/main" val="25803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59</a:t>
            </a:fld>
            <a:endParaRPr lang="ru-RU"/>
          </a:p>
        </p:txBody>
      </p:sp>
    </p:spTree>
    <p:extLst>
      <p:ext uri="{BB962C8B-B14F-4D97-AF65-F5344CB8AC3E}">
        <p14:creationId xmlns:p14="http://schemas.microsoft.com/office/powerpoint/2010/main" val="1335953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60</a:t>
            </a:fld>
            <a:endParaRPr lang="ru-RU"/>
          </a:p>
        </p:txBody>
      </p:sp>
    </p:spTree>
    <p:extLst>
      <p:ext uri="{BB962C8B-B14F-4D97-AF65-F5344CB8AC3E}">
        <p14:creationId xmlns:p14="http://schemas.microsoft.com/office/powerpoint/2010/main" val="132014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61</a:t>
            </a:fld>
            <a:endParaRPr lang="ru-RU"/>
          </a:p>
        </p:txBody>
      </p:sp>
    </p:spTree>
    <p:extLst>
      <p:ext uri="{BB962C8B-B14F-4D97-AF65-F5344CB8AC3E}">
        <p14:creationId xmlns:p14="http://schemas.microsoft.com/office/powerpoint/2010/main" val="1522019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62</a:t>
            </a:fld>
            <a:endParaRPr lang="ru-RU"/>
          </a:p>
        </p:txBody>
      </p:sp>
    </p:spTree>
    <p:extLst>
      <p:ext uri="{BB962C8B-B14F-4D97-AF65-F5344CB8AC3E}">
        <p14:creationId xmlns:p14="http://schemas.microsoft.com/office/powerpoint/2010/main" val="322357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35</a:t>
            </a:fld>
            <a:endParaRPr lang="ru-RU"/>
          </a:p>
        </p:txBody>
      </p:sp>
    </p:spTree>
    <p:extLst>
      <p:ext uri="{BB962C8B-B14F-4D97-AF65-F5344CB8AC3E}">
        <p14:creationId xmlns:p14="http://schemas.microsoft.com/office/powerpoint/2010/main" val="3506713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63</a:t>
            </a:fld>
            <a:endParaRPr lang="ru-RU"/>
          </a:p>
        </p:txBody>
      </p:sp>
    </p:spTree>
    <p:extLst>
      <p:ext uri="{BB962C8B-B14F-4D97-AF65-F5344CB8AC3E}">
        <p14:creationId xmlns:p14="http://schemas.microsoft.com/office/powerpoint/2010/main" val="2418082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64</a:t>
            </a:fld>
            <a:endParaRPr lang="ru-RU"/>
          </a:p>
        </p:txBody>
      </p:sp>
    </p:spTree>
    <p:extLst>
      <p:ext uri="{BB962C8B-B14F-4D97-AF65-F5344CB8AC3E}">
        <p14:creationId xmlns:p14="http://schemas.microsoft.com/office/powerpoint/2010/main" val="246311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65</a:t>
            </a:fld>
            <a:endParaRPr lang="ru-RU"/>
          </a:p>
        </p:txBody>
      </p:sp>
    </p:spTree>
    <p:extLst>
      <p:ext uri="{BB962C8B-B14F-4D97-AF65-F5344CB8AC3E}">
        <p14:creationId xmlns:p14="http://schemas.microsoft.com/office/powerpoint/2010/main" val="145575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66</a:t>
            </a:fld>
            <a:endParaRPr lang="ru-RU"/>
          </a:p>
        </p:txBody>
      </p:sp>
    </p:spTree>
    <p:extLst>
      <p:ext uri="{BB962C8B-B14F-4D97-AF65-F5344CB8AC3E}">
        <p14:creationId xmlns:p14="http://schemas.microsoft.com/office/powerpoint/2010/main" val="3267577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67</a:t>
            </a:fld>
            <a:endParaRPr lang="ru-RU"/>
          </a:p>
        </p:txBody>
      </p:sp>
    </p:spTree>
    <p:extLst>
      <p:ext uri="{BB962C8B-B14F-4D97-AF65-F5344CB8AC3E}">
        <p14:creationId xmlns:p14="http://schemas.microsoft.com/office/powerpoint/2010/main" val="3288043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68</a:t>
            </a:fld>
            <a:endParaRPr lang="ru-RU"/>
          </a:p>
        </p:txBody>
      </p:sp>
    </p:spTree>
    <p:extLst>
      <p:ext uri="{BB962C8B-B14F-4D97-AF65-F5344CB8AC3E}">
        <p14:creationId xmlns:p14="http://schemas.microsoft.com/office/powerpoint/2010/main" val="1427562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69</a:t>
            </a:fld>
            <a:endParaRPr lang="ru-RU"/>
          </a:p>
        </p:txBody>
      </p:sp>
    </p:spTree>
    <p:extLst>
      <p:ext uri="{BB962C8B-B14F-4D97-AF65-F5344CB8AC3E}">
        <p14:creationId xmlns:p14="http://schemas.microsoft.com/office/powerpoint/2010/main" val="61705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70</a:t>
            </a:fld>
            <a:endParaRPr lang="ru-RU"/>
          </a:p>
        </p:txBody>
      </p:sp>
    </p:spTree>
    <p:extLst>
      <p:ext uri="{BB962C8B-B14F-4D97-AF65-F5344CB8AC3E}">
        <p14:creationId xmlns:p14="http://schemas.microsoft.com/office/powerpoint/2010/main" val="112079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71</a:t>
            </a:fld>
            <a:endParaRPr lang="ru-RU"/>
          </a:p>
        </p:txBody>
      </p:sp>
    </p:spTree>
    <p:extLst>
      <p:ext uri="{BB962C8B-B14F-4D97-AF65-F5344CB8AC3E}">
        <p14:creationId xmlns:p14="http://schemas.microsoft.com/office/powerpoint/2010/main" val="2681259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72</a:t>
            </a:fld>
            <a:endParaRPr lang="ru-RU"/>
          </a:p>
        </p:txBody>
      </p:sp>
    </p:spTree>
    <p:extLst>
      <p:ext uri="{BB962C8B-B14F-4D97-AF65-F5344CB8AC3E}">
        <p14:creationId xmlns:p14="http://schemas.microsoft.com/office/powerpoint/2010/main" val="312777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46</a:t>
            </a:fld>
            <a:endParaRPr lang="ru-RU"/>
          </a:p>
        </p:txBody>
      </p:sp>
    </p:spTree>
    <p:extLst>
      <p:ext uri="{BB962C8B-B14F-4D97-AF65-F5344CB8AC3E}">
        <p14:creationId xmlns:p14="http://schemas.microsoft.com/office/powerpoint/2010/main" val="4193158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73</a:t>
            </a:fld>
            <a:endParaRPr lang="ru-RU"/>
          </a:p>
        </p:txBody>
      </p:sp>
    </p:spTree>
    <p:extLst>
      <p:ext uri="{BB962C8B-B14F-4D97-AF65-F5344CB8AC3E}">
        <p14:creationId xmlns:p14="http://schemas.microsoft.com/office/powerpoint/2010/main" val="2215456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74</a:t>
            </a:fld>
            <a:endParaRPr lang="ru-RU"/>
          </a:p>
        </p:txBody>
      </p:sp>
    </p:spTree>
    <p:extLst>
      <p:ext uri="{BB962C8B-B14F-4D97-AF65-F5344CB8AC3E}">
        <p14:creationId xmlns:p14="http://schemas.microsoft.com/office/powerpoint/2010/main" val="347021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76</a:t>
            </a:fld>
            <a:endParaRPr lang="ru-RU"/>
          </a:p>
        </p:txBody>
      </p:sp>
    </p:spTree>
    <p:extLst>
      <p:ext uri="{BB962C8B-B14F-4D97-AF65-F5344CB8AC3E}">
        <p14:creationId xmlns:p14="http://schemas.microsoft.com/office/powerpoint/2010/main" val="347021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77</a:t>
            </a:fld>
            <a:endParaRPr lang="ru-RU"/>
          </a:p>
        </p:txBody>
      </p:sp>
    </p:spTree>
    <p:extLst>
      <p:ext uri="{BB962C8B-B14F-4D97-AF65-F5344CB8AC3E}">
        <p14:creationId xmlns:p14="http://schemas.microsoft.com/office/powerpoint/2010/main" val="347021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78</a:t>
            </a:fld>
            <a:endParaRPr lang="ru-RU"/>
          </a:p>
        </p:txBody>
      </p:sp>
    </p:spTree>
    <p:extLst>
      <p:ext uri="{BB962C8B-B14F-4D97-AF65-F5344CB8AC3E}">
        <p14:creationId xmlns:p14="http://schemas.microsoft.com/office/powerpoint/2010/main" val="347021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79</a:t>
            </a:fld>
            <a:endParaRPr lang="ru-RU"/>
          </a:p>
        </p:txBody>
      </p:sp>
    </p:spTree>
    <p:extLst>
      <p:ext uri="{BB962C8B-B14F-4D97-AF65-F5344CB8AC3E}">
        <p14:creationId xmlns:p14="http://schemas.microsoft.com/office/powerpoint/2010/main" val="347021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80</a:t>
            </a:fld>
            <a:endParaRPr lang="ru-RU"/>
          </a:p>
        </p:txBody>
      </p:sp>
    </p:spTree>
    <p:extLst>
      <p:ext uri="{BB962C8B-B14F-4D97-AF65-F5344CB8AC3E}">
        <p14:creationId xmlns:p14="http://schemas.microsoft.com/office/powerpoint/2010/main" val="347021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81</a:t>
            </a:fld>
            <a:endParaRPr lang="ru-RU"/>
          </a:p>
        </p:txBody>
      </p:sp>
    </p:spTree>
    <p:extLst>
      <p:ext uri="{BB962C8B-B14F-4D97-AF65-F5344CB8AC3E}">
        <p14:creationId xmlns:p14="http://schemas.microsoft.com/office/powerpoint/2010/main" val="3621908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82</a:t>
            </a:fld>
            <a:endParaRPr lang="ru-RU"/>
          </a:p>
        </p:txBody>
      </p:sp>
    </p:spTree>
    <p:extLst>
      <p:ext uri="{BB962C8B-B14F-4D97-AF65-F5344CB8AC3E}">
        <p14:creationId xmlns:p14="http://schemas.microsoft.com/office/powerpoint/2010/main" val="3048526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83</a:t>
            </a:fld>
            <a:endParaRPr lang="ru-RU"/>
          </a:p>
        </p:txBody>
      </p:sp>
    </p:spTree>
    <p:extLst>
      <p:ext uri="{BB962C8B-B14F-4D97-AF65-F5344CB8AC3E}">
        <p14:creationId xmlns:p14="http://schemas.microsoft.com/office/powerpoint/2010/main" val="108844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47</a:t>
            </a:fld>
            <a:endParaRPr lang="ru-RU"/>
          </a:p>
        </p:txBody>
      </p:sp>
    </p:spTree>
    <p:extLst>
      <p:ext uri="{BB962C8B-B14F-4D97-AF65-F5344CB8AC3E}">
        <p14:creationId xmlns:p14="http://schemas.microsoft.com/office/powerpoint/2010/main" val="1992610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84</a:t>
            </a:fld>
            <a:endParaRPr lang="ru-RU"/>
          </a:p>
        </p:txBody>
      </p:sp>
    </p:spTree>
    <p:extLst>
      <p:ext uri="{BB962C8B-B14F-4D97-AF65-F5344CB8AC3E}">
        <p14:creationId xmlns:p14="http://schemas.microsoft.com/office/powerpoint/2010/main" val="1705854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85</a:t>
            </a:fld>
            <a:endParaRPr lang="ru-RU"/>
          </a:p>
        </p:txBody>
      </p:sp>
    </p:spTree>
    <p:extLst>
      <p:ext uri="{BB962C8B-B14F-4D97-AF65-F5344CB8AC3E}">
        <p14:creationId xmlns:p14="http://schemas.microsoft.com/office/powerpoint/2010/main" val="2053589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86</a:t>
            </a:fld>
            <a:endParaRPr lang="ru-RU"/>
          </a:p>
        </p:txBody>
      </p:sp>
    </p:spTree>
    <p:extLst>
      <p:ext uri="{BB962C8B-B14F-4D97-AF65-F5344CB8AC3E}">
        <p14:creationId xmlns:p14="http://schemas.microsoft.com/office/powerpoint/2010/main" val="3045443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87</a:t>
            </a:fld>
            <a:endParaRPr lang="ru-RU"/>
          </a:p>
        </p:txBody>
      </p:sp>
    </p:spTree>
    <p:extLst>
      <p:ext uri="{BB962C8B-B14F-4D97-AF65-F5344CB8AC3E}">
        <p14:creationId xmlns:p14="http://schemas.microsoft.com/office/powerpoint/2010/main" val="3943104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88</a:t>
            </a:fld>
            <a:endParaRPr lang="ru-RU"/>
          </a:p>
        </p:txBody>
      </p:sp>
    </p:spTree>
    <p:extLst>
      <p:ext uri="{BB962C8B-B14F-4D97-AF65-F5344CB8AC3E}">
        <p14:creationId xmlns:p14="http://schemas.microsoft.com/office/powerpoint/2010/main" val="1266489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89</a:t>
            </a:fld>
            <a:endParaRPr lang="ru-RU"/>
          </a:p>
        </p:txBody>
      </p:sp>
    </p:spTree>
    <p:extLst>
      <p:ext uri="{BB962C8B-B14F-4D97-AF65-F5344CB8AC3E}">
        <p14:creationId xmlns:p14="http://schemas.microsoft.com/office/powerpoint/2010/main" val="26665561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90</a:t>
            </a:fld>
            <a:endParaRPr lang="ru-RU"/>
          </a:p>
        </p:txBody>
      </p:sp>
    </p:spTree>
    <p:extLst>
      <p:ext uri="{BB962C8B-B14F-4D97-AF65-F5344CB8AC3E}">
        <p14:creationId xmlns:p14="http://schemas.microsoft.com/office/powerpoint/2010/main" val="4036594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91</a:t>
            </a:fld>
            <a:endParaRPr lang="ru-RU"/>
          </a:p>
        </p:txBody>
      </p:sp>
    </p:spTree>
    <p:extLst>
      <p:ext uri="{BB962C8B-B14F-4D97-AF65-F5344CB8AC3E}">
        <p14:creationId xmlns:p14="http://schemas.microsoft.com/office/powerpoint/2010/main" val="118173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92</a:t>
            </a:fld>
            <a:endParaRPr lang="ru-RU"/>
          </a:p>
        </p:txBody>
      </p:sp>
    </p:spTree>
    <p:extLst>
      <p:ext uri="{BB962C8B-B14F-4D97-AF65-F5344CB8AC3E}">
        <p14:creationId xmlns:p14="http://schemas.microsoft.com/office/powerpoint/2010/main" val="3356868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93</a:t>
            </a:fld>
            <a:endParaRPr lang="ru-RU"/>
          </a:p>
        </p:txBody>
      </p:sp>
    </p:spTree>
    <p:extLst>
      <p:ext uri="{BB962C8B-B14F-4D97-AF65-F5344CB8AC3E}">
        <p14:creationId xmlns:p14="http://schemas.microsoft.com/office/powerpoint/2010/main" val="399239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48</a:t>
            </a:fld>
            <a:endParaRPr lang="ru-RU"/>
          </a:p>
        </p:txBody>
      </p:sp>
    </p:spTree>
    <p:extLst>
      <p:ext uri="{BB962C8B-B14F-4D97-AF65-F5344CB8AC3E}">
        <p14:creationId xmlns:p14="http://schemas.microsoft.com/office/powerpoint/2010/main" val="3960930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94</a:t>
            </a:fld>
            <a:endParaRPr lang="ru-RU"/>
          </a:p>
        </p:txBody>
      </p:sp>
    </p:spTree>
    <p:extLst>
      <p:ext uri="{BB962C8B-B14F-4D97-AF65-F5344CB8AC3E}">
        <p14:creationId xmlns:p14="http://schemas.microsoft.com/office/powerpoint/2010/main" val="3441204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95</a:t>
            </a:fld>
            <a:endParaRPr lang="ru-RU"/>
          </a:p>
        </p:txBody>
      </p:sp>
    </p:spTree>
    <p:extLst>
      <p:ext uri="{BB962C8B-B14F-4D97-AF65-F5344CB8AC3E}">
        <p14:creationId xmlns:p14="http://schemas.microsoft.com/office/powerpoint/2010/main" val="5029791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96</a:t>
            </a:fld>
            <a:endParaRPr lang="ru-RU"/>
          </a:p>
        </p:txBody>
      </p:sp>
    </p:spTree>
    <p:extLst>
      <p:ext uri="{BB962C8B-B14F-4D97-AF65-F5344CB8AC3E}">
        <p14:creationId xmlns:p14="http://schemas.microsoft.com/office/powerpoint/2010/main" val="3704136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97</a:t>
            </a:fld>
            <a:endParaRPr lang="ru-RU"/>
          </a:p>
        </p:txBody>
      </p:sp>
    </p:spTree>
    <p:extLst>
      <p:ext uri="{BB962C8B-B14F-4D97-AF65-F5344CB8AC3E}">
        <p14:creationId xmlns:p14="http://schemas.microsoft.com/office/powerpoint/2010/main" val="42433093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98</a:t>
            </a:fld>
            <a:endParaRPr lang="ru-RU"/>
          </a:p>
        </p:txBody>
      </p:sp>
    </p:spTree>
    <p:extLst>
      <p:ext uri="{BB962C8B-B14F-4D97-AF65-F5344CB8AC3E}">
        <p14:creationId xmlns:p14="http://schemas.microsoft.com/office/powerpoint/2010/main" val="1327177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99</a:t>
            </a:fld>
            <a:endParaRPr lang="ru-RU"/>
          </a:p>
        </p:txBody>
      </p:sp>
    </p:spTree>
    <p:extLst>
      <p:ext uri="{BB962C8B-B14F-4D97-AF65-F5344CB8AC3E}">
        <p14:creationId xmlns:p14="http://schemas.microsoft.com/office/powerpoint/2010/main" val="23159321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100</a:t>
            </a:fld>
            <a:endParaRPr lang="ru-RU"/>
          </a:p>
        </p:txBody>
      </p:sp>
    </p:spTree>
    <p:extLst>
      <p:ext uri="{BB962C8B-B14F-4D97-AF65-F5344CB8AC3E}">
        <p14:creationId xmlns:p14="http://schemas.microsoft.com/office/powerpoint/2010/main" val="33306566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101</a:t>
            </a:fld>
            <a:endParaRPr lang="ru-RU"/>
          </a:p>
        </p:txBody>
      </p:sp>
    </p:spTree>
    <p:extLst>
      <p:ext uri="{BB962C8B-B14F-4D97-AF65-F5344CB8AC3E}">
        <p14:creationId xmlns:p14="http://schemas.microsoft.com/office/powerpoint/2010/main" val="2689955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102</a:t>
            </a:fld>
            <a:endParaRPr lang="ru-RU"/>
          </a:p>
        </p:txBody>
      </p:sp>
    </p:spTree>
    <p:extLst>
      <p:ext uri="{BB962C8B-B14F-4D97-AF65-F5344CB8AC3E}">
        <p14:creationId xmlns:p14="http://schemas.microsoft.com/office/powerpoint/2010/main" val="22883269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103</a:t>
            </a:fld>
            <a:endParaRPr lang="ru-RU"/>
          </a:p>
        </p:txBody>
      </p:sp>
    </p:spTree>
    <p:extLst>
      <p:ext uri="{BB962C8B-B14F-4D97-AF65-F5344CB8AC3E}">
        <p14:creationId xmlns:p14="http://schemas.microsoft.com/office/powerpoint/2010/main" val="90240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49</a:t>
            </a:fld>
            <a:endParaRPr lang="ru-RU"/>
          </a:p>
        </p:txBody>
      </p:sp>
    </p:spTree>
    <p:extLst>
      <p:ext uri="{BB962C8B-B14F-4D97-AF65-F5344CB8AC3E}">
        <p14:creationId xmlns:p14="http://schemas.microsoft.com/office/powerpoint/2010/main" val="25414405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104</a:t>
            </a:fld>
            <a:endParaRPr lang="ru-RU"/>
          </a:p>
        </p:txBody>
      </p:sp>
    </p:spTree>
    <p:extLst>
      <p:ext uri="{BB962C8B-B14F-4D97-AF65-F5344CB8AC3E}">
        <p14:creationId xmlns:p14="http://schemas.microsoft.com/office/powerpoint/2010/main" val="37307216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105</a:t>
            </a:fld>
            <a:endParaRPr lang="ru-RU"/>
          </a:p>
        </p:txBody>
      </p:sp>
    </p:spTree>
    <p:extLst>
      <p:ext uri="{BB962C8B-B14F-4D97-AF65-F5344CB8AC3E}">
        <p14:creationId xmlns:p14="http://schemas.microsoft.com/office/powerpoint/2010/main" val="2021208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106</a:t>
            </a:fld>
            <a:endParaRPr lang="ru-RU"/>
          </a:p>
        </p:txBody>
      </p:sp>
    </p:spTree>
    <p:extLst>
      <p:ext uri="{BB962C8B-B14F-4D97-AF65-F5344CB8AC3E}">
        <p14:creationId xmlns:p14="http://schemas.microsoft.com/office/powerpoint/2010/main" val="20510949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107</a:t>
            </a:fld>
            <a:endParaRPr lang="ru-RU"/>
          </a:p>
        </p:txBody>
      </p:sp>
    </p:spTree>
    <p:extLst>
      <p:ext uri="{BB962C8B-B14F-4D97-AF65-F5344CB8AC3E}">
        <p14:creationId xmlns:p14="http://schemas.microsoft.com/office/powerpoint/2010/main" val="4257209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108</a:t>
            </a:fld>
            <a:endParaRPr lang="ru-RU"/>
          </a:p>
        </p:txBody>
      </p:sp>
    </p:spTree>
    <p:extLst>
      <p:ext uri="{BB962C8B-B14F-4D97-AF65-F5344CB8AC3E}">
        <p14:creationId xmlns:p14="http://schemas.microsoft.com/office/powerpoint/2010/main" val="14285362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109</a:t>
            </a:fld>
            <a:endParaRPr lang="ru-RU"/>
          </a:p>
        </p:txBody>
      </p:sp>
    </p:spTree>
    <p:extLst>
      <p:ext uri="{BB962C8B-B14F-4D97-AF65-F5344CB8AC3E}">
        <p14:creationId xmlns:p14="http://schemas.microsoft.com/office/powerpoint/2010/main" val="2428687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110</a:t>
            </a:fld>
            <a:endParaRPr lang="ru-RU"/>
          </a:p>
        </p:txBody>
      </p:sp>
    </p:spTree>
    <p:extLst>
      <p:ext uri="{BB962C8B-B14F-4D97-AF65-F5344CB8AC3E}">
        <p14:creationId xmlns:p14="http://schemas.microsoft.com/office/powerpoint/2010/main" val="1150113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111</a:t>
            </a:fld>
            <a:endParaRPr lang="ru-RU"/>
          </a:p>
        </p:txBody>
      </p:sp>
    </p:spTree>
    <p:extLst>
      <p:ext uri="{BB962C8B-B14F-4D97-AF65-F5344CB8AC3E}">
        <p14:creationId xmlns:p14="http://schemas.microsoft.com/office/powerpoint/2010/main" val="18147245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112</a:t>
            </a:fld>
            <a:endParaRPr lang="ru-RU"/>
          </a:p>
        </p:txBody>
      </p:sp>
    </p:spTree>
    <p:extLst>
      <p:ext uri="{BB962C8B-B14F-4D97-AF65-F5344CB8AC3E}">
        <p14:creationId xmlns:p14="http://schemas.microsoft.com/office/powerpoint/2010/main" val="2571075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113</a:t>
            </a:fld>
            <a:endParaRPr lang="ru-RU"/>
          </a:p>
        </p:txBody>
      </p:sp>
    </p:spTree>
    <p:extLst>
      <p:ext uri="{BB962C8B-B14F-4D97-AF65-F5344CB8AC3E}">
        <p14:creationId xmlns:p14="http://schemas.microsoft.com/office/powerpoint/2010/main" val="217618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50</a:t>
            </a:fld>
            <a:endParaRPr lang="ru-RU"/>
          </a:p>
        </p:txBody>
      </p:sp>
    </p:spTree>
    <p:extLst>
      <p:ext uri="{BB962C8B-B14F-4D97-AF65-F5344CB8AC3E}">
        <p14:creationId xmlns:p14="http://schemas.microsoft.com/office/powerpoint/2010/main" val="19362730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114</a:t>
            </a:fld>
            <a:endParaRPr lang="ru-RU"/>
          </a:p>
        </p:txBody>
      </p:sp>
    </p:spTree>
    <p:extLst>
      <p:ext uri="{BB962C8B-B14F-4D97-AF65-F5344CB8AC3E}">
        <p14:creationId xmlns:p14="http://schemas.microsoft.com/office/powerpoint/2010/main" val="25251848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115</a:t>
            </a:fld>
            <a:endParaRPr lang="ru-RU"/>
          </a:p>
        </p:txBody>
      </p:sp>
    </p:spTree>
    <p:extLst>
      <p:ext uri="{BB962C8B-B14F-4D97-AF65-F5344CB8AC3E}">
        <p14:creationId xmlns:p14="http://schemas.microsoft.com/office/powerpoint/2010/main" val="37875226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116</a:t>
            </a:fld>
            <a:endParaRPr lang="ru-RU"/>
          </a:p>
        </p:txBody>
      </p:sp>
    </p:spTree>
    <p:extLst>
      <p:ext uri="{BB962C8B-B14F-4D97-AF65-F5344CB8AC3E}">
        <p14:creationId xmlns:p14="http://schemas.microsoft.com/office/powerpoint/2010/main" val="1721057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117</a:t>
            </a:fld>
            <a:endParaRPr lang="ru-RU"/>
          </a:p>
        </p:txBody>
      </p:sp>
    </p:spTree>
    <p:extLst>
      <p:ext uri="{BB962C8B-B14F-4D97-AF65-F5344CB8AC3E}">
        <p14:creationId xmlns:p14="http://schemas.microsoft.com/office/powerpoint/2010/main" val="27296659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118</a:t>
            </a:fld>
            <a:endParaRPr lang="ru-RU"/>
          </a:p>
        </p:txBody>
      </p:sp>
    </p:spTree>
    <p:extLst>
      <p:ext uri="{BB962C8B-B14F-4D97-AF65-F5344CB8AC3E}">
        <p14:creationId xmlns:p14="http://schemas.microsoft.com/office/powerpoint/2010/main" val="23617464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119</a:t>
            </a:fld>
            <a:endParaRPr lang="ru-RU"/>
          </a:p>
        </p:txBody>
      </p:sp>
    </p:spTree>
    <p:extLst>
      <p:ext uri="{BB962C8B-B14F-4D97-AF65-F5344CB8AC3E}">
        <p14:creationId xmlns:p14="http://schemas.microsoft.com/office/powerpoint/2010/main" val="1276728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120</a:t>
            </a:fld>
            <a:endParaRPr lang="ru-RU"/>
          </a:p>
        </p:txBody>
      </p:sp>
    </p:spTree>
    <p:extLst>
      <p:ext uri="{BB962C8B-B14F-4D97-AF65-F5344CB8AC3E}">
        <p14:creationId xmlns:p14="http://schemas.microsoft.com/office/powerpoint/2010/main" val="18694618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121</a:t>
            </a:fld>
            <a:endParaRPr lang="ru-RU"/>
          </a:p>
        </p:txBody>
      </p:sp>
    </p:spTree>
    <p:extLst>
      <p:ext uri="{BB962C8B-B14F-4D97-AF65-F5344CB8AC3E}">
        <p14:creationId xmlns:p14="http://schemas.microsoft.com/office/powerpoint/2010/main" val="15680102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122</a:t>
            </a:fld>
            <a:endParaRPr lang="ru-RU"/>
          </a:p>
        </p:txBody>
      </p:sp>
    </p:spTree>
    <p:extLst>
      <p:ext uri="{BB962C8B-B14F-4D97-AF65-F5344CB8AC3E}">
        <p14:creationId xmlns:p14="http://schemas.microsoft.com/office/powerpoint/2010/main" val="10270994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123</a:t>
            </a:fld>
            <a:endParaRPr lang="ru-RU"/>
          </a:p>
        </p:txBody>
      </p:sp>
    </p:spTree>
    <p:extLst>
      <p:ext uri="{BB962C8B-B14F-4D97-AF65-F5344CB8AC3E}">
        <p14:creationId xmlns:p14="http://schemas.microsoft.com/office/powerpoint/2010/main" val="225255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51</a:t>
            </a:fld>
            <a:endParaRPr lang="ru-RU"/>
          </a:p>
        </p:txBody>
      </p:sp>
    </p:spTree>
    <p:extLst>
      <p:ext uri="{BB962C8B-B14F-4D97-AF65-F5344CB8AC3E}">
        <p14:creationId xmlns:p14="http://schemas.microsoft.com/office/powerpoint/2010/main" val="34444560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124</a:t>
            </a:fld>
            <a:endParaRPr lang="ru-RU"/>
          </a:p>
        </p:txBody>
      </p:sp>
    </p:spTree>
    <p:extLst>
      <p:ext uri="{BB962C8B-B14F-4D97-AF65-F5344CB8AC3E}">
        <p14:creationId xmlns:p14="http://schemas.microsoft.com/office/powerpoint/2010/main" val="42828094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125</a:t>
            </a:fld>
            <a:endParaRPr lang="ru-RU"/>
          </a:p>
        </p:txBody>
      </p:sp>
    </p:spTree>
    <p:extLst>
      <p:ext uri="{BB962C8B-B14F-4D97-AF65-F5344CB8AC3E}">
        <p14:creationId xmlns:p14="http://schemas.microsoft.com/office/powerpoint/2010/main" val="9685977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126</a:t>
            </a:fld>
            <a:endParaRPr lang="ru-RU"/>
          </a:p>
        </p:txBody>
      </p:sp>
    </p:spTree>
    <p:extLst>
      <p:ext uri="{BB962C8B-B14F-4D97-AF65-F5344CB8AC3E}">
        <p14:creationId xmlns:p14="http://schemas.microsoft.com/office/powerpoint/2010/main" val="32617413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127</a:t>
            </a:fld>
            <a:endParaRPr lang="ru-RU"/>
          </a:p>
        </p:txBody>
      </p:sp>
    </p:spTree>
    <p:extLst>
      <p:ext uri="{BB962C8B-B14F-4D97-AF65-F5344CB8AC3E}">
        <p14:creationId xmlns:p14="http://schemas.microsoft.com/office/powerpoint/2010/main" val="23192623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0645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7053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3086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7140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6247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56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941F400B-B1C3-43A4-9654-904F22982CFB}" type="slidenum">
              <a:rPr lang="ru-RU" smtClean="0"/>
              <a:pPr/>
              <a:t>52</a:t>
            </a:fld>
            <a:endParaRPr lang="ru-RU"/>
          </a:p>
        </p:txBody>
      </p:sp>
    </p:spTree>
    <p:extLst>
      <p:ext uri="{BB962C8B-B14F-4D97-AF65-F5344CB8AC3E}">
        <p14:creationId xmlns:p14="http://schemas.microsoft.com/office/powerpoint/2010/main" val="34289947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366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83874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7975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9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5" y="3004909"/>
            <a:ext cx="7839075" cy="1833790"/>
          </a:xfrm>
          <a:prstGeom prst="rect">
            <a:avLst/>
          </a:prstGeom>
        </p:spPr>
        <p:txBody>
          <a:bodyPr anchor="t">
            <a:normAutofit/>
          </a:bodyPr>
          <a:lstStyle>
            <a:lvl1pPr algn="l">
              <a:defRPr sz="3200" b="1"/>
            </a:lvl1pPr>
          </a:lstStyle>
          <a:p>
            <a:r>
              <a:rPr lang="ru-RU" sz="3200" b="1" dirty="0"/>
              <a:t>НАЗВА ТЕМИ РОБОТИ</a:t>
            </a:r>
            <a:endParaRPr lang="ru-RU" dirty="0"/>
          </a:p>
        </p:txBody>
      </p:sp>
      <p:cxnSp>
        <p:nvCxnSpPr>
          <p:cNvPr id="12" name="Прямая соединительная линия 11"/>
          <p:cNvCxnSpPr/>
          <p:nvPr userDrawn="1"/>
        </p:nvCxnSpPr>
        <p:spPr>
          <a:xfrm>
            <a:off x="401411" y="2966793"/>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45820" y="5816726"/>
            <a:ext cx="2048493" cy="338554"/>
          </a:xfrm>
          <a:prstGeom prst="rect">
            <a:avLst/>
          </a:prstGeom>
          <a:noFill/>
        </p:spPr>
        <p:txBody>
          <a:bodyPr wrap="square" rtlCol="0">
            <a:spAutoFit/>
          </a:bodyPr>
          <a:lstStyle/>
          <a:p>
            <a:pPr algn="l"/>
            <a:r>
              <a:rPr lang="uk-UA" sz="1600" dirty="0"/>
              <a:t>Науковий керівник:</a:t>
            </a:r>
          </a:p>
        </p:txBody>
      </p:sp>
      <p:sp>
        <p:nvSpPr>
          <p:cNvPr id="15" name="TextBox 14"/>
          <p:cNvSpPr txBox="1"/>
          <p:nvPr userDrawn="1"/>
        </p:nvSpPr>
        <p:spPr>
          <a:xfrm>
            <a:off x="253091" y="6475729"/>
            <a:ext cx="3494314" cy="276999"/>
          </a:xfrm>
          <a:prstGeom prst="rect">
            <a:avLst/>
          </a:prstGeom>
          <a:noFill/>
        </p:spPr>
        <p:txBody>
          <a:bodyPr wrap="square" rtlCol="0">
            <a:spAutoFit/>
          </a:bodyPr>
          <a:lstStyle/>
          <a:p>
            <a:pPr algn="l"/>
            <a:r>
              <a:rPr lang="uk-UA" sz="1200" dirty="0"/>
              <a:t>Доступне для завантаження</a:t>
            </a:r>
            <a:r>
              <a:rPr lang="en-US" sz="1200" dirty="0"/>
              <a:t> </a:t>
            </a:r>
            <a:r>
              <a:rPr lang="uk-UA" sz="1200" dirty="0"/>
              <a:t>на</a:t>
            </a:r>
            <a:r>
              <a:rPr lang="uk-UA" sz="1200" baseline="0" dirty="0"/>
              <a:t> сайті кафедри</a:t>
            </a:r>
            <a:r>
              <a:rPr lang="uk-UA" sz="1200" dirty="0"/>
              <a:t>:</a:t>
            </a:r>
          </a:p>
        </p:txBody>
      </p:sp>
      <p:sp>
        <p:nvSpPr>
          <p:cNvPr id="25" name="Объект 24"/>
          <p:cNvSpPr>
            <a:spLocks noGrp="1"/>
          </p:cNvSpPr>
          <p:nvPr>
            <p:ph sz="quarter" idx="10" hasCustomPrompt="1"/>
          </p:nvPr>
        </p:nvSpPr>
        <p:spPr>
          <a:xfrm>
            <a:off x="314324" y="1604946"/>
            <a:ext cx="7419975" cy="1359506"/>
          </a:xfrm>
          <a:prstGeom prst="rect">
            <a:avLst/>
          </a:prstGeom>
        </p:spPr>
        <p:txBody>
          <a:bodyPr anchor="b">
            <a:noAutofit/>
          </a:bodyPr>
          <a:lstStyle>
            <a:lvl1pPr marL="0" indent="0">
              <a:buNone/>
              <a:defRPr sz="2000" b="1"/>
            </a:lvl1pPr>
            <a:lvl2pPr>
              <a:defRPr sz="2000" b="1"/>
            </a:lvl2pPr>
            <a:lvl3pPr>
              <a:defRPr sz="2000" b="1"/>
            </a:lvl3pPr>
            <a:lvl4pPr>
              <a:defRPr sz="2000" b="1"/>
            </a:lvl4pPr>
            <a:lvl5pPr>
              <a:defRPr sz="2000" b="1"/>
            </a:lvl5pPr>
          </a:lstStyle>
          <a:p>
            <a:pPr lvl="0"/>
            <a:r>
              <a:rPr lang="uk-UA" dirty="0"/>
              <a:t>ДИПЛОМНА РОБОТА, ДИПЛОМНИЙ ПРОЕКТ або КУРСОВИЙ ПРОЕКТ </a:t>
            </a:r>
            <a:endParaRPr lang="ru-RU" dirty="0"/>
          </a:p>
        </p:txBody>
      </p:sp>
      <p:sp>
        <p:nvSpPr>
          <p:cNvPr id="27" name="Объект 26"/>
          <p:cNvSpPr>
            <a:spLocks noGrp="1"/>
          </p:cNvSpPr>
          <p:nvPr>
            <p:ph sz="quarter" idx="11" hasCustomPrompt="1"/>
          </p:nvPr>
        </p:nvSpPr>
        <p:spPr>
          <a:xfrm>
            <a:off x="314324" y="285186"/>
            <a:ext cx="7025369" cy="702093"/>
          </a:xfrm>
          <a:prstGeom prst="rect">
            <a:avLst/>
          </a:prstGeom>
        </p:spPr>
        <p:txBody>
          <a:bodyPr>
            <a:noAutofit/>
          </a:bodyPr>
          <a:lstStyle>
            <a:lvl1pPr marL="0" indent="0">
              <a:lnSpc>
                <a:spcPct val="100000"/>
              </a:lnSpc>
              <a:spcBef>
                <a:spcPts val="0"/>
              </a:spcBef>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ru-RU" dirty="0" err="1"/>
              <a:t>Назва</a:t>
            </a:r>
            <a:r>
              <a:rPr lang="ru-RU" dirty="0"/>
              <a:t> факультету та </a:t>
            </a:r>
            <a:r>
              <a:rPr lang="uk-UA" dirty="0"/>
              <a:t>кафедри</a:t>
            </a:r>
            <a:endParaRPr lang="ru-RU" dirty="0"/>
          </a:p>
        </p:txBody>
      </p:sp>
      <p:sp>
        <p:nvSpPr>
          <p:cNvPr id="29" name="Объект 28"/>
          <p:cNvSpPr>
            <a:spLocks noGrp="1"/>
          </p:cNvSpPr>
          <p:nvPr>
            <p:ph sz="quarter" idx="12" hasCustomPrompt="1"/>
          </p:nvPr>
        </p:nvSpPr>
        <p:spPr>
          <a:xfrm>
            <a:off x="254721" y="5477909"/>
            <a:ext cx="7527471" cy="341659"/>
          </a:xfrm>
          <a:prstGeom prst="rect">
            <a:avLst/>
          </a:prstGeom>
        </p:spPr>
        <p:txBody>
          <a:bodyPr>
            <a:noAutofit/>
          </a:bodyPr>
          <a:lstStyle>
            <a:lvl1pPr marL="0" indent="0">
              <a:buNone/>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П.І.Б. студента повністю, група</a:t>
            </a:r>
          </a:p>
        </p:txBody>
      </p:sp>
      <p:sp>
        <p:nvSpPr>
          <p:cNvPr id="30" name="Объект 28"/>
          <p:cNvSpPr>
            <a:spLocks noGrp="1"/>
          </p:cNvSpPr>
          <p:nvPr>
            <p:ph sz="quarter" idx="13" hasCustomPrompt="1"/>
          </p:nvPr>
        </p:nvSpPr>
        <p:spPr>
          <a:xfrm>
            <a:off x="2194559" y="5844540"/>
            <a:ext cx="6533061"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науковий ступінь, звання та П.І.Б.</a:t>
            </a:r>
          </a:p>
        </p:txBody>
      </p:sp>
      <p:sp>
        <p:nvSpPr>
          <p:cNvPr id="32" name="Объект 28"/>
          <p:cNvSpPr>
            <a:spLocks noGrp="1"/>
          </p:cNvSpPr>
          <p:nvPr>
            <p:ph sz="quarter" idx="15" hasCustomPrompt="1"/>
          </p:nvPr>
        </p:nvSpPr>
        <p:spPr>
          <a:xfrm>
            <a:off x="3600448" y="6493971"/>
            <a:ext cx="2247902" cy="196167"/>
          </a:xfrm>
          <a:prstGeom prst="rect">
            <a:avLst/>
          </a:prstGeom>
        </p:spPr>
        <p:txBody>
          <a:bodyPr>
            <a:noAutofit/>
          </a:bodyPr>
          <a:lstStyle>
            <a:lvl1pPr marL="0" indent="0">
              <a:buNone/>
              <a:defRPr sz="12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адреса сайту</a:t>
            </a:r>
          </a:p>
        </p:txBody>
      </p:sp>
      <p:cxnSp>
        <p:nvCxnSpPr>
          <p:cNvPr id="17" name="Прямая соединительная линия 16"/>
          <p:cNvCxnSpPr/>
          <p:nvPr userDrawn="1"/>
        </p:nvCxnSpPr>
        <p:spPr>
          <a:xfrm>
            <a:off x="346912" y="5828212"/>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253091" y="6259745"/>
            <a:ext cx="1183823" cy="276999"/>
          </a:xfrm>
          <a:prstGeom prst="rect">
            <a:avLst/>
          </a:prstGeom>
          <a:noFill/>
        </p:spPr>
        <p:txBody>
          <a:bodyPr wrap="square" rtlCol="0">
            <a:spAutoFit/>
          </a:bodyPr>
          <a:lstStyle/>
          <a:p>
            <a:pPr algn="l"/>
            <a:r>
              <a:rPr lang="uk-UA" sz="1200" dirty="0"/>
              <a:t>Дата захисту:</a:t>
            </a:r>
          </a:p>
        </p:txBody>
      </p:sp>
      <p:sp>
        <p:nvSpPr>
          <p:cNvPr id="19" name="Объект 28"/>
          <p:cNvSpPr>
            <a:spLocks noGrp="1"/>
          </p:cNvSpPr>
          <p:nvPr>
            <p:ph sz="quarter" idx="16" hasCustomPrompt="1"/>
          </p:nvPr>
        </p:nvSpPr>
        <p:spPr>
          <a:xfrm>
            <a:off x="1257294" y="6277987"/>
            <a:ext cx="2247902" cy="196167"/>
          </a:xfrm>
          <a:prstGeom prst="rect">
            <a:avLst/>
          </a:prstGeom>
        </p:spPr>
        <p:txBody>
          <a:bodyPr>
            <a:noAutofit/>
          </a:bodyPr>
          <a:lstStyle>
            <a:lvl1pPr marL="0" indent="0">
              <a:buNone/>
              <a:defRPr sz="12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дата захисту</a:t>
            </a:r>
          </a:p>
        </p:txBody>
      </p:sp>
    </p:spTree>
    <p:extLst>
      <p:ext uri="{BB962C8B-B14F-4D97-AF65-F5344CB8AC3E}">
        <p14:creationId xmlns:p14="http://schemas.microsoft.com/office/powerpoint/2010/main" val="17226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10" name="TextBox 9"/>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12" name="Текст 11"/>
          <p:cNvSpPr>
            <a:spLocks noGrp="1"/>
          </p:cNvSpPr>
          <p:nvPr>
            <p:ph type="body" sz="quarter" idx="10" hasCustomPrompt="1"/>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uk-UA" dirty="0"/>
              <a:t>НАЗВА СЛАЙДУ</a:t>
            </a:r>
            <a:endParaRPr lang="ru-RU" dirty="0"/>
          </a:p>
        </p:txBody>
      </p:sp>
      <p:sp>
        <p:nvSpPr>
          <p:cNvPr id="14"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студента, група // дата захисту</a:t>
            </a:r>
          </a:p>
        </p:txBody>
      </p:sp>
    </p:spTree>
    <p:extLst>
      <p:ext uri="{BB962C8B-B14F-4D97-AF65-F5344CB8AC3E}">
        <p14:creationId xmlns:p14="http://schemas.microsoft.com/office/powerpoint/2010/main" val="168084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8" name="TextBox 7"/>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9"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студента, група // дата захисту</a:t>
            </a:r>
          </a:p>
        </p:txBody>
      </p:sp>
    </p:spTree>
    <p:extLst>
      <p:ext uri="{BB962C8B-B14F-4D97-AF65-F5344CB8AC3E}">
        <p14:creationId xmlns:p14="http://schemas.microsoft.com/office/powerpoint/2010/main" val="176168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2346098"/>
            <a:ext cx="6174921" cy="2165803"/>
          </a:xfrm>
          <a:prstGeom prst="rect">
            <a:avLst/>
          </a:prstGeom>
        </p:spPr>
        <p:txBody>
          <a:bodyPr anchor="ctr"/>
          <a:lstStyle>
            <a:lvl1pPr>
              <a:defRPr sz="3200" b="1"/>
            </a:lvl1pPr>
          </a:lstStyle>
          <a:p>
            <a:r>
              <a:rPr lang="uk-UA" noProof="0" dirty="0"/>
              <a:t>Назва розділу</a:t>
            </a:r>
          </a:p>
        </p:txBody>
      </p:sp>
    </p:spTree>
    <p:extLst>
      <p:ext uri="{BB962C8B-B14F-4D97-AF65-F5344CB8AC3E}">
        <p14:creationId xmlns:p14="http://schemas.microsoft.com/office/powerpoint/2010/main" val="313992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434171"/>
            <a:ext cx="5977345" cy="571669"/>
          </a:xfrm>
          <a:prstGeom prst="rect">
            <a:avLst/>
          </a:prstGeom>
        </p:spPr>
        <p:txBody>
          <a:bodyPr anchor="b"/>
          <a:lstStyle>
            <a:lvl1pPr>
              <a:defRPr sz="3200" b="1"/>
            </a:lvl1pPr>
          </a:lstStyle>
          <a:p>
            <a:r>
              <a:rPr lang="uk-UA" noProof="0" dirty="0"/>
              <a:t>Назва розділу</a:t>
            </a:r>
          </a:p>
        </p:txBody>
      </p:sp>
      <p:sp>
        <p:nvSpPr>
          <p:cNvPr id="6" name="Текст 5"/>
          <p:cNvSpPr>
            <a:spLocks noGrp="1"/>
          </p:cNvSpPr>
          <p:nvPr>
            <p:ph type="body" sz="quarter" idx="10" hasCustomPrompt="1"/>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uk-UA" dirty="0"/>
              <a:t>Назва пункту</a:t>
            </a:r>
          </a:p>
          <a:p>
            <a:pPr lvl="0"/>
            <a:r>
              <a:rPr lang="uk-UA" dirty="0"/>
              <a:t>Назва пункту</a:t>
            </a:r>
          </a:p>
          <a:p>
            <a:pPr lvl="0"/>
            <a:r>
              <a:rPr lang="uk-UA" dirty="0"/>
              <a:t>Назва пункту</a:t>
            </a:r>
          </a:p>
          <a:p>
            <a:pPr lvl="0"/>
            <a:r>
              <a:rPr lang="uk-UA" dirty="0"/>
              <a:t>Назва пункту</a:t>
            </a:r>
            <a:endParaRPr lang="ru-RU" dirty="0"/>
          </a:p>
          <a:p>
            <a:pPr lvl="0"/>
            <a:endParaRPr lang="ru-RU" dirty="0"/>
          </a:p>
        </p:txBody>
      </p:sp>
      <p:cxnSp>
        <p:nvCxnSpPr>
          <p:cNvPr id="7" name="Прямая соединительная линия 6"/>
          <p:cNvCxnSpPr/>
          <p:nvPr userDrawn="1"/>
        </p:nvCxnSpPr>
        <p:spPr>
          <a:xfrm flipV="1">
            <a:off x="418035" y="1005840"/>
            <a:ext cx="6024327" cy="15776"/>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88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8128000" y="6613526"/>
            <a:ext cx="3860800" cy="244475"/>
          </a:xfrm>
          <a:prstGeom prst="rect">
            <a:avLst/>
          </a:prstGeom>
          <a:ln/>
        </p:spPr>
        <p:txBody>
          <a:bodyPr/>
          <a:lstStyle>
            <a:lvl1pPr>
              <a:defRPr/>
            </a:lvl1pPr>
          </a:lstStyle>
          <a:p>
            <a:pPr>
              <a:defRPr/>
            </a:pPr>
            <a:r>
              <a:rPr lang="en-US"/>
              <a:t>Company Logo</a:t>
            </a:r>
          </a:p>
        </p:txBody>
      </p:sp>
      <p:sp>
        <p:nvSpPr>
          <p:cNvPr id="3" name="Rectangle 6"/>
          <p:cNvSpPr>
            <a:spLocks noGrp="1" noChangeArrowheads="1"/>
          </p:cNvSpPr>
          <p:nvPr>
            <p:ph type="sldNum" sz="quarter" idx="11"/>
          </p:nvPr>
        </p:nvSpPr>
        <p:spPr>
          <a:xfrm>
            <a:off x="4876800" y="6537326"/>
            <a:ext cx="2844800" cy="320675"/>
          </a:xfrm>
          <a:prstGeom prst="rect">
            <a:avLst/>
          </a:prstGeom>
          <a:ln/>
        </p:spPr>
        <p:txBody>
          <a:bodyPr/>
          <a:lstStyle>
            <a:lvl1pPr>
              <a:defRPr/>
            </a:lvl1pPr>
          </a:lstStyle>
          <a:p>
            <a:pPr>
              <a:defRPr/>
            </a:pPr>
            <a:fld id="{DDF60B92-B9AF-41EC-95CF-4768DCC6CBDF}" type="slidenum">
              <a:rPr lang="en-US"/>
              <a:pPr>
                <a:defRPr/>
              </a:pPr>
              <a:t>‹#›</a:t>
            </a:fld>
            <a:endParaRPr lang="en-US" dirty="0"/>
          </a:p>
        </p:txBody>
      </p:sp>
      <p:sp>
        <p:nvSpPr>
          <p:cNvPr id="4" name="Rectangle 18"/>
          <p:cNvSpPr>
            <a:spLocks noGrp="1" noChangeArrowheads="1"/>
          </p:cNvSpPr>
          <p:nvPr>
            <p:ph type="dt" sz="half" idx="12"/>
          </p:nvPr>
        </p:nvSpPr>
        <p:spPr>
          <a:xfrm>
            <a:off x="508000" y="6629400"/>
            <a:ext cx="3352800" cy="228600"/>
          </a:xfrm>
          <a:prstGeom prst="rect">
            <a:avLst/>
          </a:prstGeom>
          <a:ln/>
        </p:spPr>
        <p:txBody>
          <a:bodyPr/>
          <a:lstStyle>
            <a:lvl1pPr>
              <a:defRPr/>
            </a:lvl1pPr>
          </a:lstStyle>
          <a:p>
            <a:pPr>
              <a:defRPr/>
            </a:pPr>
            <a:r>
              <a:rPr lang="en-US"/>
              <a:t>www.themegallery.com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22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6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 Id="rId9" Type="http://schemas.openxmlformats.org/officeDocument/2006/relationships/image" Target="../media/image16.wmf"/></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7.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7.wmf"/><Relationship Id="rId4" Type="http://schemas.openxmlformats.org/officeDocument/2006/relationships/oleObject" Target="../embeddings/oleObject7.bin"/><Relationship Id="rId9" Type="http://schemas.openxmlformats.org/officeDocument/2006/relationships/image" Target="../media/image19.w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23.wmf"/><Relationship Id="rId4" Type="http://schemas.openxmlformats.org/officeDocument/2006/relationships/oleObject" Target="../embeddings/oleObject13.bin"/></Relationships>
</file>

<file path=ppt/slides/_rels/slide11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4.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5.wmf"/><Relationship Id="rId4" Type="http://schemas.openxmlformats.org/officeDocument/2006/relationships/oleObject" Target="../embeddings/oleObject15.bin"/><Relationship Id="rId9" Type="http://schemas.openxmlformats.org/officeDocument/2006/relationships/image" Target="../media/image27.wmf"/></Relationships>
</file>

<file path=ppt/slides/_rels/slide1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75.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6.wmf"/><Relationship Id="rId18" Type="http://schemas.openxmlformats.org/officeDocument/2006/relationships/oleObject" Target="../embeddings/oleObject29.bin"/><Relationship Id="rId3" Type="http://schemas.openxmlformats.org/officeDocument/2006/relationships/notesSlide" Target="../notesSlides/notesSlide88.xml"/><Relationship Id="rId21" Type="http://schemas.openxmlformats.org/officeDocument/2006/relationships/image" Target="../media/image40.wmf"/><Relationship Id="rId7" Type="http://schemas.openxmlformats.org/officeDocument/2006/relationships/image" Target="../media/image33.wmf"/><Relationship Id="rId12" Type="http://schemas.openxmlformats.org/officeDocument/2006/relationships/oleObject" Target="../embeddings/oleObject26.bin"/><Relationship Id="rId17" Type="http://schemas.openxmlformats.org/officeDocument/2006/relationships/image" Target="../media/image38.wmf"/><Relationship Id="rId2" Type="http://schemas.openxmlformats.org/officeDocument/2006/relationships/slideLayout" Target="../slideLayouts/slideLayout2.xml"/><Relationship Id="rId16" Type="http://schemas.openxmlformats.org/officeDocument/2006/relationships/oleObject" Target="../embeddings/oleObject28.bin"/><Relationship Id="rId20" Type="http://schemas.openxmlformats.org/officeDocument/2006/relationships/oleObject" Target="../embeddings/oleObject30.bin"/><Relationship Id="rId1" Type="http://schemas.openxmlformats.org/officeDocument/2006/relationships/vmlDrawing" Target="../drawings/vmlDrawing11.vml"/><Relationship Id="rId6" Type="http://schemas.openxmlformats.org/officeDocument/2006/relationships/oleObject" Target="../embeddings/oleObject23.bin"/><Relationship Id="rId11" Type="http://schemas.openxmlformats.org/officeDocument/2006/relationships/image" Target="../media/image35.wmf"/><Relationship Id="rId5" Type="http://schemas.openxmlformats.org/officeDocument/2006/relationships/image" Target="../media/image32.wmf"/><Relationship Id="rId15" Type="http://schemas.openxmlformats.org/officeDocument/2006/relationships/image" Target="../media/image37.wmf"/><Relationship Id="rId10" Type="http://schemas.openxmlformats.org/officeDocument/2006/relationships/oleObject" Target="../embeddings/oleObject25.bin"/><Relationship Id="rId19" Type="http://schemas.openxmlformats.org/officeDocument/2006/relationships/image" Target="../media/image39.wmf"/><Relationship Id="rId4" Type="http://schemas.openxmlformats.org/officeDocument/2006/relationships/oleObject" Target="../embeddings/oleObject22.bin"/><Relationship Id="rId9" Type="http://schemas.openxmlformats.org/officeDocument/2006/relationships/image" Target="../media/image34.wmf"/><Relationship Id="rId14" Type="http://schemas.openxmlformats.org/officeDocument/2006/relationships/oleObject" Target="../embeddings/oleObject27.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41.wmf"/><Relationship Id="rId4" Type="http://schemas.openxmlformats.org/officeDocument/2006/relationships/oleObject" Target="../embeddings/oleObject31.bin"/></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britishcouncil.org.ua/sites/default/files/%20standards-and-guidelines_for_qa_in_the_ehea_2015.pdf" TargetMode="Externa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Рисунок 7"/>
          <p:cNvPicPr>
            <a:picLocks noChangeAspect="1" noChangeArrowheads="1"/>
          </p:cNvPicPr>
          <p:nvPr/>
        </p:nvPicPr>
        <p:blipFill>
          <a:blip r:embed="rId4" cstate="print"/>
          <a:stretch>
            <a:fillRect/>
          </a:stretch>
        </p:blipFill>
        <p:spPr bwMode="auto">
          <a:xfrm>
            <a:off x="1336432" y="-6084"/>
            <a:ext cx="3906128" cy="2220051"/>
          </a:xfrm>
          <a:prstGeom prst="rect">
            <a:avLst/>
          </a:prstGeom>
          <a:noFill/>
          <a:ln>
            <a:noFill/>
          </a:ln>
        </p:spPr>
      </p:pic>
      <p:sp>
        <p:nvSpPr>
          <p:cNvPr id="2" name="Прямоугольник 1">
            <a:extLst>
              <a:ext uri="{FF2B5EF4-FFF2-40B4-BE49-F238E27FC236}">
                <a16:creationId xmlns:a16="http://schemas.microsoft.com/office/drawing/2014/main" id="{DF5FE7D9-F0F3-4B49-A97D-13618C7B03EB}"/>
              </a:ext>
            </a:extLst>
          </p:cNvPr>
          <p:cNvSpPr/>
          <p:nvPr/>
        </p:nvSpPr>
        <p:spPr>
          <a:xfrm>
            <a:off x="414627" y="1132411"/>
            <a:ext cx="6033246" cy="1477328"/>
          </a:xfrm>
          <a:prstGeom prst="rect">
            <a:avLst/>
          </a:prstGeom>
        </p:spPr>
        <p:txBody>
          <a:bodyPr wrap="square">
            <a:spAutoFit/>
          </a:bodyPr>
          <a:lstStyle/>
          <a:p>
            <a:pPr algn="just" eaLnBrk="0" fontAlgn="base" hangingPunct="0">
              <a:spcBef>
                <a:spcPct val="0"/>
              </a:spcBef>
              <a:spcAft>
                <a:spcPct val="0"/>
              </a:spcAft>
            </a:pPr>
            <a:r>
              <a:rPr lang="uk-UA" dirty="0" bmk="">
                <a:latin typeface="Arial" pitchFamily="34" charset="0"/>
              </a:rPr>
              <a:t>Трегуб М.В.</a:t>
            </a:r>
            <a:r>
              <a:rPr lang="uk-UA" dirty="0" bmk=""/>
              <a:t> </a:t>
            </a:r>
            <a:endParaRPr lang="ru-RU" dirty="0" bmk=""/>
          </a:p>
          <a:p>
            <a:pPr algn="just" eaLnBrk="0" fontAlgn="base" hangingPunct="0">
              <a:spcBef>
                <a:spcPct val="0"/>
              </a:spcBef>
              <a:spcAft>
                <a:spcPct val="0"/>
              </a:spcAft>
            </a:pPr>
            <a:r>
              <a:rPr lang="uk-UA" dirty="0"/>
              <a:t>Інформаційне та методичне забезпечення освітнього процесу : навч. </a:t>
            </a:r>
            <a:r>
              <a:rPr lang="uk-UA" dirty="0" err="1"/>
              <a:t>наоч</a:t>
            </a:r>
            <a:r>
              <a:rPr lang="uk-UA" dirty="0"/>
              <a:t>. посіб.</a:t>
            </a:r>
            <a:r>
              <a:rPr lang="uk-UA" dirty="0" bmk=""/>
              <a:t> / М.В. Трегуб, О.Н. Ільченко, В.О. Салов ; Нац. техн. ун-т  «Дніпровська політехніка». – Дніпро : НТУ «ДП», 2020. – 137 с.</a:t>
            </a:r>
          </a:p>
        </p:txBody>
      </p:sp>
      <p:sp>
        <p:nvSpPr>
          <p:cNvPr id="7" name="Прямоугольник 6">
            <a:extLst>
              <a:ext uri="{FF2B5EF4-FFF2-40B4-BE49-F238E27FC236}">
                <a16:creationId xmlns:a16="http://schemas.microsoft.com/office/drawing/2014/main" id="{BA8A5133-0656-4E44-A5CC-B3C8D0911926}"/>
              </a:ext>
            </a:extLst>
          </p:cNvPr>
          <p:cNvSpPr/>
          <p:nvPr/>
        </p:nvSpPr>
        <p:spPr>
          <a:xfrm>
            <a:off x="385599" y="2852670"/>
            <a:ext cx="6414345" cy="2062103"/>
          </a:xfrm>
          <a:prstGeom prst="rect">
            <a:avLst/>
          </a:prstGeom>
        </p:spPr>
        <p:txBody>
          <a:bodyPr wrap="square">
            <a:spAutoFit/>
          </a:bodyPr>
          <a:lstStyle/>
          <a:p>
            <a:pPr algn="just">
              <a:defRPr/>
            </a:pPr>
            <a:r>
              <a:rPr lang="uk-UA" sz="1600" dirty="0">
                <a:ea typeface="Times New Roman" pitchFamily="18" charset="0"/>
                <a:cs typeface="Times New Roman" pitchFamily="18" charset="0"/>
              </a:rPr>
              <a:t>Розглянуто загальні вимоги до </a:t>
            </a:r>
            <a:r>
              <a:rPr lang="uk-UA" sz="1600" dirty="0"/>
              <a:t>навчальної літератури, структура підручників, навчальних посібників та методичних рекомендацій здобувачам за видами навчальних занять, порядок розгляду рукописів  та видання в світ.</a:t>
            </a:r>
          </a:p>
          <a:p>
            <a:pPr algn="just">
              <a:defRPr/>
            </a:pPr>
            <a:endParaRPr lang="uk-UA" sz="1600" dirty="0"/>
          </a:p>
          <a:p>
            <a:pPr algn="just">
              <a:defRPr/>
            </a:pPr>
            <a:r>
              <a:rPr lang="uk-UA" sz="1600" dirty="0"/>
              <a:t>Посібник призначено для науково-педагогічних працівників та магістрів, які навчаються за спеціальностями галузі знань 01 Освіта/Педагогіка.</a:t>
            </a:r>
            <a:endParaRPr lang="uk-UA" sz="1600" dirty="0">
              <a:solidFill>
                <a:schemeClr val="accent2">
                  <a:lumMod val="75000"/>
                </a:schemeClr>
              </a:solidFill>
            </a:endParaRPr>
          </a:p>
        </p:txBody>
      </p:sp>
      <p:sp>
        <p:nvSpPr>
          <p:cNvPr id="5" name="Прямоугольник 4">
            <a:extLst>
              <a:ext uri="{FF2B5EF4-FFF2-40B4-BE49-F238E27FC236}">
                <a16:creationId xmlns:a16="http://schemas.microsoft.com/office/drawing/2014/main" id="{BA8A5133-0656-4E44-A5CC-B3C8D0911926}"/>
              </a:ext>
            </a:extLst>
          </p:cNvPr>
          <p:cNvSpPr/>
          <p:nvPr/>
        </p:nvSpPr>
        <p:spPr>
          <a:xfrm>
            <a:off x="478972" y="5036848"/>
            <a:ext cx="6414345" cy="369332"/>
          </a:xfrm>
          <a:prstGeom prst="rect">
            <a:avLst/>
          </a:prstGeom>
        </p:spPr>
        <p:txBody>
          <a:bodyPr wrap="square">
            <a:spAutoFit/>
          </a:bodyPr>
          <a:lstStyle/>
          <a:p>
            <a:pPr algn="just">
              <a:defRPr/>
            </a:pPr>
            <a:r>
              <a:rPr lang="uk-UA" dirty="0"/>
              <a:t>.</a:t>
            </a:r>
            <a:endParaRPr lang="uk-UA" dirty="0">
              <a:solidFill>
                <a:schemeClr val="accent2">
                  <a:lumMod val="75000"/>
                </a:schemeClr>
              </a:solidFill>
            </a:endParaRPr>
          </a:p>
        </p:txBody>
      </p:sp>
      <p:sp>
        <p:nvSpPr>
          <p:cNvPr id="6" name="Прямоугольник 5">
            <a:extLst>
              <a:ext uri="{FF2B5EF4-FFF2-40B4-BE49-F238E27FC236}">
                <a16:creationId xmlns:a16="http://schemas.microsoft.com/office/drawing/2014/main" id="{BA8A5133-0656-4E44-A5CC-B3C8D0911926}"/>
              </a:ext>
            </a:extLst>
          </p:cNvPr>
          <p:cNvSpPr/>
          <p:nvPr/>
        </p:nvSpPr>
        <p:spPr>
          <a:xfrm>
            <a:off x="387532" y="5221514"/>
            <a:ext cx="6531430" cy="1077218"/>
          </a:xfrm>
          <a:prstGeom prst="rect">
            <a:avLst/>
          </a:prstGeom>
        </p:spPr>
        <p:txBody>
          <a:bodyPr wrap="square">
            <a:spAutoFit/>
          </a:bodyPr>
          <a:lstStyle/>
          <a:p>
            <a:pPr algn="just">
              <a:defRPr/>
            </a:pPr>
            <a:r>
              <a:rPr lang="uk-UA" sz="1600" b="1" dirty="0">
                <a:cs typeface="Times New Roman" pitchFamily="18" charset="0"/>
              </a:rPr>
              <a:t>Рецензенти:</a:t>
            </a:r>
          </a:p>
          <a:p>
            <a:pPr algn="just">
              <a:defRPr/>
            </a:pPr>
            <a:r>
              <a:rPr lang="uk-UA" sz="1600" b="1" dirty="0" err="1">
                <a:cs typeface="Times New Roman" pitchFamily="18" charset="0"/>
              </a:rPr>
              <a:t>Азюковський</a:t>
            </a:r>
            <a:r>
              <a:rPr lang="uk-UA" sz="1600" b="1" dirty="0">
                <a:cs typeface="Times New Roman" pitchFamily="18" charset="0"/>
              </a:rPr>
              <a:t> О.О., </a:t>
            </a:r>
            <a:r>
              <a:rPr lang="uk-UA" sz="1600" dirty="0">
                <a:cs typeface="Times New Roman" pitchFamily="18" charset="0"/>
              </a:rPr>
              <a:t>перший проректор НТУ “ДП”, проф.;</a:t>
            </a:r>
          </a:p>
          <a:p>
            <a:pPr algn="just">
              <a:defRPr/>
            </a:pPr>
            <a:r>
              <a:rPr lang="uk-UA" sz="1600" b="1" dirty="0" err="1">
                <a:cs typeface="Times New Roman" pitchFamily="18" charset="0"/>
              </a:rPr>
              <a:t>Проців</a:t>
            </a:r>
            <a:r>
              <a:rPr lang="uk-UA" sz="1600" b="1" dirty="0">
                <a:cs typeface="Times New Roman" pitchFamily="18" charset="0"/>
              </a:rPr>
              <a:t> В.В., </a:t>
            </a:r>
            <a:r>
              <a:rPr lang="uk-UA" sz="1600" dirty="0">
                <a:cs typeface="Times New Roman" pitchFamily="18" charset="0"/>
              </a:rPr>
              <a:t>завідувач кафедри </a:t>
            </a:r>
            <a:r>
              <a:rPr lang="uk-UA" sz="1600" dirty="0"/>
              <a:t>завідувач кафедри технології машинобудування та матеріалознавства </a:t>
            </a:r>
            <a:r>
              <a:rPr lang="uk-UA" sz="1600" dirty="0">
                <a:cs typeface="Times New Roman" pitchFamily="18" charset="0"/>
              </a:rPr>
              <a:t>НТУ “ДП”, проф.</a:t>
            </a:r>
            <a:endParaRPr lang="uk-UA" sz="1600" dirty="0"/>
          </a:p>
        </p:txBody>
      </p:sp>
    </p:spTree>
    <p:extLst>
      <p:ext uri="{BB962C8B-B14F-4D97-AF65-F5344CB8AC3E}">
        <p14:creationId xmlns:p14="http://schemas.microsoft.com/office/powerpoint/2010/main" val="3756570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2288148" y="888907"/>
            <a:ext cx="7119937" cy="4572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uk-UA" sz="2400" b="1" dirty="0">
                <a:solidFill>
                  <a:srgbClr val="002060"/>
                </a:solidFill>
                <a:effectLst>
                  <a:outerShdw blurRad="38100" dist="38100" dir="2700000" algn="tl">
                    <a:srgbClr val="000000">
                      <a:alpha val="43137"/>
                    </a:srgbClr>
                  </a:outerShdw>
                </a:effectLst>
              </a:rPr>
              <a:t>НАЧАЛЬНО-МЕТОДИЧНИЙ ПОСІБНИК</a:t>
            </a:r>
            <a:endParaRPr lang="ru-RU" sz="2400" b="1" dirty="0">
              <a:solidFill>
                <a:srgbClr val="002060"/>
              </a:solidFill>
              <a:effectLst>
                <a:outerShdw blurRad="38100" dist="38100" dir="2700000" algn="tl">
                  <a:srgbClr val="000000">
                    <a:alpha val="43137"/>
                  </a:srgbClr>
                </a:outerShdw>
              </a:effectLst>
            </a:endParaRPr>
          </a:p>
        </p:txBody>
      </p:sp>
      <p:sp>
        <p:nvSpPr>
          <p:cNvPr id="7" name="Rectangle 8">
            <a:extLst>
              <a:ext uri="{FF2B5EF4-FFF2-40B4-BE49-F238E27FC236}">
                <a16:creationId xmlns:a16="http://schemas.microsoft.com/office/drawing/2014/main" id="{04C99B8B-B72C-41BC-9A92-E2659392A27C}"/>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(4)</a:t>
            </a:r>
            <a:endParaRPr lang="ru-RU" sz="2000" b="1" dirty="0">
              <a:solidFill>
                <a:srgbClr val="002060"/>
              </a:solidFill>
              <a:effectLst>
                <a:outerShdw blurRad="38100" dist="38100" dir="2700000" algn="tl">
                  <a:srgbClr val="000000">
                    <a:alpha val="43137"/>
                  </a:srgbClr>
                </a:outerShdw>
              </a:effectLst>
            </a:endParaRPr>
          </a:p>
        </p:txBody>
      </p:sp>
      <p:pic>
        <p:nvPicPr>
          <p:cNvPr id="5" name="Рисунок 4" descr="unnamed.jpg"/>
          <p:cNvPicPr>
            <a:picLocks noChangeAspect="1"/>
          </p:cNvPicPr>
          <p:nvPr/>
        </p:nvPicPr>
        <p:blipFill>
          <a:blip r:embed="rId2" cstate="print">
            <a:duotone>
              <a:schemeClr val="accent2">
                <a:shade val="45000"/>
                <a:satMod val="135000"/>
              </a:schemeClr>
              <a:prstClr val="white"/>
            </a:duotone>
          </a:blip>
          <a:stretch>
            <a:fillRect/>
          </a:stretch>
        </p:blipFill>
        <p:spPr>
          <a:xfrm>
            <a:off x="653142" y="1611087"/>
            <a:ext cx="2519308" cy="2722012"/>
          </a:xfrm>
          <a:prstGeom prst="rect">
            <a:avLst/>
          </a:prstGeom>
          <a:ln>
            <a:noFill/>
          </a:ln>
        </p:spPr>
      </p:pic>
      <p:sp>
        <p:nvSpPr>
          <p:cNvPr id="8" name="Прямоугольник 7"/>
          <p:cNvSpPr/>
          <p:nvPr/>
        </p:nvSpPr>
        <p:spPr>
          <a:xfrm>
            <a:off x="508004" y="2464753"/>
            <a:ext cx="11306628" cy="958660"/>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uk-UA" sz="2000" b="1" dirty="0"/>
              <a:t>Навчальний посібник, основним змістом якого є методика викладання навчальної дисципліни або методики щодо розвитку та виховання особистості</a:t>
            </a:r>
          </a:p>
        </p:txBody>
      </p:sp>
    </p:spTree>
    <p:extLst>
      <p:ext uri="{BB962C8B-B14F-4D97-AF65-F5344CB8AC3E}">
        <p14:creationId xmlns:p14="http://schemas.microsoft.com/office/powerpoint/2010/main" val="11602487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(9)</a:t>
            </a:r>
          </a:p>
        </p:txBody>
      </p:sp>
      <p:sp>
        <p:nvSpPr>
          <p:cNvPr id="5" name="Rectangle 9">
            <a:extLst>
              <a:ext uri="{FF2B5EF4-FFF2-40B4-BE49-F238E27FC236}">
                <a16:creationId xmlns:a16="http://schemas.microsoft.com/office/drawing/2014/main" id="{8B13DB31-7A87-4B78-A9E9-564C8E1E9EC4}"/>
              </a:ext>
            </a:extLst>
          </p:cNvPr>
          <p:cNvSpPr>
            <a:spLocks noChangeArrowheads="1"/>
          </p:cNvSpPr>
          <p:nvPr/>
        </p:nvSpPr>
        <p:spPr bwMode="auto">
          <a:xfrm>
            <a:off x="257404" y="860058"/>
            <a:ext cx="11593220" cy="132343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Похідні одиниці </a:t>
            </a:r>
            <a:r>
              <a:rPr lang="en-US" altLang="ru-RU" b="1" dirty="0"/>
              <a:t>SI</a:t>
            </a:r>
            <a:r>
              <a:rPr lang="uk-UA" altLang="ru-RU" b="1" dirty="0"/>
              <a:t> утворюють з основних і додаткових за певними правилами. </a:t>
            </a:r>
          </a:p>
          <a:p>
            <a:pPr algn="just" eaLnBrk="1" hangingPunct="1"/>
            <a:endParaRPr lang="uk-UA" altLang="ru-RU" b="1" dirty="0"/>
          </a:p>
          <a:p>
            <a:pPr algn="just" eaLnBrk="1" hangingPunct="1"/>
            <a:r>
              <a:rPr lang="uk-UA" altLang="ru-RU" b="1" dirty="0"/>
              <a:t>Десяткові ж кратні та часткові одиниці являють собою результат множення вихідної величини на один з множників, наприклад: </a:t>
            </a:r>
          </a:p>
        </p:txBody>
      </p:sp>
      <p:graphicFrame>
        <p:nvGraphicFramePr>
          <p:cNvPr id="8" name="Group 204">
            <a:extLst>
              <a:ext uri="{FF2B5EF4-FFF2-40B4-BE49-F238E27FC236}">
                <a16:creationId xmlns:a16="http://schemas.microsoft.com/office/drawing/2014/main" id="{A0D68930-6A70-4A1F-9C15-8F48551F2F7D}"/>
              </a:ext>
            </a:extLst>
          </p:cNvPr>
          <p:cNvGraphicFramePr>
            <a:graphicFrameLocks noGrp="1"/>
          </p:cNvGraphicFramePr>
          <p:nvPr>
            <p:extLst>
              <p:ext uri="{D42A27DB-BD31-4B8C-83A1-F6EECF244321}">
                <p14:modId xmlns:p14="http://schemas.microsoft.com/office/powerpoint/2010/main" val="3310822996"/>
              </p:ext>
            </p:extLst>
          </p:nvPr>
        </p:nvGraphicFramePr>
        <p:xfrm>
          <a:off x="353108" y="2529003"/>
          <a:ext cx="11497516" cy="3395661"/>
        </p:xfrm>
        <a:graphic>
          <a:graphicData uri="http://schemas.openxmlformats.org/drawingml/2006/table">
            <a:tbl>
              <a:tblPr/>
              <a:tblGrid>
                <a:gridCol w="1713969">
                  <a:extLst>
                    <a:ext uri="{9D8B030D-6E8A-4147-A177-3AD203B41FA5}">
                      <a16:colId xmlns:a16="http://schemas.microsoft.com/office/drawing/2014/main" val="20000"/>
                    </a:ext>
                  </a:extLst>
                </a:gridCol>
                <a:gridCol w="1611740">
                  <a:extLst>
                    <a:ext uri="{9D8B030D-6E8A-4147-A177-3AD203B41FA5}">
                      <a16:colId xmlns:a16="http://schemas.microsoft.com/office/drawing/2014/main" val="20001"/>
                    </a:ext>
                  </a:extLst>
                </a:gridCol>
                <a:gridCol w="4137018">
                  <a:extLst>
                    <a:ext uri="{9D8B030D-6E8A-4147-A177-3AD203B41FA5}">
                      <a16:colId xmlns:a16="http://schemas.microsoft.com/office/drawing/2014/main" val="20002"/>
                    </a:ext>
                  </a:extLst>
                </a:gridCol>
                <a:gridCol w="4034789">
                  <a:extLst>
                    <a:ext uri="{9D8B030D-6E8A-4147-A177-3AD203B41FA5}">
                      <a16:colId xmlns:a16="http://schemas.microsoft.com/office/drawing/2014/main" val="20003"/>
                    </a:ext>
                  </a:extLst>
                </a:gridCol>
              </a:tblGrid>
              <a:tr h="694970">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1"/>
                          </a:solidFill>
                          <a:effectLst/>
                          <a:latin typeface="Arial Narrow" pitchFamily="34" charset="0"/>
                        </a:rPr>
                        <a:t>Множник</a:t>
                      </a:r>
                      <a:endParaRPr kumimoji="0" lang="ru-RU" sz="1800" b="1" i="0" u="none" strike="noStrike" cap="none" normalizeH="0" baseline="0" dirty="0">
                        <a:ln>
                          <a:noFill/>
                        </a:ln>
                        <a:solidFill>
                          <a:schemeClr val="tx1"/>
                        </a:solidFill>
                        <a:effectLst/>
                        <a:latin typeface="Arial Narrow" pitchFamily="34"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1"/>
                          </a:solidFill>
                          <a:effectLst/>
                          <a:latin typeface="Arial Narrow" pitchFamily="34" charset="0"/>
                        </a:rPr>
                        <a:t>Префікс</a:t>
                      </a:r>
                      <a:endParaRPr kumimoji="0" lang="ru-RU" sz="1800" b="1" i="0" u="none" strike="noStrike" cap="none" normalizeH="0" baseline="0" dirty="0">
                        <a:ln>
                          <a:noFill/>
                        </a:ln>
                        <a:solidFill>
                          <a:schemeClr val="tx1"/>
                        </a:solidFill>
                        <a:effectLst/>
                        <a:latin typeface="Arial Narrow" pitchFamily="34"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1"/>
                          </a:solidFill>
                          <a:effectLst/>
                          <a:latin typeface="Arial Narrow" pitchFamily="34" charset="0"/>
                        </a:rPr>
                        <a:t>Міжнародне позначення </a:t>
                      </a:r>
                      <a:r>
                        <a:rPr kumimoji="0" lang="uk-UA" sz="1800" b="1" i="0" u="none" strike="noStrike" cap="none" normalizeH="0" baseline="0" dirty="0" err="1">
                          <a:ln>
                            <a:noFill/>
                          </a:ln>
                          <a:solidFill>
                            <a:schemeClr val="tx1"/>
                          </a:solidFill>
                          <a:effectLst/>
                          <a:latin typeface="Arial Narrow" pitchFamily="34" charset="0"/>
                        </a:rPr>
                        <a:t>префікса</a:t>
                      </a:r>
                      <a:r>
                        <a:rPr kumimoji="0" lang="ru-RU" sz="1800" b="1" i="0" u="none" strike="noStrike" cap="none" normalizeH="0" baseline="0" dirty="0">
                          <a:ln>
                            <a:noFill/>
                          </a:ln>
                          <a:solidFill>
                            <a:schemeClr val="tx1"/>
                          </a:solidFill>
                          <a:effectLst/>
                          <a:latin typeface="Arial Narrow" pitchFamily="34" charset="0"/>
                        </a:rPr>
                        <a:t> </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1"/>
                          </a:solidFill>
                          <a:effectLst/>
                          <a:latin typeface="Arial Narrow" pitchFamily="34" charset="0"/>
                        </a:rPr>
                        <a:t>Українське позначення </a:t>
                      </a:r>
                      <a:r>
                        <a:rPr kumimoji="0" lang="uk-UA" sz="1800" b="1" i="0" u="none" strike="noStrike" cap="none" normalizeH="0" baseline="0" dirty="0" err="1">
                          <a:ln>
                            <a:noFill/>
                          </a:ln>
                          <a:solidFill>
                            <a:schemeClr val="tx1"/>
                          </a:solidFill>
                          <a:effectLst/>
                          <a:latin typeface="Arial Narrow" pitchFamily="34" charset="0"/>
                        </a:rPr>
                        <a:t>префікса</a:t>
                      </a:r>
                      <a:r>
                        <a:rPr kumimoji="0" lang="ru-RU" sz="1800" b="1" i="0" u="none" strike="noStrike" cap="none" normalizeH="0" baseline="0" dirty="0">
                          <a:ln>
                            <a:noFill/>
                          </a:ln>
                          <a:solidFill>
                            <a:schemeClr val="tx1"/>
                          </a:solidFill>
                          <a:effectLst/>
                          <a:latin typeface="Arial Narrow" pitchFamily="34" charset="0"/>
                        </a:rPr>
                        <a:t>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91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18</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екса</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Е</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91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15</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пета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91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12</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тера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Т</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1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9</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гіга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Г</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1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мега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39">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3</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кіло</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37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гекто</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г</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196">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дека</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da</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да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229350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(10)</a:t>
            </a:r>
          </a:p>
        </p:txBody>
      </p:sp>
      <p:graphicFrame>
        <p:nvGraphicFramePr>
          <p:cNvPr id="7" name="Group 204">
            <a:extLst>
              <a:ext uri="{FF2B5EF4-FFF2-40B4-BE49-F238E27FC236}">
                <a16:creationId xmlns:a16="http://schemas.microsoft.com/office/drawing/2014/main" id="{851604A9-9DDC-49E5-9C49-59671AB8CFA5}"/>
              </a:ext>
            </a:extLst>
          </p:cNvPr>
          <p:cNvGraphicFramePr>
            <a:graphicFrameLocks noGrp="1"/>
          </p:cNvGraphicFramePr>
          <p:nvPr>
            <p:extLst>
              <p:ext uri="{D42A27DB-BD31-4B8C-83A1-F6EECF244321}">
                <p14:modId xmlns:p14="http://schemas.microsoft.com/office/powerpoint/2010/main" val="2771610418"/>
              </p:ext>
            </p:extLst>
          </p:nvPr>
        </p:nvGraphicFramePr>
        <p:xfrm>
          <a:off x="1795845" y="1420179"/>
          <a:ext cx="8391525" cy="3462401"/>
        </p:xfrm>
        <a:graphic>
          <a:graphicData uri="http://schemas.openxmlformats.org/drawingml/2006/table">
            <a:tbl>
              <a:tblPr/>
              <a:tblGrid>
                <a:gridCol w="1250950">
                  <a:extLst>
                    <a:ext uri="{9D8B030D-6E8A-4147-A177-3AD203B41FA5}">
                      <a16:colId xmlns:a16="http://schemas.microsoft.com/office/drawing/2014/main" val="20000"/>
                    </a:ext>
                  </a:extLst>
                </a:gridCol>
                <a:gridCol w="1817813">
                  <a:extLst>
                    <a:ext uri="{9D8B030D-6E8A-4147-A177-3AD203B41FA5}">
                      <a16:colId xmlns:a16="http://schemas.microsoft.com/office/drawing/2014/main" val="20001"/>
                    </a:ext>
                  </a:extLst>
                </a:gridCol>
                <a:gridCol w="2682240">
                  <a:extLst>
                    <a:ext uri="{9D8B030D-6E8A-4147-A177-3AD203B41FA5}">
                      <a16:colId xmlns:a16="http://schemas.microsoft.com/office/drawing/2014/main" val="20002"/>
                    </a:ext>
                  </a:extLst>
                </a:gridCol>
                <a:gridCol w="2640522">
                  <a:extLst>
                    <a:ext uri="{9D8B030D-6E8A-4147-A177-3AD203B41FA5}">
                      <a16:colId xmlns:a16="http://schemas.microsoft.com/office/drawing/2014/main" val="20003"/>
                    </a:ext>
                  </a:extLst>
                </a:gridCol>
              </a:tblGrid>
              <a:tr h="761959">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660033"/>
                          </a:solidFill>
                          <a:effectLst/>
                          <a:latin typeface="Arial Narrow" pitchFamily="34" charset="0"/>
                        </a:rPr>
                        <a:t>Множник</a:t>
                      </a:r>
                      <a:endParaRPr kumimoji="0" lang="ru-RU" sz="2000" b="1" i="0" u="none" strike="noStrike" cap="none" normalizeH="0" baseline="0" dirty="0">
                        <a:ln>
                          <a:noFill/>
                        </a:ln>
                        <a:solidFill>
                          <a:srgbClr val="660033"/>
                        </a:solidFill>
                        <a:effectLst/>
                        <a:latin typeface="Arial Narrow" pitchFamily="34" charset="0"/>
                      </a:endParaRP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660033"/>
                          </a:solidFill>
                          <a:effectLst/>
                          <a:latin typeface="Arial Narrow" pitchFamily="34" charset="0"/>
                        </a:rPr>
                        <a:t>Префікс</a:t>
                      </a:r>
                      <a:endParaRPr kumimoji="0" lang="ru-RU" sz="2000" b="1" i="0" u="none" strike="noStrike" cap="none" normalizeH="0" baseline="0" dirty="0">
                        <a:ln>
                          <a:noFill/>
                        </a:ln>
                        <a:solidFill>
                          <a:srgbClr val="660033"/>
                        </a:solidFill>
                        <a:effectLst/>
                        <a:latin typeface="Arial Narrow" pitchFamily="34" charset="0"/>
                      </a:endParaRP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660033"/>
                          </a:solidFill>
                          <a:effectLst/>
                          <a:latin typeface="Arial Narrow" pitchFamily="34" charset="0"/>
                        </a:rPr>
                        <a:t>Міжнародне позначення префікса</a:t>
                      </a:r>
                      <a:r>
                        <a:rPr kumimoji="0" lang="ru-RU" sz="2000" b="1" i="0" u="none" strike="noStrike" cap="none" normalizeH="0" baseline="0" dirty="0">
                          <a:ln>
                            <a:noFill/>
                          </a:ln>
                          <a:solidFill>
                            <a:srgbClr val="660033"/>
                          </a:solidFill>
                          <a:effectLst/>
                          <a:latin typeface="Arial Narrow" pitchFamily="34" charset="0"/>
                        </a:rPr>
                        <a:t> </a:t>
                      </a: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660033"/>
                          </a:solidFill>
                          <a:effectLst/>
                          <a:latin typeface="Arial Narrow" pitchFamily="34" charset="0"/>
                        </a:rPr>
                        <a:t>Українське позначення префікса</a:t>
                      </a:r>
                      <a:r>
                        <a:rPr kumimoji="0" lang="ru-RU" sz="2000" b="1" i="0" u="none" strike="noStrike" cap="none" normalizeH="0" baseline="0" dirty="0">
                          <a:ln>
                            <a:noFill/>
                          </a:ln>
                          <a:solidFill>
                            <a:srgbClr val="660033"/>
                          </a:solidFill>
                          <a:effectLst/>
                          <a:latin typeface="Arial Narrow" pitchFamily="34" charset="0"/>
                        </a:rPr>
                        <a:t> </a:t>
                      </a:r>
                    </a:p>
                  </a:txBody>
                  <a:tcPr marT="45711" marB="45711"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917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-1</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деци</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д</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917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санти</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с</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917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мілі</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17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-6</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мікро</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мк</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917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-9</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нано</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н</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049">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-12</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піко</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п</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289">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-15</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фемто</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ф</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9173">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-18</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ато</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54178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(11)</a:t>
            </a:r>
          </a:p>
        </p:txBody>
      </p:sp>
      <p:sp>
        <p:nvSpPr>
          <p:cNvPr id="8" name="Rectangle 9">
            <a:extLst>
              <a:ext uri="{FF2B5EF4-FFF2-40B4-BE49-F238E27FC236}">
                <a16:creationId xmlns:a16="http://schemas.microsoft.com/office/drawing/2014/main" id="{57B2CC9A-825F-4F39-9FBA-02C4AA688564}"/>
              </a:ext>
            </a:extLst>
          </p:cNvPr>
          <p:cNvSpPr>
            <a:spLocks noChangeArrowheads="1"/>
          </p:cNvSpPr>
          <p:nvPr/>
        </p:nvSpPr>
        <p:spPr bwMode="auto">
          <a:xfrm>
            <a:off x="368526" y="1698099"/>
            <a:ext cx="11457713" cy="132343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Скорочені назви одиниць у тексті слід проставляти після числових значень величин, обов’язково поряд із ними не на іншому рядку.  </a:t>
            </a:r>
          </a:p>
          <a:p>
            <a:pPr algn="just" eaLnBrk="1" hangingPunct="1"/>
            <a:endParaRPr lang="uk-UA" altLang="ru-RU" b="1" dirty="0"/>
          </a:p>
          <a:p>
            <a:pPr algn="just" eaLnBrk="1" hangingPunct="1"/>
            <a:r>
              <a:rPr lang="uk-UA" altLang="ru-RU" b="1" dirty="0"/>
              <a:t>Між останньою цифрою числа і позначенням одиниці треба залишати пробіл:</a:t>
            </a:r>
          </a:p>
        </p:txBody>
      </p:sp>
      <p:graphicFrame>
        <p:nvGraphicFramePr>
          <p:cNvPr id="9" name="Group 29">
            <a:extLst>
              <a:ext uri="{FF2B5EF4-FFF2-40B4-BE49-F238E27FC236}">
                <a16:creationId xmlns:a16="http://schemas.microsoft.com/office/drawing/2014/main" id="{6F5D2E87-245F-405B-B9A5-C72ECD8DE9AF}"/>
              </a:ext>
            </a:extLst>
          </p:cNvPr>
          <p:cNvGraphicFramePr>
            <a:graphicFrameLocks noGrp="1"/>
          </p:cNvGraphicFramePr>
          <p:nvPr>
            <p:extLst>
              <p:ext uri="{D42A27DB-BD31-4B8C-83A1-F6EECF244321}">
                <p14:modId xmlns:p14="http://schemas.microsoft.com/office/powerpoint/2010/main" val="1077200324"/>
              </p:ext>
            </p:extLst>
          </p:nvPr>
        </p:nvGraphicFramePr>
        <p:xfrm>
          <a:off x="405102" y="3575496"/>
          <a:ext cx="11359785" cy="1792287"/>
        </p:xfrm>
        <a:graphic>
          <a:graphicData uri="http://schemas.openxmlformats.org/drawingml/2006/table">
            <a:tbl>
              <a:tblPr/>
              <a:tblGrid>
                <a:gridCol w="6324882">
                  <a:extLst>
                    <a:ext uri="{9D8B030D-6E8A-4147-A177-3AD203B41FA5}">
                      <a16:colId xmlns:a16="http://schemas.microsoft.com/office/drawing/2014/main" val="20000"/>
                    </a:ext>
                  </a:extLst>
                </a:gridCol>
                <a:gridCol w="5034903">
                  <a:extLst>
                    <a:ext uri="{9D8B030D-6E8A-4147-A177-3AD203B41FA5}">
                      <a16:colId xmlns:a16="http://schemas.microsoft.com/office/drawing/2014/main" val="20001"/>
                    </a:ext>
                  </a:extLst>
                </a:gridCol>
              </a:tblGrid>
              <a:tr h="4572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7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21,5 кг</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423 Дж/(</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кг</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К</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351 </a:t>
                      </a:r>
                      <a:r>
                        <a:rPr kumimoji="0" lang="uk-UA" sz="2400" b="0" i="0" u="none" strike="noStrike" cap="none" normalizeH="0" baseline="30000" dirty="0" err="1">
                          <a:ln>
                            <a:noFill/>
                          </a:ln>
                          <a:solidFill>
                            <a:srgbClr val="000000"/>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С</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25</a:t>
                      </a:r>
                      <a:r>
                        <a:rPr kumimoji="0" lang="uk-UA"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15’; 24,7 %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21,5кг</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423Дж/(</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кг</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К</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351</a:t>
                      </a:r>
                      <a:r>
                        <a:rPr kumimoji="0" lang="uk-UA"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о </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С; 25 </a:t>
                      </a:r>
                      <a:r>
                        <a:rPr kumimoji="0" lang="uk-UA" sz="24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15 ‘; 24,7%</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026721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(12)</a:t>
            </a:r>
          </a:p>
        </p:txBody>
      </p:sp>
      <p:sp>
        <p:nvSpPr>
          <p:cNvPr id="7" name="Rectangle 30">
            <a:extLst>
              <a:ext uri="{FF2B5EF4-FFF2-40B4-BE49-F238E27FC236}">
                <a16:creationId xmlns:a16="http://schemas.microsoft.com/office/drawing/2014/main" id="{E499FB7A-743C-41D0-9F95-D1FD4F33FE80}"/>
              </a:ext>
            </a:extLst>
          </p:cNvPr>
          <p:cNvSpPr>
            <a:spLocks noChangeArrowheads="1"/>
          </p:cNvSpPr>
          <p:nvPr/>
        </p:nvSpPr>
        <p:spPr bwMode="auto">
          <a:xfrm>
            <a:off x="233458" y="804173"/>
            <a:ext cx="11725084"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uk-UA" altLang="ru-RU" b="1" dirty="0"/>
              <a:t>Позначення одиниць при десятковому дробі варто ставити після усіх знаків:</a:t>
            </a:r>
          </a:p>
        </p:txBody>
      </p:sp>
      <p:graphicFrame>
        <p:nvGraphicFramePr>
          <p:cNvPr id="10" name="Group 54">
            <a:extLst>
              <a:ext uri="{FF2B5EF4-FFF2-40B4-BE49-F238E27FC236}">
                <a16:creationId xmlns:a16="http://schemas.microsoft.com/office/drawing/2014/main" id="{81AB474B-7936-448B-B1B6-56B0C5F5CBA7}"/>
              </a:ext>
            </a:extLst>
          </p:cNvPr>
          <p:cNvGraphicFramePr>
            <a:graphicFrameLocks noGrp="1"/>
          </p:cNvGraphicFramePr>
          <p:nvPr>
            <p:extLst>
              <p:ext uri="{D42A27DB-BD31-4B8C-83A1-F6EECF244321}">
                <p14:modId xmlns:p14="http://schemas.microsoft.com/office/powerpoint/2010/main" val="1027942701"/>
              </p:ext>
            </p:extLst>
          </p:nvPr>
        </p:nvGraphicFramePr>
        <p:xfrm>
          <a:off x="1562481" y="1281936"/>
          <a:ext cx="8286750" cy="1792287"/>
        </p:xfrm>
        <a:graphic>
          <a:graphicData uri="http://schemas.openxmlformats.org/drawingml/2006/table">
            <a:tbl>
              <a:tblPr/>
              <a:tblGrid>
                <a:gridCol w="4617720">
                  <a:extLst>
                    <a:ext uri="{9D8B030D-6E8A-4147-A177-3AD203B41FA5}">
                      <a16:colId xmlns:a16="http://schemas.microsoft.com/office/drawing/2014/main" val="20000"/>
                    </a:ext>
                  </a:extLst>
                </a:gridCol>
                <a:gridCol w="3669030">
                  <a:extLst>
                    <a:ext uri="{9D8B030D-6E8A-4147-A177-3AD203B41FA5}">
                      <a16:colId xmlns:a16="http://schemas.microsoft.com/office/drawing/2014/main" val="20001"/>
                    </a:ext>
                  </a:extLst>
                </a:gridCol>
              </a:tblGrid>
              <a:tr h="4572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7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5,758</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о</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45,58’</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300,05 м</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758</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45’,58</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300 м, 0,05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9">
            <a:extLst>
              <a:ext uri="{FF2B5EF4-FFF2-40B4-BE49-F238E27FC236}">
                <a16:creationId xmlns:a16="http://schemas.microsoft.com/office/drawing/2014/main" id="{FD3C23BB-CD32-4840-B649-CB21F25E9CF0}"/>
              </a:ext>
            </a:extLst>
          </p:cNvPr>
          <p:cNvSpPr>
            <a:spLocks noChangeArrowheads="1"/>
          </p:cNvSpPr>
          <p:nvPr/>
        </p:nvSpPr>
        <p:spPr bwMode="auto">
          <a:xfrm>
            <a:off x="329184" y="3260747"/>
            <a:ext cx="11389138" cy="132343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Якщо числові значення величин подають із граничними відхиленнями, то запис беруть у дужки, а далі проставляють скорочену назву одиниці. </a:t>
            </a:r>
            <a:endParaRPr lang="en-US" altLang="ru-RU" b="1" dirty="0"/>
          </a:p>
          <a:p>
            <a:pPr algn="just" eaLnBrk="1" hangingPunct="1"/>
            <a:endParaRPr lang="en-US" altLang="ru-RU" b="1" dirty="0"/>
          </a:p>
          <a:p>
            <a:pPr algn="just" eaLnBrk="1" hangingPunct="1"/>
            <a:r>
              <a:rPr lang="uk-UA" altLang="ru-RU" b="1" dirty="0"/>
              <a:t>У записі без дужок позначення одиниць подають після обох чисел</a:t>
            </a:r>
          </a:p>
        </p:txBody>
      </p:sp>
      <p:graphicFrame>
        <p:nvGraphicFramePr>
          <p:cNvPr id="9" name="Group 43">
            <a:extLst>
              <a:ext uri="{FF2B5EF4-FFF2-40B4-BE49-F238E27FC236}">
                <a16:creationId xmlns:a16="http://schemas.microsoft.com/office/drawing/2014/main" id="{72B1D4F5-FF62-4C55-8D2A-DACFAC403B08}"/>
              </a:ext>
            </a:extLst>
          </p:cNvPr>
          <p:cNvGraphicFramePr>
            <a:graphicFrameLocks noGrp="1"/>
          </p:cNvGraphicFramePr>
          <p:nvPr>
            <p:extLst>
              <p:ext uri="{D42A27DB-BD31-4B8C-83A1-F6EECF244321}">
                <p14:modId xmlns:p14="http://schemas.microsoft.com/office/powerpoint/2010/main" val="3456929884"/>
              </p:ext>
            </p:extLst>
          </p:nvPr>
        </p:nvGraphicFramePr>
        <p:xfrm>
          <a:off x="1562481" y="4750690"/>
          <a:ext cx="8429625" cy="1352976"/>
        </p:xfrm>
        <a:graphic>
          <a:graphicData uri="http://schemas.openxmlformats.org/drawingml/2006/table">
            <a:tbl>
              <a:tblPr/>
              <a:tblGrid>
                <a:gridCol w="3857625">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(100,0 </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sym typeface="Symbol" pitchFamily="18" charset="2"/>
                        </a:rPr>
                        <a:t></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0,1) кг</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50 кг </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sym typeface="Symbol" pitchFamily="18" charset="2"/>
                        </a:rPr>
                        <a:t></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0,2 </a:t>
                      </a:r>
                      <a:r>
                        <a:rPr kumimoji="0" lang="uk-UA" sz="2400" b="0" i="0" u="none" strike="noStrike" kern="1200" cap="none" normalizeH="0" baseline="0" dirty="0" err="1">
                          <a:ln>
                            <a:noFill/>
                          </a:ln>
                          <a:solidFill>
                            <a:schemeClr val="tx1"/>
                          </a:solidFill>
                          <a:effectLst/>
                          <a:latin typeface="Times New Roman" panose="02020603050405020304" pitchFamily="18" charset="0"/>
                          <a:ea typeface="+mn-ea"/>
                          <a:cs typeface="Times New Roman" panose="02020603050405020304" pitchFamily="18" charset="0"/>
                        </a:rPr>
                        <a:t>кг</a:t>
                      </a:r>
                      <a:endPar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100,0 </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sym typeface="Symbol" pitchFamily="18" charset="2"/>
                        </a:rPr>
                        <a:t></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0,1 кг</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50 </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sym typeface="Symbol" pitchFamily="18" charset="2"/>
                        </a:rPr>
                        <a:t></a:t>
                      </a: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0,2 кг</a:t>
                      </a:r>
                      <a:endPar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95144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(14)</a:t>
            </a:r>
          </a:p>
        </p:txBody>
      </p:sp>
      <p:sp>
        <p:nvSpPr>
          <p:cNvPr id="7" name="Rectangle 21">
            <a:extLst>
              <a:ext uri="{FF2B5EF4-FFF2-40B4-BE49-F238E27FC236}">
                <a16:creationId xmlns:a16="http://schemas.microsoft.com/office/drawing/2014/main" id="{2DF4BE06-3C7D-4757-B73A-6AB642CDCCD6}"/>
              </a:ext>
            </a:extLst>
          </p:cNvPr>
          <p:cNvSpPr>
            <a:spLocks noChangeArrowheads="1"/>
          </p:cNvSpPr>
          <p:nvPr/>
        </p:nvSpPr>
        <p:spPr bwMode="auto">
          <a:xfrm>
            <a:off x="329184" y="1130473"/>
            <a:ext cx="11387328"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uk-UA" altLang="ru-RU" b="1" dirty="0"/>
              <a:t>Подаючи діапазон числових значень та перелічуючи їх, символічну назву одиниці записують після останньої цифри:</a:t>
            </a:r>
          </a:p>
        </p:txBody>
      </p:sp>
      <p:graphicFrame>
        <p:nvGraphicFramePr>
          <p:cNvPr id="10" name="Group 48">
            <a:extLst>
              <a:ext uri="{FF2B5EF4-FFF2-40B4-BE49-F238E27FC236}">
                <a16:creationId xmlns:a16="http://schemas.microsoft.com/office/drawing/2014/main" id="{A25C6C3D-20A5-4174-851E-6165B3C0A8A7}"/>
              </a:ext>
            </a:extLst>
          </p:cNvPr>
          <p:cNvGraphicFramePr>
            <a:graphicFrameLocks noGrp="1"/>
          </p:cNvGraphicFramePr>
          <p:nvPr>
            <p:extLst>
              <p:ext uri="{D42A27DB-BD31-4B8C-83A1-F6EECF244321}">
                <p14:modId xmlns:p14="http://schemas.microsoft.com/office/powerpoint/2010/main" val="3695029771"/>
              </p:ext>
            </p:extLst>
          </p:nvPr>
        </p:nvGraphicFramePr>
        <p:xfrm>
          <a:off x="426720" y="2528507"/>
          <a:ext cx="11289791" cy="1792056"/>
        </p:xfrm>
        <a:graphic>
          <a:graphicData uri="http://schemas.openxmlformats.org/drawingml/2006/table">
            <a:tbl>
              <a:tblPr/>
              <a:tblGrid>
                <a:gridCol w="5196480">
                  <a:extLst>
                    <a:ext uri="{9D8B030D-6E8A-4147-A177-3AD203B41FA5}">
                      <a16:colId xmlns:a16="http://schemas.microsoft.com/office/drawing/2014/main" val="20000"/>
                    </a:ext>
                  </a:extLst>
                </a:gridCol>
                <a:gridCol w="6093311">
                  <a:extLst>
                    <a:ext uri="{9D8B030D-6E8A-4147-A177-3AD203B41FA5}">
                      <a16:colId xmlns:a16="http://schemas.microsoft.com/office/drawing/2014/main" val="20001"/>
                    </a:ext>
                  </a:extLst>
                </a:gridCol>
              </a:tblGrid>
              <a:tr h="347719">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78" marB="4567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678" marB="4567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343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Від 0,5 до 2,0 мм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Ширина стрічки 0,8; 1,0; 1,2; 1,6 м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Габаритні розміри 15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21 м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78" marB="4567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Від 0,5 мм до 2,0 мм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Ширина стрічки 0,8 м; 1,0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1,2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1,6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Габаритні розміри 15 м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21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м</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78" marB="45678"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51343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(15)</a:t>
            </a:r>
          </a:p>
        </p:txBody>
      </p:sp>
      <p:sp>
        <p:nvSpPr>
          <p:cNvPr id="8" name="Rectangle 9">
            <a:extLst>
              <a:ext uri="{FF2B5EF4-FFF2-40B4-BE49-F238E27FC236}">
                <a16:creationId xmlns:a16="http://schemas.microsoft.com/office/drawing/2014/main" id="{6001A9F8-D66D-4E26-B81F-F2D01D01B277}"/>
              </a:ext>
            </a:extLst>
          </p:cNvPr>
          <p:cNvSpPr>
            <a:spLocks noChangeArrowheads="1"/>
          </p:cNvSpPr>
          <p:nvPr/>
        </p:nvSpPr>
        <p:spPr bwMode="auto">
          <a:xfrm>
            <a:off x="195072" y="726520"/>
            <a:ext cx="11484864"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У написанні позначень складних одиниць не дозволяється комбінувати повні й скорочені форми цих назв: </a:t>
            </a:r>
          </a:p>
        </p:txBody>
      </p:sp>
      <p:graphicFrame>
        <p:nvGraphicFramePr>
          <p:cNvPr id="9" name="Group 37">
            <a:extLst>
              <a:ext uri="{FF2B5EF4-FFF2-40B4-BE49-F238E27FC236}">
                <a16:creationId xmlns:a16="http://schemas.microsoft.com/office/drawing/2014/main" id="{1C388DFC-248A-4CF6-855B-825F02EF5338}"/>
              </a:ext>
            </a:extLst>
          </p:cNvPr>
          <p:cNvGraphicFramePr>
            <a:graphicFrameLocks noGrp="1"/>
          </p:cNvGraphicFramePr>
          <p:nvPr>
            <p:extLst>
              <p:ext uri="{D42A27DB-BD31-4B8C-83A1-F6EECF244321}">
                <p14:modId xmlns:p14="http://schemas.microsoft.com/office/powerpoint/2010/main" val="1457894530"/>
              </p:ext>
            </p:extLst>
          </p:nvPr>
        </p:nvGraphicFramePr>
        <p:xfrm>
          <a:off x="1952625" y="1615377"/>
          <a:ext cx="8286750" cy="1792287"/>
        </p:xfrm>
        <a:graphic>
          <a:graphicData uri="http://schemas.openxmlformats.org/drawingml/2006/table">
            <a:tbl>
              <a:tblPr/>
              <a:tblGrid>
                <a:gridCol w="4667204">
                  <a:extLst>
                    <a:ext uri="{9D8B030D-6E8A-4147-A177-3AD203B41FA5}">
                      <a16:colId xmlns:a16="http://schemas.microsoft.com/office/drawing/2014/main" val="20000"/>
                    </a:ext>
                  </a:extLst>
                </a:gridCol>
                <a:gridCol w="3619546">
                  <a:extLst>
                    <a:ext uri="{9D8B030D-6E8A-4147-A177-3AD203B41FA5}">
                      <a16:colId xmlns:a16="http://schemas.microsoft.com/office/drawing/2014/main" val="20001"/>
                    </a:ext>
                  </a:extLst>
                </a:gridCol>
              </a:tblGrid>
              <a:tr h="4572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7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км/</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год</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метрів за секунду;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м/с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км/година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 м за секунду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21">
            <a:extLst>
              <a:ext uri="{FF2B5EF4-FFF2-40B4-BE49-F238E27FC236}">
                <a16:creationId xmlns:a16="http://schemas.microsoft.com/office/drawing/2014/main" id="{1DE34663-2B97-4B97-B5C3-DED5DD1C917B}"/>
              </a:ext>
            </a:extLst>
          </p:cNvPr>
          <p:cNvSpPr>
            <a:spLocks noChangeArrowheads="1"/>
          </p:cNvSpPr>
          <p:nvPr/>
        </p:nvSpPr>
        <p:spPr bwMode="auto">
          <a:xfrm>
            <a:off x="195072" y="3741539"/>
            <a:ext cx="11643360"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uk-UA" altLang="ru-RU" b="1" dirty="0"/>
              <a:t>Рекомендована форма </a:t>
            </a:r>
            <a:r>
              <a:rPr lang="uk-UA" altLang="ru-RU" b="1" dirty="0" err="1"/>
              <a:t>знака</a:t>
            </a:r>
            <a:r>
              <a:rPr lang="uk-UA" altLang="ru-RU" b="1" dirty="0"/>
              <a:t> множення в скорочених назвах складних одиниць – крапка:</a:t>
            </a:r>
          </a:p>
        </p:txBody>
      </p:sp>
      <p:graphicFrame>
        <p:nvGraphicFramePr>
          <p:cNvPr id="10" name="Group 41">
            <a:extLst>
              <a:ext uri="{FF2B5EF4-FFF2-40B4-BE49-F238E27FC236}">
                <a16:creationId xmlns:a16="http://schemas.microsoft.com/office/drawing/2014/main" id="{DF93608A-9ADF-4D54-B75B-BB4626012F92}"/>
              </a:ext>
            </a:extLst>
          </p:cNvPr>
          <p:cNvGraphicFramePr>
            <a:graphicFrameLocks noGrp="1"/>
          </p:cNvGraphicFramePr>
          <p:nvPr>
            <p:extLst>
              <p:ext uri="{D42A27DB-BD31-4B8C-83A1-F6EECF244321}">
                <p14:modId xmlns:p14="http://schemas.microsoft.com/office/powerpoint/2010/main" val="3534510072"/>
              </p:ext>
            </p:extLst>
          </p:nvPr>
        </p:nvGraphicFramePr>
        <p:xfrm>
          <a:off x="1952625" y="4339192"/>
          <a:ext cx="8286750" cy="1792288"/>
        </p:xfrm>
        <a:graphic>
          <a:graphicData uri="http://schemas.openxmlformats.org/drawingml/2006/table">
            <a:tbl>
              <a:tblPr/>
              <a:tblGrid>
                <a:gridCol w="4256578">
                  <a:extLst>
                    <a:ext uri="{9D8B030D-6E8A-4147-A177-3AD203B41FA5}">
                      <a16:colId xmlns:a16="http://schemas.microsoft.com/office/drawing/2014/main" val="20000"/>
                    </a:ext>
                  </a:extLst>
                </a:gridCol>
                <a:gridCol w="4030172">
                  <a:extLst>
                    <a:ext uri="{9D8B030D-6E8A-4147-A177-3AD203B41FA5}">
                      <a16:colId xmlns:a16="http://schemas.microsoft.com/office/drawing/2014/main" val="20001"/>
                    </a:ext>
                  </a:extLst>
                </a:gridCol>
              </a:tblGrid>
              <a:tr h="4572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72">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м</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А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м</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Па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с</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Нм</a:t>
                      </a:r>
                      <a:endPar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Ам</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Пас</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73960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(17)</a:t>
            </a:r>
          </a:p>
        </p:txBody>
      </p:sp>
      <p:sp>
        <p:nvSpPr>
          <p:cNvPr id="8" name="Rectangle 9">
            <a:extLst>
              <a:ext uri="{FF2B5EF4-FFF2-40B4-BE49-F238E27FC236}">
                <a16:creationId xmlns:a16="http://schemas.microsoft.com/office/drawing/2014/main" id="{8F4DDF5C-542A-47EA-95BF-6EE3AFB8AFC1}"/>
              </a:ext>
            </a:extLst>
          </p:cNvPr>
          <p:cNvSpPr>
            <a:spLocks noChangeArrowheads="1"/>
          </p:cNvSpPr>
          <p:nvPr/>
        </p:nvSpPr>
        <p:spPr bwMode="auto">
          <a:xfrm>
            <a:off x="329184" y="947104"/>
            <a:ext cx="11009376"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У написанні позначень складних одиниць не дозволяється комбінувати повні й скорочені форми цих назв </a:t>
            </a:r>
          </a:p>
        </p:txBody>
      </p:sp>
      <p:graphicFrame>
        <p:nvGraphicFramePr>
          <p:cNvPr id="9" name="Group 37">
            <a:extLst>
              <a:ext uri="{FF2B5EF4-FFF2-40B4-BE49-F238E27FC236}">
                <a16:creationId xmlns:a16="http://schemas.microsoft.com/office/drawing/2014/main" id="{E9CA7052-FAAD-4FCA-BB2A-4EF634DEDAD0}"/>
              </a:ext>
            </a:extLst>
          </p:cNvPr>
          <p:cNvGraphicFramePr>
            <a:graphicFrameLocks noGrp="1"/>
          </p:cNvGraphicFramePr>
          <p:nvPr>
            <p:extLst>
              <p:ext uri="{D42A27DB-BD31-4B8C-83A1-F6EECF244321}">
                <p14:modId xmlns:p14="http://schemas.microsoft.com/office/powerpoint/2010/main" val="1613622302"/>
              </p:ext>
            </p:extLst>
          </p:nvPr>
        </p:nvGraphicFramePr>
        <p:xfrm>
          <a:off x="451104" y="1869363"/>
          <a:ext cx="11009376" cy="1352976"/>
        </p:xfrm>
        <a:graphic>
          <a:graphicData uri="http://schemas.openxmlformats.org/drawingml/2006/table">
            <a:tbl>
              <a:tblPr/>
              <a:tblGrid>
                <a:gridCol w="4998720">
                  <a:extLst>
                    <a:ext uri="{9D8B030D-6E8A-4147-A177-3AD203B41FA5}">
                      <a16:colId xmlns:a16="http://schemas.microsoft.com/office/drawing/2014/main" val="20000"/>
                    </a:ext>
                  </a:extLst>
                </a:gridCol>
                <a:gridCol w="6010656">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км/год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метрів за секунду; 3,6 м/с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км/година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40 м за секунду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9">
            <a:extLst>
              <a:ext uri="{FF2B5EF4-FFF2-40B4-BE49-F238E27FC236}">
                <a16:creationId xmlns:a16="http://schemas.microsoft.com/office/drawing/2014/main" id="{ED07A23B-B03E-47C4-993E-999ED06E668A}"/>
              </a:ext>
            </a:extLst>
          </p:cNvPr>
          <p:cNvSpPr>
            <a:spLocks noChangeArrowheads="1"/>
          </p:cNvSpPr>
          <p:nvPr/>
        </p:nvSpPr>
        <p:spPr bwMode="auto">
          <a:xfrm>
            <a:off x="451104" y="3429000"/>
            <a:ext cx="11241024" cy="98559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55000"/>
              </a:lnSpc>
            </a:pPr>
            <a:r>
              <a:rPr lang="uk-UA" altLang="ru-RU" b="1" dirty="0"/>
              <a:t>Наприкінці позначень одиниць крапка як знак скорочення не вживається. </a:t>
            </a:r>
          </a:p>
          <a:p>
            <a:pPr algn="just" eaLnBrk="1" hangingPunct="1">
              <a:lnSpc>
                <a:spcPct val="155000"/>
              </a:lnSpc>
            </a:pPr>
            <a:r>
              <a:rPr lang="uk-UA" altLang="ru-RU" b="1" dirty="0"/>
              <a:t>Це не стосується слів, що входять до назви одиниці, але окремо не вживаються: </a:t>
            </a:r>
          </a:p>
        </p:txBody>
      </p:sp>
      <p:graphicFrame>
        <p:nvGraphicFramePr>
          <p:cNvPr id="10" name="Group 23">
            <a:extLst>
              <a:ext uri="{FF2B5EF4-FFF2-40B4-BE49-F238E27FC236}">
                <a16:creationId xmlns:a16="http://schemas.microsoft.com/office/drawing/2014/main" id="{641C2CF5-0319-4877-B7B9-5914BC2D2353}"/>
              </a:ext>
            </a:extLst>
          </p:cNvPr>
          <p:cNvGraphicFramePr>
            <a:graphicFrameLocks noGrp="1"/>
          </p:cNvGraphicFramePr>
          <p:nvPr>
            <p:extLst>
              <p:ext uri="{D42A27DB-BD31-4B8C-83A1-F6EECF244321}">
                <p14:modId xmlns:p14="http://schemas.microsoft.com/office/powerpoint/2010/main" val="130245312"/>
              </p:ext>
            </p:extLst>
          </p:nvPr>
        </p:nvGraphicFramePr>
        <p:xfrm>
          <a:off x="451104" y="4665892"/>
          <a:ext cx="11009376" cy="1352976"/>
        </p:xfrm>
        <a:graphic>
          <a:graphicData uri="http://schemas.openxmlformats.org/drawingml/2006/table">
            <a:tbl>
              <a:tblPr/>
              <a:tblGrid>
                <a:gridCol w="5067245">
                  <a:extLst>
                    <a:ext uri="{9D8B030D-6E8A-4147-A177-3AD203B41FA5}">
                      <a16:colId xmlns:a16="http://schemas.microsoft.com/office/drawing/2014/main" val="20000"/>
                    </a:ext>
                  </a:extLst>
                </a:gridCol>
                <a:gridCol w="5942131">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Правильно</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cs typeface="Times New Roman" pitchFamily="18"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1" u="none" strike="noStrike" cap="none" normalizeH="0" baseline="0" dirty="0">
                        <a:ln>
                          <a:noFill/>
                        </a:ln>
                        <a:solidFill>
                          <a:srgbClr val="660033"/>
                        </a:solidFill>
                        <a:effectLst/>
                        <a:latin typeface="Arial Narrow" pitchFamily="34" charset="0"/>
                        <a:cs typeface="Times New Roman"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745 мм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рт.ст</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к.с</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745 мм.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рт.ст</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36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кс</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862209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(18)</a:t>
            </a:r>
          </a:p>
        </p:txBody>
      </p:sp>
      <p:sp>
        <p:nvSpPr>
          <p:cNvPr id="7" name="Rectangle 9">
            <a:extLst>
              <a:ext uri="{FF2B5EF4-FFF2-40B4-BE49-F238E27FC236}">
                <a16:creationId xmlns:a16="http://schemas.microsoft.com/office/drawing/2014/main" id="{3A424169-0C7C-4FBB-9523-CAD1E22AABB2}"/>
              </a:ext>
            </a:extLst>
          </p:cNvPr>
          <p:cNvSpPr>
            <a:spLocks noChangeArrowheads="1"/>
          </p:cNvSpPr>
          <p:nvPr/>
        </p:nvSpPr>
        <p:spPr bwMode="auto">
          <a:xfrm>
            <a:off x="329184" y="1349401"/>
            <a:ext cx="11420855" cy="228594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25000"/>
              </a:lnSpc>
              <a:spcAft>
                <a:spcPts val="1200"/>
              </a:spcAft>
            </a:pPr>
            <a:r>
              <a:rPr lang="uk-UA" altLang="ru-RU" b="1" dirty="0"/>
              <a:t>У позначеннях співвідношень одиниць прийнято застосовувати одну косу або горизонтальну риску. </a:t>
            </a:r>
            <a:endParaRPr lang="en-US" altLang="ru-RU" b="1" dirty="0"/>
          </a:p>
          <a:p>
            <a:pPr algn="just">
              <a:lnSpc>
                <a:spcPct val="125000"/>
              </a:lnSpc>
              <a:spcAft>
                <a:spcPts val="1200"/>
              </a:spcAft>
            </a:pPr>
            <a:r>
              <a:rPr lang="uk-UA" altLang="ru-RU" b="1" dirty="0"/>
              <a:t>Якщо в позначенні для однієї з одиниць фігурує від’ємний ступінь, то використовувати косу або горизонтальну риску не можна. </a:t>
            </a:r>
            <a:endParaRPr lang="en-US" altLang="ru-RU" b="1" dirty="0"/>
          </a:p>
          <a:p>
            <a:pPr algn="just">
              <a:lnSpc>
                <a:spcPct val="125000"/>
              </a:lnSpc>
              <a:spcAft>
                <a:spcPts val="1200"/>
              </a:spcAft>
            </a:pPr>
            <a:r>
              <a:rPr lang="uk-UA" altLang="ru-RU" b="1" dirty="0"/>
              <a:t>Застосовуючи косу риску добуток у знаменнику належить брати у дужки </a:t>
            </a:r>
          </a:p>
        </p:txBody>
      </p:sp>
      <p:graphicFrame>
        <p:nvGraphicFramePr>
          <p:cNvPr id="10" name="Group 38">
            <a:extLst>
              <a:ext uri="{FF2B5EF4-FFF2-40B4-BE49-F238E27FC236}">
                <a16:creationId xmlns:a16="http://schemas.microsoft.com/office/drawing/2014/main" id="{0C3E629D-B5BC-4491-A0FC-EF31FE502A84}"/>
              </a:ext>
            </a:extLst>
          </p:cNvPr>
          <p:cNvGraphicFramePr>
            <a:graphicFrameLocks noGrp="1"/>
          </p:cNvGraphicFramePr>
          <p:nvPr>
            <p:extLst>
              <p:ext uri="{D42A27DB-BD31-4B8C-83A1-F6EECF244321}">
                <p14:modId xmlns:p14="http://schemas.microsoft.com/office/powerpoint/2010/main" val="3408024726"/>
              </p:ext>
            </p:extLst>
          </p:nvPr>
        </p:nvGraphicFramePr>
        <p:xfrm>
          <a:off x="1952626" y="4437063"/>
          <a:ext cx="8429625" cy="1352976"/>
        </p:xfrm>
        <a:graphic>
          <a:graphicData uri="http://schemas.openxmlformats.org/drawingml/2006/table">
            <a:tbl>
              <a:tblPr/>
              <a:tblGrid>
                <a:gridCol w="3879873">
                  <a:extLst>
                    <a:ext uri="{9D8B030D-6E8A-4147-A177-3AD203B41FA5}">
                      <a16:colId xmlns:a16="http://schemas.microsoft.com/office/drawing/2014/main" val="20000"/>
                    </a:ext>
                  </a:extLst>
                </a:gridCol>
                <a:gridCol w="4549752">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charset="0"/>
                          <a:cs typeface="Times New Roman" pitchFamily="18" charset="0"/>
                        </a:rPr>
                        <a:t> </a:t>
                      </a:r>
                      <a:r>
                        <a:rPr kumimoji="0" lang="uk-UA" sz="2400" b="1" i="1" u="none" strike="noStrike" cap="none" normalizeH="0" baseline="0" dirty="0">
                          <a:ln>
                            <a:noFill/>
                          </a:ln>
                          <a:solidFill>
                            <a:srgbClr val="660033"/>
                          </a:solidFill>
                          <a:effectLst/>
                          <a:latin typeface="Arial" charset="0"/>
                        </a:rPr>
                        <a:t>Правильно</a:t>
                      </a:r>
                      <a:endParaRPr kumimoji="0" lang="ru-RU" sz="2400" b="1" i="1" u="none" strike="noStrike" cap="none" normalizeH="0" baseline="0" dirty="0">
                        <a:ln>
                          <a:noFill/>
                        </a:ln>
                        <a:solidFill>
                          <a:srgbClr val="660033"/>
                        </a:solidFill>
                        <a:effectLst/>
                        <a:latin typeface="Arial" charset="0"/>
                      </a:endParaRPr>
                    </a:p>
                  </a:txBody>
                  <a:tcPr marL="91439" marR="91439" marT="45636" marB="456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charset="0"/>
                          <a:cs typeface="Times New Roman" pitchFamily="18" charset="0"/>
                        </a:rPr>
                        <a:t> </a:t>
                      </a:r>
                      <a:r>
                        <a:rPr kumimoji="0" lang="uk-UA" sz="2400" b="1" i="1" u="none" strike="noStrike" cap="none" normalizeH="0" baseline="0" dirty="0">
                          <a:ln>
                            <a:noFill/>
                          </a:ln>
                          <a:solidFill>
                            <a:srgbClr val="660033"/>
                          </a:solidFill>
                          <a:effectLst/>
                          <a:latin typeface="Arial" charset="0"/>
                        </a:rPr>
                        <a:t>Неправильно</a:t>
                      </a:r>
                      <a:endParaRPr kumimoji="0" lang="ru-RU" sz="2400" b="1" i="1" u="none" strike="noStrike" cap="none" normalizeH="0" baseline="0" dirty="0">
                        <a:ln>
                          <a:noFill/>
                        </a:ln>
                        <a:solidFill>
                          <a:srgbClr val="660033"/>
                        </a:solidFill>
                        <a:effectLst/>
                        <a:latin typeface="Arial" charset="0"/>
                        <a:cs typeface="Times New Roman" pitchFamily="18" charset="0"/>
                      </a:endParaRPr>
                    </a:p>
                  </a:txBody>
                  <a:tcPr marL="91439" marR="91439" marT="45636" marB="456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Вт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м </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- 2</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К </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- 1</a:t>
                      </a:r>
                      <a:r>
                        <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Вт / (м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К)</a:t>
                      </a:r>
                      <a:r>
                        <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91439" marR="91439" marT="45636" marB="456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Вт / м </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2</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К</a:t>
                      </a:r>
                      <a:r>
                        <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Вт / м </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К</a:t>
                      </a:r>
                      <a:r>
                        <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91439" marR="91439" marT="45636" marB="456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81770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a:t>
            </a:r>
          </a:p>
        </p:txBody>
      </p:sp>
      <p:sp>
        <p:nvSpPr>
          <p:cNvPr id="7" name="Rectangle 9">
            <a:extLst>
              <a:ext uri="{FF2B5EF4-FFF2-40B4-BE49-F238E27FC236}">
                <a16:creationId xmlns:a16="http://schemas.microsoft.com/office/drawing/2014/main" id="{0E6949E4-799E-44B1-A623-72BD4ACA344D}"/>
              </a:ext>
            </a:extLst>
          </p:cNvPr>
          <p:cNvSpPr>
            <a:spLocks noChangeArrowheads="1"/>
          </p:cNvSpPr>
          <p:nvPr/>
        </p:nvSpPr>
        <p:spPr bwMode="auto">
          <a:xfrm>
            <a:off x="339748" y="1210717"/>
            <a:ext cx="11512503" cy="197817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25000"/>
              </a:lnSpc>
            </a:pPr>
            <a:r>
              <a:rPr lang="uk-UA" altLang="ru-RU" b="1" dirty="0"/>
              <a:t>Важливі, багатокомпонентні й нумеровані формули розташовують як окремий рядок в тексті. </a:t>
            </a:r>
          </a:p>
          <a:p>
            <a:pPr algn="just" eaLnBrk="1" hangingPunct="1">
              <a:lnSpc>
                <a:spcPct val="125000"/>
              </a:lnSpc>
            </a:pPr>
            <a:endParaRPr lang="uk-UA" altLang="ru-RU" b="1" dirty="0"/>
          </a:p>
          <a:p>
            <a:pPr algn="just" eaLnBrk="1" hangingPunct="1">
              <a:lnSpc>
                <a:spcPct val="125000"/>
              </a:lnSpc>
            </a:pPr>
            <a:r>
              <a:rPr lang="uk-UA" altLang="ru-RU" b="1" dirty="0"/>
              <a:t>Порядкові номери формул являють собою арабські цифри в круглих дужках з правого краю тексту, визначені за індексовим принципом</a:t>
            </a:r>
          </a:p>
        </p:txBody>
      </p:sp>
      <p:graphicFrame>
        <p:nvGraphicFramePr>
          <p:cNvPr id="10" name="Object 34">
            <a:extLst>
              <a:ext uri="{FF2B5EF4-FFF2-40B4-BE49-F238E27FC236}">
                <a16:creationId xmlns:a16="http://schemas.microsoft.com/office/drawing/2014/main" id="{0CED9B95-5698-454F-A746-7C9195DB5579}"/>
              </a:ext>
            </a:extLst>
          </p:cNvPr>
          <p:cNvGraphicFramePr>
            <a:graphicFrameLocks noChangeAspect="1"/>
          </p:cNvGraphicFramePr>
          <p:nvPr>
            <p:extLst>
              <p:ext uri="{D42A27DB-BD31-4B8C-83A1-F6EECF244321}">
                <p14:modId xmlns:p14="http://schemas.microsoft.com/office/powerpoint/2010/main" val="3709871703"/>
              </p:ext>
            </p:extLst>
          </p:nvPr>
        </p:nvGraphicFramePr>
        <p:xfrm>
          <a:off x="2749174" y="3733016"/>
          <a:ext cx="5978342" cy="757238"/>
        </p:xfrm>
        <a:graphic>
          <a:graphicData uri="http://schemas.openxmlformats.org/presentationml/2006/ole">
            <mc:AlternateContent xmlns:mc="http://schemas.openxmlformats.org/markup-compatibility/2006">
              <mc:Choice xmlns:v="urn:schemas-microsoft-com:vml" Requires="v">
                <p:oleObj spid="_x0000_s43025" name="Формула" r:id="rId4" imgW="1167893" imgH="215806" progId="Equation.3">
                  <p:embed/>
                </p:oleObj>
              </mc:Choice>
              <mc:Fallback>
                <p:oleObj name="Формула" r:id="rId4" imgW="1167893" imgH="215806" progId="Equation.3">
                  <p:embed/>
                  <p:pic>
                    <p:nvPicPr>
                      <p:cNvPr id="1026" name="Object 34">
                        <a:extLst>
                          <a:ext uri="{FF2B5EF4-FFF2-40B4-BE49-F238E27FC236}">
                            <a16:creationId xmlns:a16="http://schemas.microsoft.com/office/drawing/2014/main" id="{7B99EA44-A7B2-4E00-84DA-556B21D49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174" y="3733016"/>
                        <a:ext cx="5978342" cy="757238"/>
                      </a:xfrm>
                      <a:prstGeom prst="rect">
                        <a:avLst/>
                      </a:prstGeom>
                      <a:noFill/>
                      <a:ln>
                        <a:noFill/>
                      </a:ln>
                    </p:spPr>
                  </p:pic>
                </p:oleObj>
              </mc:Fallback>
            </mc:AlternateContent>
          </a:graphicData>
        </a:graphic>
      </p:graphicFrame>
      <p:sp>
        <p:nvSpPr>
          <p:cNvPr id="11" name="Rectangle 52">
            <a:extLst>
              <a:ext uri="{FF2B5EF4-FFF2-40B4-BE49-F238E27FC236}">
                <a16:creationId xmlns:a16="http://schemas.microsoft.com/office/drawing/2014/main" id="{E9D8BE61-5428-4861-890D-6EE0ED22E87D}"/>
              </a:ext>
            </a:extLst>
          </p:cNvPr>
          <p:cNvSpPr>
            <a:spLocks noChangeArrowheads="1"/>
          </p:cNvSpPr>
          <p:nvPr/>
        </p:nvSpPr>
        <p:spPr bwMode="auto">
          <a:xfrm>
            <a:off x="339748" y="4968803"/>
            <a:ext cx="9425599" cy="396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b="1" dirty="0"/>
              <a:t>Зайве нумерувати формули, на які немає посилань у тексті</a:t>
            </a:r>
            <a:endParaRPr lang="ru-RU" altLang="ru-RU" b="1" dirty="0"/>
          </a:p>
        </p:txBody>
      </p:sp>
      <p:sp>
        <p:nvSpPr>
          <p:cNvPr id="12" name="Rectangle 26">
            <a:extLst>
              <a:ext uri="{FF2B5EF4-FFF2-40B4-BE49-F238E27FC236}">
                <a16:creationId xmlns:a16="http://schemas.microsoft.com/office/drawing/2014/main" id="{B2CF229B-B7E1-4147-82EE-81E15E74B125}"/>
              </a:ext>
            </a:extLst>
          </p:cNvPr>
          <p:cNvSpPr>
            <a:spLocks noChangeArrowheads="1"/>
          </p:cNvSpPr>
          <p:nvPr/>
        </p:nvSpPr>
        <p:spPr bwMode="auto">
          <a:xfrm>
            <a:off x="10882114" y="3669114"/>
            <a:ext cx="970137"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sz="3200" dirty="0">
                <a:solidFill>
                  <a:schemeClr val="tx2"/>
                </a:solidFill>
                <a:latin typeface="Times New Roman" panose="02020603050405020304" pitchFamily="18" charset="0"/>
                <a:cs typeface="Times New Roman" panose="02020603050405020304" pitchFamily="18" charset="0"/>
              </a:rPr>
              <a:t>(1.7)</a:t>
            </a:r>
            <a:endParaRPr lang="ru-RU" altLang="ru-RU"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8127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(2)</a:t>
            </a:r>
          </a:p>
        </p:txBody>
      </p:sp>
      <p:sp>
        <p:nvSpPr>
          <p:cNvPr id="8" name="Rectangle 10">
            <a:extLst>
              <a:ext uri="{FF2B5EF4-FFF2-40B4-BE49-F238E27FC236}">
                <a16:creationId xmlns:a16="http://schemas.microsoft.com/office/drawing/2014/main" id="{8BDE7A61-48B3-49CB-AFF6-6BB93986B7E6}"/>
              </a:ext>
            </a:extLst>
          </p:cNvPr>
          <p:cNvSpPr>
            <a:spLocks noChangeArrowheads="1"/>
          </p:cNvSpPr>
          <p:nvPr/>
        </p:nvSpPr>
        <p:spPr bwMode="auto">
          <a:xfrm>
            <a:off x="329184" y="1276321"/>
            <a:ext cx="11509248"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b="1" dirty="0"/>
              <a:t>Декілька коротких однотипних формул можна подавати в одному рядку:</a:t>
            </a:r>
            <a:endParaRPr lang="ru-RU" altLang="ru-RU" b="1" dirty="0"/>
          </a:p>
        </p:txBody>
      </p:sp>
      <p:graphicFrame>
        <p:nvGraphicFramePr>
          <p:cNvPr id="9" name="Object 21">
            <a:extLst>
              <a:ext uri="{FF2B5EF4-FFF2-40B4-BE49-F238E27FC236}">
                <a16:creationId xmlns:a16="http://schemas.microsoft.com/office/drawing/2014/main" id="{C8E34F5C-969E-4E54-A6DA-0B1930278CD6}"/>
              </a:ext>
            </a:extLst>
          </p:cNvPr>
          <p:cNvGraphicFramePr>
            <a:graphicFrameLocks noChangeAspect="1"/>
          </p:cNvGraphicFramePr>
          <p:nvPr>
            <p:extLst>
              <p:ext uri="{D42A27DB-BD31-4B8C-83A1-F6EECF244321}">
                <p14:modId xmlns:p14="http://schemas.microsoft.com/office/powerpoint/2010/main" val="694879743"/>
              </p:ext>
            </p:extLst>
          </p:nvPr>
        </p:nvGraphicFramePr>
        <p:xfrm>
          <a:off x="2208213" y="2474914"/>
          <a:ext cx="2951162" cy="1311275"/>
        </p:xfrm>
        <a:graphic>
          <a:graphicData uri="http://schemas.openxmlformats.org/presentationml/2006/ole">
            <mc:AlternateContent xmlns:mc="http://schemas.openxmlformats.org/markup-compatibility/2006">
              <mc:Choice xmlns:v="urn:schemas-microsoft-com:vml" Requires="v">
                <p:oleObj spid="_x0000_s44062" name="Формула" r:id="rId4" imgW="1028700" imgH="457200" progId="Equation.3">
                  <p:embed/>
                </p:oleObj>
              </mc:Choice>
              <mc:Fallback>
                <p:oleObj name="Формула" r:id="rId4" imgW="1028700" imgH="457200" progId="Equation.3">
                  <p:embed/>
                  <p:pic>
                    <p:nvPicPr>
                      <p:cNvPr id="2050" name="Object 21">
                        <a:extLst>
                          <a:ext uri="{FF2B5EF4-FFF2-40B4-BE49-F238E27FC236}">
                            <a16:creationId xmlns:a16="http://schemas.microsoft.com/office/drawing/2014/main" id="{277E7A29-8495-4B90-9292-90E22016D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2474914"/>
                        <a:ext cx="295116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3">
            <a:extLst>
              <a:ext uri="{FF2B5EF4-FFF2-40B4-BE49-F238E27FC236}">
                <a16:creationId xmlns:a16="http://schemas.microsoft.com/office/drawing/2014/main" id="{0BCD5C88-6A7E-4907-BF65-F47022615511}"/>
              </a:ext>
            </a:extLst>
          </p:cNvPr>
          <p:cNvGraphicFramePr>
            <a:graphicFrameLocks noChangeAspect="1"/>
          </p:cNvGraphicFramePr>
          <p:nvPr>
            <p:extLst>
              <p:ext uri="{D42A27DB-BD31-4B8C-83A1-F6EECF244321}">
                <p14:modId xmlns:p14="http://schemas.microsoft.com/office/powerpoint/2010/main" val="4284683069"/>
              </p:ext>
            </p:extLst>
          </p:nvPr>
        </p:nvGraphicFramePr>
        <p:xfrm>
          <a:off x="5591176" y="2544764"/>
          <a:ext cx="2881313" cy="1169987"/>
        </p:xfrm>
        <a:graphic>
          <a:graphicData uri="http://schemas.openxmlformats.org/presentationml/2006/ole">
            <mc:AlternateContent xmlns:mc="http://schemas.openxmlformats.org/markup-compatibility/2006">
              <mc:Choice xmlns:v="urn:schemas-microsoft-com:vml" Requires="v">
                <p:oleObj spid="_x0000_s44063" name="Формула" r:id="rId6" imgW="1066800" imgH="419100" progId="Equation.3">
                  <p:embed/>
                </p:oleObj>
              </mc:Choice>
              <mc:Fallback>
                <p:oleObj name="Формула" r:id="rId6" imgW="1066800" imgH="419100" progId="Equation.3">
                  <p:embed/>
                  <p:pic>
                    <p:nvPicPr>
                      <p:cNvPr id="2051" name="Object 23">
                        <a:extLst>
                          <a:ext uri="{FF2B5EF4-FFF2-40B4-BE49-F238E27FC236}">
                            <a16:creationId xmlns:a16="http://schemas.microsoft.com/office/drawing/2014/main" id="{4679BEE9-9E7D-4F43-827C-1A6276A290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176" y="2544764"/>
                        <a:ext cx="288131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26">
            <a:extLst>
              <a:ext uri="{FF2B5EF4-FFF2-40B4-BE49-F238E27FC236}">
                <a16:creationId xmlns:a16="http://schemas.microsoft.com/office/drawing/2014/main" id="{A99E09B8-68B1-40D6-A868-E2E55B8D1DE4}"/>
              </a:ext>
            </a:extLst>
          </p:cNvPr>
          <p:cNvSpPr>
            <a:spLocks noChangeArrowheads="1"/>
          </p:cNvSpPr>
          <p:nvPr/>
        </p:nvSpPr>
        <p:spPr bwMode="auto">
          <a:xfrm>
            <a:off x="10393023" y="2819431"/>
            <a:ext cx="774571"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sz="2400" dirty="0">
                <a:latin typeface="Times New Roman" panose="02020603050405020304" pitchFamily="18" charset="0"/>
                <a:cs typeface="Times New Roman" panose="02020603050405020304" pitchFamily="18" charset="0"/>
              </a:rPr>
              <a:t>(3.7)</a:t>
            </a:r>
            <a:endParaRPr lang="ru-RU" altLang="ru-RU" sz="2400" dirty="0">
              <a:latin typeface="Times New Roman" panose="02020603050405020304" pitchFamily="18" charset="0"/>
              <a:cs typeface="Times New Roman" panose="02020603050405020304" pitchFamily="18" charset="0"/>
            </a:endParaRPr>
          </a:p>
        </p:txBody>
      </p:sp>
      <p:sp>
        <p:nvSpPr>
          <p:cNvPr id="15" name="Rectangle 27">
            <a:extLst>
              <a:ext uri="{FF2B5EF4-FFF2-40B4-BE49-F238E27FC236}">
                <a16:creationId xmlns:a16="http://schemas.microsoft.com/office/drawing/2014/main" id="{A2E6A5A2-1973-41CF-8A36-44CC1DBDDDAA}"/>
              </a:ext>
            </a:extLst>
          </p:cNvPr>
          <p:cNvSpPr>
            <a:spLocks noChangeArrowheads="1"/>
          </p:cNvSpPr>
          <p:nvPr/>
        </p:nvSpPr>
        <p:spPr bwMode="auto">
          <a:xfrm>
            <a:off x="536448" y="4857751"/>
            <a:ext cx="10948416"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b="1" dirty="0"/>
              <a:t>Формули, що не мають самостійного значення, розміщують усередині рядків</a:t>
            </a:r>
          </a:p>
        </p:txBody>
      </p:sp>
    </p:spTree>
    <p:extLst>
      <p:ext uri="{BB962C8B-B14F-4D97-AF65-F5344CB8AC3E}">
        <p14:creationId xmlns:p14="http://schemas.microsoft.com/office/powerpoint/2010/main" val="260967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unnamed.jpg"/>
          <p:cNvPicPr>
            <a:picLocks noChangeAspect="1"/>
          </p:cNvPicPr>
          <p:nvPr/>
        </p:nvPicPr>
        <p:blipFill>
          <a:blip r:embed="rId2" cstate="print">
            <a:duotone>
              <a:schemeClr val="accent2">
                <a:shade val="45000"/>
                <a:satMod val="135000"/>
              </a:schemeClr>
              <a:prstClr val="white"/>
            </a:duotone>
          </a:blip>
          <a:stretch>
            <a:fillRect/>
          </a:stretch>
        </p:blipFill>
        <p:spPr>
          <a:xfrm>
            <a:off x="653142" y="1611087"/>
            <a:ext cx="2519308" cy="2722012"/>
          </a:xfrm>
          <a:prstGeom prst="rect">
            <a:avLst/>
          </a:prstGeom>
          <a:ln>
            <a:noFill/>
          </a:ln>
        </p:spPr>
      </p:pic>
      <p:sp>
        <p:nvSpPr>
          <p:cNvPr id="6" name="Rectangle 8"/>
          <p:cNvSpPr>
            <a:spLocks noChangeArrowheads="1"/>
          </p:cNvSpPr>
          <p:nvPr/>
        </p:nvSpPr>
        <p:spPr bwMode="auto">
          <a:xfrm>
            <a:off x="2288148" y="888907"/>
            <a:ext cx="7119937" cy="4572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uk-UA" sz="2400" b="1" dirty="0">
                <a:solidFill>
                  <a:srgbClr val="002060"/>
                </a:solidFill>
                <a:effectLst>
                  <a:outerShdw blurRad="38100" dist="38100" dir="2700000" algn="tl">
                    <a:srgbClr val="000000">
                      <a:alpha val="43137"/>
                    </a:srgbClr>
                  </a:outerShdw>
                </a:effectLst>
              </a:rPr>
              <a:t>НАВЧАЛЬНИЙ  НАОЧНИЙ  ПОСІБНИК</a:t>
            </a:r>
            <a:endParaRPr lang="ru-RU" sz="2400" b="1" dirty="0">
              <a:solidFill>
                <a:srgbClr val="002060"/>
              </a:solidFill>
              <a:effectLst>
                <a:outerShdw blurRad="38100" dist="38100" dir="2700000" algn="tl">
                  <a:srgbClr val="000000">
                    <a:alpha val="43137"/>
                  </a:srgbClr>
                </a:outerShdw>
              </a:effectLst>
            </a:endParaRPr>
          </a:p>
        </p:txBody>
      </p:sp>
      <p:sp>
        <p:nvSpPr>
          <p:cNvPr id="7" name="Rectangle 8">
            <a:extLst>
              <a:ext uri="{FF2B5EF4-FFF2-40B4-BE49-F238E27FC236}">
                <a16:creationId xmlns:a16="http://schemas.microsoft.com/office/drawing/2014/main" id="{D40044BE-AD58-46E1-889F-A074BACAD1AA}"/>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(5)</a:t>
            </a:r>
            <a:endParaRPr lang="ru-RU" sz="2000" b="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362859" y="2595380"/>
            <a:ext cx="11306628" cy="872034"/>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pPr>
            <a:r>
              <a:rPr lang="uk-UA" b="1" dirty="0"/>
              <a:t>Навчальний посібник, основним змістом якого є зображення, що унаочнюють предмет навчальної дисципліни</a:t>
            </a:r>
            <a:endParaRPr lang="ru-RU" b="1" dirty="0"/>
          </a:p>
        </p:txBody>
      </p:sp>
    </p:spTree>
    <p:extLst>
      <p:ext uri="{BB962C8B-B14F-4D97-AF65-F5344CB8AC3E}">
        <p14:creationId xmlns:p14="http://schemas.microsoft.com/office/powerpoint/2010/main" val="11602487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(3)</a:t>
            </a:r>
          </a:p>
        </p:txBody>
      </p:sp>
      <p:sp>
        <p:nvSpPr>
          <p:cNvPr id="10" name="Rectangle 10">
            <a:extLst>
              <a:ext uri="{FF2B5EF4-FFF2-40B4-BE49-F238E27FC236}">
                <a16:creationId xmlns:a16="http://schemas.microsoft.com/office/drawing/2014/main" id="{3BABCCC2-E59A-41C2-A99E-8F29F04DA6EE}"/>
              </a:ext>
            </a:extLst>
          </p:cNvPr>
          <p:cNvSpPr>
            <a:spLocks noChangeArrowheads="1"/>
          </p:cNvSpPr>
          <p:nvPr/>
        </p:nvSpPr>
        <p:spPr bwMode="auto">
          <a:xfrm>
            <a:off x="329184" y="848679"/>
            <a:ext cx="11289792" cy="7080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uk-UA" altLang="ru-RU" b="1" dirty="0"/>
              <a:t>Для позначення одним номером групу формул об'єднують парантезом (фігурною дужкою) праворуч:</a:t>
            </a:r>
            <a:endParaRPr lang="ru-RU" altLang="ru-RU" b="1" dirty="0"/>
          </a:p>
        </p:txBody>
      </p:sp>
      <p:sp>
        <p:nvSpPr>
          <p:cNvPr id="11" name="AutoShape 39">
            <a:extLst>
              <a:ext uri="{FF2B5EF4-FFF2-40B4-BE49-F238E27FC236}">
                <a16:creationId xmlns:a16="http://schemas.microsoft.com/office/drawing/2014/main" id="{5E2EA5E1-3061-4B2E-8A7C-E5B4F8844E40}"/>
              </a:ext>
            </a:extLst>
          </p:cNvPr>
          <p:cNvSpPr>
            <a:spLocks/>
          </p:cNvSpPr>
          <p:nvPr/>
        </p:nvSpPr>
        <p:spPr bwMode="auto">
          <a:xfrm>
            <a:off x="6738939" y="1920240"/>
            <a:ext cx="357187" cy="4000500"/>
          </a:xfrm>
          <a:prstGeom prst="rightBrace">
            <a:avLst>
              <a:gd name="adj1" fmla="val 8078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graphicFrame>
        <p:nvGraphicFramePr>
          <p:cNvPr id="12" name="Object 61">
            <a:extLst>
              <a:ext uri="{FF2B5EF4-FFF2-40B4-BE49-F238E27FC236}">
                <a16:creationId xmlns:a16="http://schemas.microsoft.com/office/drawing/2014/main" id="{EC4F52D7-248F-47CE-91C8-BB49D03B59B4}"/>
              </a:ext>
            </a:extLst>
          </p:cNvPr>
          <p:cNvGraphicFramePr>
            <a:graphicFrameLocks noChangeAspect="1"/>
          </p:cNvGraphicFramePr>
          <p:nvPr>
            <p:extLst>
              <p:ext uri="{D42A27DB-BD31-4B8C-83A1-F6EECF244321}">
                <p14:modId xmlns:p14="http://schemas.microsoft.com/office/powerpoint/2010/main" val="1101521114"/>
              </p:ext>
            </p:extLst>
          </p:nvPr>
        </p:nvGraphicFramePr>
        <p:xfrm>
          <a:off x="3649664" y="1848804"/>
          <a:ext cx="2371725" cy="1214437"/>
        </p:xfrm>
        <a:graphic>
          <a:graphicData uri="http://schemas.openxmlformats.org/presentationml/2006/ole">
            <mc:AlternateContent xmlns:mc="http://schemas.openxmlformats.org/markup-compatibility/2006">
              <mc:Choice xmlns:v="urn:schemas-microsoft-com:vml" Requires="v">
                <p:oleObj spid="_x0000_s45100" name="Формула" r:id="rId4" imgW="825500" imgH="419100" progId="Equation.3">
                  <p:embed/>
                </p:oleObj>
              </mc:Choice>
              <mc:Fallback>
                <p:oleObj name="Формула" r:id="rId4" imgW="825500" imgH="419100" progId="Equation.3">
                  <p:embed/>
                  <p:pic>
                    <p:nvPicPr>
                      <p:cNvPr id="3074" name="Object 61">
                        <a:extLst>
                          <a:ext uri="{FF2B5EF4-FFF2-40B4-BE49-F238E27FC236}">
                            <a16:creationId xmlns:a16="http://schemas.microsoft.com/office/drawing/2014/main" id="{A91291A0-40F6-44D5-A705-AF418BC0B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9664" y="1848804"/>
                        <a:ext cx="23717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63">
            <a:extLst>
              <a:ext uri="{FF2B5EF4-FFF2-40B4-BE49-F238E27FC236}">
                <a16:creationId xmlns:a16="http://schemas.microsoft.com/office/drawing/2014/main" id="{8633FA75-D8EA-432A-B5A1-D398C9E4B518}"/>
              </a:ext>
            </a:extLst>
          </p:cNvPr>
          <p:cNvGraphicFramePr>
            <a:graphicFrameLocks noChangeAspect="1"/>
          </p:cNvGraphicFramePr>
          <p:nvPr>
            <p:extLst>
              <p:ext uri="{D42A27DB-BD31-4B8C-83A1-F6EECF244321}">
                <p14:modId xmlns:p14="http://schemas.microsoft.com/office/powerpoint/2010/main" val="3628892762"/>
              </p:ext>
            </p:extLst>
          </p:nvPr>
        </p:nvGraphicFramePr>
        <p:xfrm>
          <a:off x="3667125" y="3277553"/>
          <a:ext cx="2827338" cy="1143000"/>
        </p:xfrm>
        <a:graphic>
          <a:graphicData uri="http://schemas.openxmlformats.org/presentationml/2006/ole">
            <mc:AlternateContent xmlns:mc="http://schemas.openxmlformats.org/markup-compatibility/2006">
              <mc:Choice xmlns:v="urn:schemas-microsoft-com:vml" Requires="v">
                <p:oleObj spid="_x0000_s45101" name="Формула" r:id="rId6" imgW="1091726" imgH="431613" progId="Equation.3">
                  <p:embed/>
                </p:oleObj>
              </mc:Choice>
              <mc:Fallback>
                <p:oleObj name="Формула" r:id="rId6" imgW="1091726" imgH="431613" progId="Equation.3">
                  <p:embed/>
                  <p:pic>
                    <p:nvPicPr>
                      <p:cNvPr id="3075" name="Object 63">
                        <a:extLst>
                          <a:ext uri="{FF2B5EF4-FFF2-40B4-BE49-F238E27FC236}">
                            <a16:creationId xmlns:a16="http://schemas.microsoft.com/office/drawing/2014/main" id="{DDC8C8A2-E9CE-4100-B4EF-803095F8DB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5" y="3277553"/>
                        <a:ext cx="282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65">
            <a:extLst>
              <a:ext uri="{FF2B5EF4-FFF2-40B4-BE49-F238E27FC236}">
                <a16:creationId xmlns:a16="http://schemas.microsoft.com/office/drawing/2014/main" id="{8BE627BC-8337-48D8-90F3-28E940ED592F}"/>
              </a:ext>
            </a:extLst>
          </p:cNvPr>
          <p:cNvGraphicFramePr>
            <a:graphicFrameLocks noChangeAspect="1"/>
          </p:cNvGraphicFramePr>
          <p:nvPr>
            <p:extLst>
              <p:ext uri="{D42A27DB-BD31-4B8C-83A1-F6EECF244321}">
                <p14:modId xmlns:p14="http://schemas.microsoft.com/office/powerpoint/2010/main" val="1121629940"/>
              </p:ext>
            </p:extLst>
          </p:nvPr>
        </p:nvGraphicFramePr>
        <p:xfrm>
          <a:off x="3738564" y="4717415"/>
          <a:ext cx="2452687" cy="1131888"/>
        </p:xfrm>
        <a:graphic>
          <a:graphicData uri="http://schemas.openxmlformats.org/presentationml/2006/ole">
            <mc:AlternateContent xmlns:mc="http://schemas.openxmlformats.org/markup-compatibility/2006">
              <mc:Choice xmlns:v="urn:schemas-microsoft-com:vml" Requires="v">
                <p:oleObj spid="_x0000_s45102" name="Формула" r:id="rId8" imgW="939392" imgH="431613" progId="Equation.3">
                  <p:embed/>
                </p:oleObj>
              </mc:Choice>
              <mc:Fallback>
                <p:oleObj name="Формула" r:id="rId8" imgW="939392" imgH="431613" progId="Equation.3">
                  <p:embed/>
                  <p:pic>
                    <p:nvPicPr>
                      <p:cNvPr id="3076" name="Object 65">
                        <a:extLst>
                          <a:ext uri="{FF2B5EF4-FFF2-40B4-BE49-F238E27FC236}">
                            <a16:creationId xmlns:a16="http://schemas.microsoft.com/office/drawing/2014/main" id="{BA4C734F-4B56-4583-AFA3-3495DCC93F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8564" y="4717415"/>
                        <a:ext cx="24526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Прямоугольник 36">
            <a:extLst>
              <a:ext uri="{FF2B5EF4-FFF2-40B4-BE49-F238E27FC236}">
                <a16:creationId xmlns:a16="http://schemas.microsoft.com/office/drawing/2014/main" id="{D8710ADE-82A1-485D-B8B8-55C0E92D4248}"/>
              </a:ext>
            </a:extLst>
          </p:cNvPr>
          <p:cNvSpPr>
            <a:spLocks noChangeArrowheads="1"/>
          </p:cNvSpPr>
          <p:nvPr/>
        </p:nvSpPr>
        <p:spPr bwMode="auto">
          <a:xfrm>
            <a:off x="9068309" y="3618220"/>
            <a:ext cx="10823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sz="2400" dirty="0">
                <a:latin typeface="Times New Roman" panose="02020603050405020304" pitchFamily="18" charset="0"/>
                <a:cs typeface="Times New Roman" panose="02020603050405020304" pitchFamily="18" charset="0"/>
              </a:rPr>
              <a:t> (4.19)</a:t>
            </a:r>
            <a:r>
              <a:rPr lang="ru-RU" alt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10604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(4)</a:t>
            </a:r>
          </a:p>
        </p:txBody>
      </p:sp>
      <p:sp>
        <p:nvSpPr>
          <p:cNvPr id="13" name="Rectangle 9">
            <a:extLst>
              <a:ext uri="{FF2B5EF4-FFF2-40B4-BE49-F238E27FC236}">
                <a16:creationId xmlns:a16="http://schemas.microsoft.com/office/drawing/2014/main" id="{63AC2018-B212-401C-B42E-5B7B38F3ED58}"/>
              </a:ext>
            </a:extLst>
          </p:cNvPr>
          <p:cNvSpPr>
            <a:spLocks noChangeArrowheads="1"/>
          </p:cNvSpPr>
          <p:nvPr/>
        </p:nvSpPr>
        <p:spPr bwMode="auto">
          <a:xfrm>
            <a:off x="487680" y="1376888"/>
            <a:ext cx="11399520"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У записі системи рівнянь парантез проставляють ліворуч, тобто</a:t>
            </a:r>
            <a:endParaRPr lang="uk-UA" altLang="ru-RU" sz="2400" b="1" dirty="0"/>
          </a:p>
        </p:txBody>
      </p:sp>
      <p:graphicFrame>
        <p:nvGraphicFramePr>
          <p:cNvPr id="14" name="Object 38">
            <a:extLst>
              <a:ext uri="{FF2B5EF4-FFF2-40B4-BE49-F238E27FC236}">
                <a16:creationId xmlns:a16="http://schemas.microsoft.com/office/drawing/2014/main" id="{FE48E5BC-AF20-4F04-ADBF-C5D385794CA3}"/>
              </a:ext>
            </a:extLst>
          </p:cNvPr>
          <p:cNvGraphicFramePr>
            <a:graphicFrameLocks noChangeAspect="1"/>
          </p:cNvGraphicFramePr>
          <p:nvPr>
            <p:extLst>
              <p:ext uri="{D42A27DB-BD31-4B8C-83A1-F6EECF244321}">
                <p14:modId xmlns:p14="http://schemas.microsoft.com/office/powerpoint/2010/main" val="2729918877"/>
              </p:ext>
            </p:extLst>
          </p:nvPr>
        </p:nvGraphicFramePr>
        <p:xfrm>
          <a:off x="2952750" y="2597706"/>
          <a:ext cx="5500688" cy="676275"/>
        </p:xfrm>
        <a:graphic>
          <a:graphicData uri="http://schemas.openxmlformats.org/presentationml/2006/ole">
            <mc:AlternateContent xmlns:mc="http://schemas.openxmlformats.org/markup-compatibility/2006">
              <mc:Choice xmlns:v="urn:schemas-microsoft-com:vml" Requires="v">
                <p:oleObj spid="_x0000_s46124" name="Формула" r:id="rId4" imgW="1600200" imgH="203200" progId="Equation.3">
                  <p:embed/>
                </p:oleObj>
              </mc:Choice>
              <mc:Fallback>
                <p:oleObj name="Формула" r:id="rId4" imgW="1600200" imgH="203200" progId="Equation.3">
                  <p:embed/>
                  <p:pic>
                    <p:nvPicPr>
                      <p:cNvPr id="27" name="Object 38">
                        <a:extLst>
                          <a:ext uri="{FF2B5EF4-FFF2-40B4-BE49-F238E27FC236}">
                            <a16:creationId xmlns:a16="http://schemas.microsoft.com/office/drawing/2014/main" id="{04F3A5C2-4196-4D88-BCE8-A76CF14244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2597706"/>
                        <a:ext cx="55006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40">
            <a:extLst>
              <a:ext uri="{FF2B5EF4-FFF2-40B4-BE49-F238E27FC236}">
                <a16:creationId xmlns:a16="http://schemas.microsoft.com/office/drawing/2014/main" id="{F4709416-B5B8-4856-A54A-DAA62143FF19}"/>
              </a:ext>
            </a:extLst>
          </p:cNvPr>
          <p:cNvGraphicFramePr>
            <a:graphicFrameLocks noChangeAspect="1"/>
          </p:cNvGraphicFramePr>
          <p:nvPr>
            <p:extLst>
              <p:ext uri="{D42A27DB-BD31-4B8C-83A1-F6EECF244321}">
                <p14:modId xmlns:p14="http://schemas.microsoft.com/office/powerpoint/2010/main" val="3913427461"/>
              </p:ext>
            </p:extLst>
          </p:nvPr>
        </p:nvGraphicFramePr>
        <p:xfrm>
          <a:off x="2952750" y="3454955"/>
          <a:ext cx="4927600" cy="642938"/>
        </p:xfrm>
        <a:graphic>
          <a:graphicData uri="http://schemas.openxmlformats.org/presentationml/2006/ole">
            <mc:AlternateContent xmlns:mc="http://schemas.openxmlformats.org/markup-compatibility/2006">
              <mc:Choice xmlns:v="urn:schemas-microsoft-com:vml" Requires="v">
                <p:oleObj spid="_x0000_s46125" name="Формула" r:id="rId6" imgW="1625600" imgH="203200" progId="Equation.3">
                  <p:embed/>
                </p:oleObj>
              </mc:Choice>
              <mc:Fallback>
                <p:oleObj name="Формула" r:id="rId6" imgW="1625600" imgH="203200" progId="Equation.3">
                  <p:embed/>
                  <p:pic>
                    <p:nvPicPr>
                      <p:cNvPr id="28" name="Object 40">
                        <a:extLst>
                          <a:ext uri="{FF2B5EF4-FFF2-40B4-BE49-F238E27FC236}">
                            <a16:creationId xmlns:a16="http://schemas.microsoft.com/office/drawing/2014/main" id="{358E54F4-C03C-4DF6-A760-006222DD2A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0" y="3454955"/>
                        <a:ext cx="4927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42">
            <a:extLst>
              <a:ext uri="{FF2B5EF4-FFF2-40B4-BE49-F238E27FC236}">
                <a16:creationId xmlns:a16="http://schemas.microsoft.com/office/drawing/2014/main" id="{0988FCA0-7742-4D60-A87E-A7D8C1DE0E99}"/>
              </a:ext>
            </a:extLst>
          </p:cNvPr>
          <p:cNvGraphicFramePr>
            <a:graphicFrameLocks noChangeAspect="1"/>
          </p:cNvGraphicFramePr>
          <p:nvPr>
            <p:extLst>
              <p:ext uri="{D42A27DB-BD31-4B8C-83A1-F6EECF244321}">
                <p14:modId xmlns:p14="http://schemas.microsoft.com/office/powerpoint/2010/main" val="2144861250"/>
              </p:ext>
            </p:extLst>
          </p:nvPr>
        </p:nvGraphicFramePr>
        <p:xfrm>
          <a:off x="2952751" y="4383644"/>
          <a:ext cx="2714625" cy="714375"/>
        </p:xfrm>
        <a:graphic>
          <a:graphicData uri="http://schemas.openxmlformats.org/presentationml/2006/ole">
            <mc:AlternateContent xmlns:mc="http://schemas.openxmlformats.org/markup-compatibility/2006">
              <mc:Choice xmlns:v="urn:schemas-microsoft-com:vml" Requires="v">
                <p:oleObj spid="_x0000_s46126" name="Формула" r:id="rId8" imgW="875920" imgH="215806" progId="Equation.3">
                  <p:embed/>
                </p:oleObj>
              </mc:Choice>
              <mc:Fallback>
                <p:oleObj name="Формула" r:id="rId8" imgW="875920" imgH="215806" progId="Equation.3">
                  <p:embed/>
                  <p:pic>
                    <p:nvPicPr>
                      <p:cNvPr id="29" name="Object 42">
                        <a:extLst>
                          <a:ext uri="{FF2B5EF4-FFF2-40B4-BE49-F238E27FC236}">
                            <a16:creationId xmlns:a16="http://schemas.microsoft.com/office/drawing/2014/main" id="{5BE9B3E7-D213-43CA-AD74-3BB8F7DC0A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2751" y="4383644"/>
                        <a:ext cx="27146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4">
            <a:extLst>
              <a:ext uri="{FF2B5EF4-FFF2-40B4-BE49-F238E27FC236}">
                <a16:creationId xmlns:a16="http://schemas.microsoft.com/office/drawing/2014/main" id="{E48C4EF8-16BC-4D29-B3E3-6EA1187554B2}"/>
              </a:ext>
            </a:extLst>
          </p:cNvPr>
          <p:cNvSpPr>
            <a:spLocks/>
          </p:cNvSpPr>
          <p:nvPr/>
        </p:nvSpPr>
        <p:spPr bwMode="auto">
          <a:xfrm>
            <a:off x="2667000" y="2571751"/>
            <a:ext cx="285750" cy="2428875"/>
          </a:xfrm>
          <a:prstGeom prst="leftBrace">
            <a:avLst>
              <a:gd name="adj1" fmla="val 43877"/>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b="1"/>
          </a:p>
        </p:txBody>
      </p:sp>
      <p:sp>
        <p:nvSpPr>
          <p:cNvPr id="21" name="Прямоугольник 40">
            <a:extLst>
              <a:ext uri="{FF2B5EF4-FFF2-40B4-BE49-F238E27FC236}">
                <a16:creationId xmlns:a16="http://schemas.microsoft.com/office/drawing/2014/main" id="{34A8E41C-3EF6-44BF-BC5F-350D819B4344}"/>
              </a:ext>
            </a:extLst>
          </p:cNvPr>
          <p:cNvSpPr>
            <a:spLocks noChangeArrowheads="1"/>
          </p:cNvSpPr>
          <p:nvPr/>
        </p:nvSpPr>
        <p:spPr bwMode="auto">
          <a:xfrm>
            <a:off x="9167814" y="3500438"/>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Clr>
                <a:srgbClr val="1481B8"/>
              </a:buClr>
            </a:pPr>
            <a:r>
              <a:rPr lang="uk-UA" altLang="ru-RU" sz="2400" dirty="0">
                <a:latin typeface="Times New Roman" panose="02020603050405020304" pitchFamily="18" charset="0"/>
                <a:cs typeface="Times New Roman" panose="02020603050405020304" pitchFamily="18" charset="0"/>
              </a:rPr>
              <a:t>(5.17)</a:t>
            </a:r>
            <a:r>
              <a:rPr lang="ru-RU" alt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830259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(5)</a:t>
            </a:r>
          </a:p>
        </p:txBody>
      </p:sp>
      <p:sp>
        <p:nvSpPr>
          <p:cNvPr id="10" name="Rectangle 45">
            <a:extLst>
              <a:ext uri="{FF2B5EF4-FFF2-40B4-BE49-F238E27FC236}">
                <a16:creationId xmlns:a16="http://schemas.microsoft.com/office/drawing/2014/main" id="{2D6417FD-444D-49EE-BDD6-114FB9F2C9AB}"/>
              </a:ext>
            </a:extLst>
          </p:cNvPr>
          <p:cNvSpPr>
            <a:spLocks noChangeArrowheads="1"/>
          </p:cNvSpPr>
          <p:nvPr/>
        </p:nvSpPr>
        <p:spPr bwMode="auto">
          <a:xfrm>
            <a:off x="329184" y="936636"/>
            <a:ext cx="11411712" cy="969496"/>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algn="just">
              <a:spcAft>
                <a:spcPts val="1800"/>
              </a:spcAft>
              <a:defRPr/>
            </a:pPr>
            <a:r>
              <a:rPr lang="uk-UA" b="1" dirty="0">
                <a:latin typeface="Arial" charset="0"/>
              </a:rPr>
              <a:t>Для нумерації проміжних формул можна скористатись додаванням малих літер</a:t>
            </a:r>
            <a:r>
              <a:rPr lang="uk-UA" b="1" dirty="0">
                <a:solidFill>
                  <a:schemeClr val="tx2"/>
                </a:solidFill>
                <a:latin typeface="Arial" charset="0"/>
              </a:rPr>
              <a:t>:</a:t>
            </a:r>
          </a:p>
          <a:p>
            <a:pPr indent="717550" algn="just">
              <a:spcAft>
                <a:spcPts val="1800"/>
              </a:spcAft>
              <a:defRPr/>
            </a:pPr>
            <a:r>
              <a:rPr lang="uk-UA" sz="2400" dirty="0">
                <a:latin typeface="Times New Roman" panose="02020603050405020304" pitchFamily="18" charset="0"/>
                <a:cs typeface="Times New Roman" panose="02020603050405020304" pitchFamily="18" charset="0"/>
              </a:rPr>
              <a:t>(5.17а)</a:t>
            </a:r>
          </a:p>
        </p:txBody>
      </p:sp>
      <p:sp>
        <p:nvSpPr>
          <p:cNvPr id="5" name="Rectangle 45">
            <a:extLst>
              <a:ext uri="{FF2B5EF4-FFF2-40B4-BE49-F238E27FC236}">
                <a16:creationId xmlns:a16="http://schemas.microsoft.com/office/drawing/2014/main" id="{0FE6E89A-1C20-4731-B778-4AD209C90E37}"/>
              </a:ext>
            </a:extLst>
          </p:cNvPr>
          <p:cNvSpPr>
            <a:spLocks noChangeArrowheads="1"/>
          </p:cNvSpPr>
          <p:nvPr/>
        </p:nvSpPr>
        <p:spPr bwMode="auto">
          <a:xfrm>
            <a:off x="329184" y="2349689"/>
            <a:ext cx="11484864" cy="1569660"/>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algn="just">
              <a:spcAft>
                <a:spcPts val="1800"/>
              </a:spcAft>
              <a:defRPr/>
            </a:pPr>
            <a:r>
              <a:rPr lang="uk-UA" b="1" dirty="0">
                <a:latin typeface="Arial" charset="0"/>
              </a:rPr>
              <a:t>Посилання на будь-яку формулу в тексті має виглядати так само, як і в місті її подання</a:t>
            </a:r>
            <a:r>
              <a:rPr lang="uk-UA" b="1" dirty="0">
                <a:solidFill>
                  <a:schemeClr val="tx2"/>
                </a:solidFill>
                <a:latin typeface="Arial" charset="0"/>
              </a:rPr>
              <a:t>: </a:t>
            </a:r>
            <a:endParaRPr lang="ru-RU" b="1" dirty="0">
              <a:solidFill>
                <a:schemeClr val="tx2"/>
              </a:solidFill>
              <a:latin typeface="Arial" charset="0"/>
            </a:endParaRPr>
          </a:p>
          <a:p>
            <a:pPr indent="717550" algn="just">
              <a:spcAft>
                <a:spcPts val="1800"/>
              </a:spcAft>
              <a:defRPr/>
            </a:pPr>
            <a:r>
              <a:rPr lang="uk-UA" sz="2400" dirty="0">
                <a:latin typeface="Times New Roman" panose="02020603050405020304" pitchFamily="18" charset="0"/>
                <a:cs typeface="Times New Roman" panose="02020603050405020304" pitchFamily="18" charset="0"/>
              </a:rPr>
              <a:t>...у формулі (5.2);</a:t>
            </a:r>
            <a:endParaRPr lang="ru-RU" sz="2400" dirty="0">
              <a:latin typeface="Times New Roman" panose="02020603050405020304" pitchFamily="18" charset="0"/>
              <a:cs typeface="Times New Roman" panose="02020603050405020304" pitchFamily="18" charset="0"/>
            </a:endParaRPr>
          </a:p>
          <a:p>
            <a:pPr indent="717550" algn="just">
              <a:spcAft>
                <a:spcPts val="1800"/>
              </a:spcAft>
              <a:defRPr/>
            </a:pPr>
            <a:r>
              <a:rPr lang="uk-UA" sz="2400" dirty="0">
                <a:latin typeface="Times New Roman" panose="02020603050405020304" pitchFamily="18" charset="0"/>
                <a:cs typeface="Times New Roman" panose="02020603050405020304" pitchFamily="18" charset="0"/>
              </a:rPr>
              <a:t>...з рівнянь (7.4) випливає ...  </a:t>
            </a:r>
          </a:p>
        </p:txBody>
      </p:sp>
      <p:sp>
        <p:nvSpPr>
          <p:cNvPr id="7" name="Rectangle 9">
            <a:extLst>
              <a:ext uri="{FF2B5EF4-FFF2-40B4-BE49-F238E27FC236}">
                <a16:creationId xmlns:a16="http://schemas.microsoft.com/office/drawing/2014/main" id="{31572E6E-76D3-4911-893C-115D528672BE}"/>
              </a:ext>
            </a:extLst>
          </p:cNvPr>
          <p:cNvSpPr>
            <a:spLocks noChangeArrowheads="1"/>
          </p:cNvSpPr>
          <p:nvPr/>
        </p:nvSpPr>
        <p:spPr bwMode="auto">
          <a:xfrm>
            <a:off x="329184" y="4153764"/>
            <a:ext cx="11301984" cy="188199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50000"/>
              </a:lnSpc>
            </a:pPr>
            <a:r>
              <a:rPr lang="uk-UA" altLang="ru-RU" b="1" dirty="0"/>
              <a:t>Формула частина речення, найчастіше складного, як його рівноправний елемент.</a:t>
            </a:r>
          </a:p>
          <a:p>
            <a:pPr algn="just" eaLnBrk="1" hangingPunct="1">
              <a:lnSpc>
                <a:spcPct val="150000"/>
              </a:lnSpc>
            </a:pPr>
            <a:r>
              <a:rPr lang="uk-UA" altLang="ru-RU" b="1" dirty="0"/>
              <a:t>  </a:t>
            </a:r>
          </a:p>
          <a:p>
            <a:pPr algn="just" eaLnBrk="1" hangingPunct="1">
              <a:lnSpc>
                <a:spcPct val="150000"/>
              </a:lnSpc>
            </a:pPr>
            <a:r>
              <a:rPr lang="uk-UA" altLang="ru-RU" b="1" dirty="0"/>
              <a:t>Наприкінці формул і в тексті перед формулами розділові знаки ставлять  відповідно до правил пунктуації </a:t>
            </a:r>
          </a:p>
        </p:txBody>
      </p:sp>
    </p:spTree>
    <p:extLst>
      <p:ext uri="{BB962C8B-B14F-4D97-AF65-F5344CB8AC3E}">
        <p14:creationId xmlns:p14="http://schemas.microsoft.com/office/powerpoint/2010/main" val="36695433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(8)</a:t>
            </a:r>
          </a:p>
        </p:txBody>
      </p:sp>
      <p:sp>
        <p:nvSpPr>
          <p:cNvPr id="5" name="Rectangle 69">
            <a:extLst>
              <a:ext uri="{FF2B5EF4-FFF2-40B4-BE49-F238E27FC236}">
                <a16:creationId xmlns:a16="http://schemas.microsoft.com/office/drawing/2014/main" id="{B7F8476C-88EB-4921-B1C8-8B6D92AF8865}"/>
              </a:ext>
            </a:extLst>
          </p:cNvPr>
          <p:cNvSpPr>
            <a:spLocks noChangeArrowheads="1"/>
          </p:cNvSpPr>
          <p:nvPr/>
        </p:nvSpPr>
        <p:spPr bwMode="auto">
          <a:xfrm>
            <a:off x="2782889" y="5419725"/>
            <a:ext cx="261937" cy="2921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300">
                <a:solidFill>
                  <a:srgbClr val="000000"/>
                </a:solidFill>
                <a:latin typeface="Arial Narrow" panose="020B0606020202030204" pitchFamily="34" charset="0"/>
                <a:cs typeface="Times New Roman" panose="02020603050405020304" pitchFamily="18" charset="0"/>
              </a:rPr>
              <a:t>  </a:t>
            </a:r>
            <a:endParaRPr lang="uk-UA" altLang="ru-RU"/>
          </a:p>
        </p:txBody>
      </p:sp>
      <p:sp>
        <p:nvSpPr>
          <p:cNvPr id="8" name="Rectangle 73">
            <a:extLst>
              <a:ext uri="{FF2B5EF4-FFF2-40B4-BE49-F238E27FC236}">
                <a16:creationId xmlns:a16="http://schemas.microsoft.com/office/drawing/2014/main" id="{0EED4AAC-AA5A-45B0-997C-843CE9C47A47}"/>
              </a:ext>
            </a:extLst>
          </p:cNvPr>
          <p:cNvSpPr>
            <a:spLocks noChangeArrowheads="1"/>
          </p:cNvSpPr>
          <p:nvPr/>
        </p:nvSpPr>
        <p:spPr bwMode="auto">
          <a:xfrm>
            <a:off x="316992" y="3181824"/>
            <a:ext cx="11533632" cy="187743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2400" dirty="0">
                <a:latin typeface="Times New Roman" panose="02020603050405020304" pitchFamily="18" charset="0"/>
                <a:cs typeface="Times New Roman" panose="02020603050405020304" pitchFamily="18" charset="0"/>
              </a:rPr>
              <a:t>де</a:t>
            </a:r>
            <a:r>
              <a:rPr lang="en-US" altLang="ru-RU" sz="1800" dirty="0">
                <a:latin typeface="Times New Roman" panose="02020603050405020304" pitchFamily="18" charset="0"/>
                <a:cs typeface="Times New Roman" panose="02020603050405020304" pitchFamily="18" charset="0"/>
              </a:rPr>
              <a:t>  </a:t>
            </a:r>
            <a:r>
              <a:rPr lang="uk-UA" altLang="ru-RU" sz="1800" dirty="0">
                <a:latin typeface="Times New Roman" panose="02020603050405020304" pitchFamily="18" charset="0"/>
                <a:cs typeface="Times New Roman" panose="02020603050405020304" pitchFamily="18" charset="0"/>
              </a:rPr>
              <a:t> </a:t>
            </a:r>
            <a:r>
              <a:rPr lang="en-US" altLang="ru-RU" sz="2800" i="1" dirty="0">
                <a:latin typeface="Times New Roman" panose="02020603050405020304" pitchFamily="18" charset="0"/>
                <a:cs typeface="Times New Roman" panose="02020603050405020304" pitchFamily="18" charset="0"/>
              </a:rPr>
              <a:t>p</a:t>
            </a:r>
            <a:r>
              <a:rPr lang="uk-UA" altLang="ru-RU" sz="2800" baseline="-25000" dirty="0">
                <a:latin typeface="Times New Roman" panose="02020603050405020304" pitchFamily="18" charset="0"/>
                <a:cs typeface="Times New Roman" panose="02020603050405020304" pitchFamily="18" charset="0"/>
              </a:rPr>
              <a:t>м </a:t>
            </a:r>
            <a:r>
              <a:rPr lang="uk-UA" altLang="ru-RU" sz="2800" dirty="0">
                <a:latin typeface="Times New Roman" panose="02020603050405020304" pitchFamily="18" charset="0"/>
                <a:cs typeface="Times New Roman" panose="02020603050405020304" pitchFamily="18" charset="0"/>
              </a:rPr>
              <a:t> </a:t>
            </a:r>
            <a:r>
              <a:rPr lang="uk-UA" altLang="ru-RU" sz="2400" dirty="0">
                <a:latin typeface="Times New Roman" panose="02020603050405020304" pitchFamily="18" charset="0"/>
                <a:cs typeface="Times New Roman" panose="02020603050405020304" pitchFamily="18" charset="0"/>
              </a:rPr>
              <a:t>–  лінійна сила притягання магнітопроводу  до поверхні рейки, Н/м;   </a:t>
            </a:r>
            <a:r>
              <a:rPr lang="en-US" altLang="ru-RU" sz="2800" i="1" dirty="0">
                <a:latin typeface="Times New Roman" panose="02020603050405020304" pitchFamily="18" charset="0"/>
                <a:cs typeface="Times New Roman" panose="02020603050405020304" pitchFamily="18" charset="0"/>
              </a:rPr>
              <a:t>k</a:t>
            </a:r>
            <a:r>
              <a:rPr lang="uk-UA" altLang="ru-RU" sz="2800" baseline="-25000" dirty="0">
                <a:latin typeface="Times New Roman" panose="02020603050405020304" pitchFamily="18" charset="0"/>
                <a:cs typeface="Times New Roman" panose="02020603050405020304" pitchFamily="18" charset="0"/>
              </a:rPr>
              <a:t>н</a:t>
            </a:r>
            <a:r>
              <a:rPr lang="uk-UA" altLang="ru-RU" sz="1800" dirty="0">
                <a:latin typeface="Times New Roman" panose="02020603050405020304" pitchFamily="18" charset="0"/>
                <a:cs typeface="Times New Roman" panose="02020603050405020304" pitchFamily="18" charset="0"/>
              </a:rPr>
              <a:t> –  </a:t>
            </a:r>
            <a:r>
              <a:rPr lang="uk-UA" altLang="ru-RU" sz="2400" dirty="0">
                <a:latin typeface="Times New Roman" panose="02020603050405020304" pitchFamily="18" charset="0"/>
                <a:cs typeface="Times New Roman" panose="02020603050405020304" pitchFamily="18" charset="0"/>
              </a:rPr>
              <a:t>коефіцієнт неоднорідності магнітного поля;   </a:t>
            </a:r>
            <a:r>
              <a:rPr lang="en-US" altLang="ru-RU" sz="2800" i="1" dirty="0">
                <a:latin typeface="Times New Roman" panose="02020603050405020304" pitchFamily="18" charset="0"/>
                <a:cs typeface="Times New Roman" panose="02020603050405020304" pitchFamily="18" charset="0"/>
              </a:rPr>
              <a:t>B</a:t>
            </a:r>
            <a:r>
              <a:rPr lang="en-US" altLang="ru-RU" sz="1800" dirty="0">
                <a:latin typeface="Times New Roman" panose="02020603050405020304" pitchFamily="18" charset="0"/>
                <a:cs typeface="Times New Roman" panose="02020603050405020304" pitchFamily="18" charset="0"/>
              </a:rPr>
              <a:t> </a:t>
            </a:r>
            <a:r>
              <a:rPr lang="uk-UA" altLang="ru-RU" sz="1800" dirty="0">
                <a:latin typeface="Times New Roman" panose="02020603050405020304" pitchFamily="18" charset="0"/>
                <a:cs typeface="Times New Roman" panose="02020603050405020304" pitchFamily="18" charset="0"/>
              </a:rPr>
              <a:t>– </a:t>
            </a:r>
            <a:r>
              <a:rPr lang="uk-UA" altLang="ru-RU" sz="2400" dirty="0">
                <a:latin typeface="Times New Roman" panose="02020603050405020304" pitchFamily="18" charset="0"/>
                <a:cs typeface="Times New Roman" panose="02020603050405020304" pitchFamily="18" charset="0"/>
              </a:rPr>
              <a:t>магнітна  індукція  в  зоні  контакту, </a:t>
            </a:r>
            <a:r>
              <a:rPr lang="uk-UA" altLang="ru-RU" sz="2400" dirty="0" err="1">
                <a:latin typeface="Times New Roman" panose="02020603050405020304" pitchFamily="18" charset="0"/>
                <a:cs typeface="Times New Roman" panose="02020603050405020304" pitchFamily="18" charset="0"/>
              </a:rPr>
              <a:t>Тл</a:t>
            </a:r>
            <a:r>
              <a:rPr lang="uk-UA"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1,256</a:t>
            </a:r>
            <a:r>
              <a:rPr lang="uk-UA" sz="2400" dirty="0">
                <a:latin typeface="Times New Roman" panose="02020603050405020304" pitchFamily="18" charset="0"/>
                <a:cs typeface="Times New Roman" panose="02020603050405020304" pitchFamily="18" charset="0"/>
                <a:sym typeface="Symbol" pitchFamily="18" charset="2"/>
              </a:rPr>
              <a:t></a:t>
            </a:r>
            <a:r>
              <a:rPr lang="uk-UA"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sym typeface="Symbol" pitchFamily="18" charset="2"/>
              </a:rPr>
              <a:t>10 </a:t>
            </a:r>
            <a:r>
              <a:rPr lang="uk-UA" sz="2400" baseline="30000" dirty="0">
                <a:latin typeface="Times New Roman" panose="02020603050405020304" pitchFamily="18" charset="0"/>
                <a:cs typeface="Times New Roman" panose="02020603050405020304" pitchFamily="18" charset="0"/>
                <a:sym typeface="Symbol" pitchFamily="18" charset="2"/>
              </a:rPr>
              <a:t>-6</a:t>
            </a:r>
            <a:r>
              <a:rPr lang="uk-UA" sz="2400" dirty="0">
                <a:latin typeface="Times New Roman" panose="02020603050405020304" pitchFamily="18" charset="0"/>
                <a:cs typeface="Times New Roman" panose="02020603050405020304" pitchFamily="18" charset="0"/>
                <a:sym typeface="Symbol" pitchFamily="18" charset="2"/>
              </a:rPr>
              <a:t> – магнітна силова стала, </a:t>
            </a:r>
            <a:r>
              <a:rPr lang="uk-UA" sz="2400" dirty="0" err="1">
                <a:latin typeface="Times New Roman" panose="02020603050405020304" pitchFamily="18" charset="0"/>
                <a:cs typeface="Times New Roman" panose="02020603050405020304" pitchFamily="18" charset="0"/>
                <a:sym typeface="Symbol" pitchFamily="18" charset="2"/>
              </a:rPr>
              <a:t>Гн</a:t>
            </a:r>
            <a:r>
              <a:rPr lang="uk-UA" sz="2400" dirty="0">
                <a:latin typeface="Times New Roman" panose="02020603050405020304" pitchFamily="18" charset="0"/>
                <a:cs typeface="Times New Roman" panose="02020603050405020304" pitchFamily="18" charset="0"/>
                <a:sym typeface="Symbol" pitchFamily="18" charset="2"/>
              </a:rPr>
              <a:t>/м ;</a:t>
            </a:r>
            <a:r>
              <a:rPr lang="en-US" sz="2400" dirty="0">
                <a:latin typeface="Times New Roman" panose="02020603050405020304" pitchFamily="18" charset="0"/>
                <a:cs typeface="Times New Roman" panose="02020603050405020304" pitchFamily="18" charset="0"/>
                <a:sym typeface="Symbol" pitchFamily="18" charset="2"/>
              </a:rPr>
              <a:t> </a:t>
            </a:r>
            <a:r>
              <a:rPr lang="en-US" sz="3600" i="1" dirty="0">
                <a:latin typeface="Times New Roman" panose="02020603050405020304" pitchFamily="18" charset="0"/>
                <a:cs typeface="Times New Roman" panose="02020603050405020304" pitchFamily="18" charset="0"/>
                <a:sym typeface="Symbol" pitchFamily="18" charset="2"/>
              </a:rPr>
              <a:t>a</a:t>
            </a:r>
            <a:r>
              <a:rPr lang="en-US" sz="2400" dirty="0">
                <a:latin typeface="Times New Roman" panose="02020603050405020304" pitchFamily="18" charset="0"/>
                <a:cs typeface="Times New Roman" panose="02020603050405020304" pitchFamily="18" charset="0"/>
                <a:sym typeface="Symbol" pitchFamily="18" charset="2"/>
              </a:rPr>
              <a:t> </a:t>
            </a:r>
            <a:r>
              <a:rPr lang="uk-UA" altLang="ru-RU"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sym typeface="Symbol" pitchFamily="18" charset="2"/>
              </a:rPr>
              <a:t>ширина зони</a:t>
            </a:r>
            <a:r>
              <a:rPr lang="uk-UA" altLang="ru-RU" sz="2400" dirty="0">
                <a:latin typeface="Times New Roman" panose="02020603050405020304" pitchFamily="18" charset="0"/>
                <a:cs typeface="Times New Roman" panose="02020603050405020304" pitchFamily="18" charset="0"/>
              </a:rPr>
              <a:t> контакту полюсів з рейкою, м</a:t>
            </a:r>
            <a:r>
              <a:rPr lang="uk-UA" altLang="ru-RU" sz="2400" i="1" dirty="0">
                <a:latin typeface="Times New Roman" panose="02020603050405020304" pitchFamily="18" charset="0"/>
                <a:cs typeface="Times New Roman" panose="02020603050405020304" pitchFamily="18" charset="0"/>
              </a:rPr>
              <a:t>.</a:t>
            </a:r>
            <a:r>
              <a:rPr lang="uk-UA" altLang="ru-R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sym typeface="Symbol" pitchFamily="18" charset="2"/>
            </a:endParaRPr>
          </a:p>
        </p:txBody>
      </p:sp>
      <p:graphicFrame>
        <p:nvGraphicFramePr>
          <p:cNvPr id="10" name="Object 77">
            <a:extLst>
              <a:ext uri="{FF2B5EF4-FFF2-40B4-BE49-F238E27FC236}">
                <a16:creationId xmlns:a16="http://schemas.microsoft.com/office/drawing/2014/main" id="{D550E52E-B54A-4E58-B3D6-B12A22F35FBE}"/>
              </a:ext>
            </a:extLst>
          </p:cNvPr>
          <p:cNvGraphicFramePr>
            <a:graphicFrameLocks noChangeAspect="1"/>
          </p:cNvGraphicFramePr>
          <p:nvPr>
            <p:extLst>
              <p:ext uri="{D42A27DB-BD31-4B8C-83A1-F6EECF244321}">
                <p14:modId xmlns:p14="http://schemas.microsoft.com/office/powerpoint/2010/main" val="1293074526"/>
              </p:ext>
            </p:extLst>
          </p:nvPr>
        </p:nvGraphicFramePr>
        <p:xfrm>
          <a:off x="856344" y="4120542"/>
          <a:ext cx="470135" cy="561066"/>
        </p:xfrm>
        <a:graphic>
          <a:graphicData uri="http://schemas.openxmlformats.org/presentationml/2006/ole">
            <mc:AlternateContent xmlns:mc="http://schemas.openxmlformats.org/markup-compatibility/2006">
              <mc:Choice xmlns:v="urn:schemas-microsoft-com:vml" Requires="v">
                <p:oleObj spid="_x0000_s47152" name="Формула" r:id="rId4" imgW="190500" imgH="228600" progId="Equation.3">
                  <p:embed/>
                </p:oleObj>
              </mc:Choice>
              <mc:Fallback>
                <p:oleObj name="Формула" r:id="rId4" imgW="190500" imgH="228600" progId="Equation.3">
                  <p:embed/>
                  <p:pic>
                    <p:nvPicPr>
                      <p:cNvPr id="5126" name="Object 77">
                        <a:extLst>
                          <a:ext uri="{FF2B5EF4-FFF2-40B4-BE49-F238E27FC236}">
                            <a16:creationId xmlns:a16="http://schemas.microsoft.com/office/drawing/2014/main" id="{99F7A380-EF1E-4596-B7E1-DECE3F6DD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344" y="4120542"/>
                        <a:ext cx="470135" cy="561066"/>
                      </a:xfrm>
                      <a:prstGeom prst="rect">
                        <a:avLst/>
                      </a:prstGeom>
                      <a:noFill/>
                      <a:ln>
                        <a:noFill/>
                      </a:ln>
                    </p:spPr>
                  </p:pic>
                </p:oleObj>
              </mc:Fallback>
            </mc:AlternateContent>
          </a:graphicData>
        </a:graphic>
      </p:graphicFrame>
      <p:sp>
        <p:nvSpPr>
          <p:cNvPr id="11" name="Rectangle 79">
            <a:extLst>
              <a:ext uri="{FF2B5EF4-FFF2-40B4-BE49-F238E27FC236}">
                <a16:creationId xmlns:a16="http://schemas.microsoft.com/office/drawing/2014/main" id="{38CB05B9-F35A-4ADA-AA42-FBE180444452}"/>
              </a:ext>
            </a:extLst>
          </p:cNvPr>
          <p:cNvSpPr>
            <a:spLocks noChangeArrowheads="1"/>
          </p:cNvSpPr>
          <p:nvPr/>
        </p:nvSpPr>
        <p:spPr bwMode="auto">
          <a:xfrm>
            <a:off x="3167063" y="5357813"/>
            <a:ext cx="222250" cy="2905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300">
                <a:solidFill>
                  <a:srgbClr val="000000"/>
                </a:solidFill>
                <a:latin typeface="Arial Narrow" panose="020B0606020202030204" pitchFamily="34" charset="0"/>
                <a:cs typeface="Times New Roman" panose="02020603050405020304" pitchFamily="18" charset="0"/>
              </a:rPr>
              <a:t> </a:t>
            </a:r>
            <a:endParaRPr lang="ru-RU" altLang="ru-RU" sz="1300" b="1">
              <a:solidFill>
                <a:srgbClr val="000000"/>
              </a:solidFill>
              <a:latin typeface="Arial Narrow" panose="020B0606020202030204" pitchFamily="34" charset="0"/>
              <a:cs typeface="Times New Roman" panose="02020603050405020304" pitchFamily="18" charset="0"/>
              <a:sym typeface="Symbol" panose="05050102010706020507" pitchFamily="18" charset="2"/>
            </a:endParaRPr>
          </a:p>
        </p:txBody>
      </p:sp>
      <p:sp>
        <p:nvSpPr>
          <p:cNvPr id="15" name="Rectangle 9">
            <a:extLst>
              <a:ext uri="{FF2B5EF4-FFF2-40B4-BE49-F238E27FC236}">
                <a16:creationId xmlns:a16="http://schemas.microsoft.com/office/drawing/2014/main" id="{32D6AFE2-C7C5-4795-871B-96F86CB10AC5}"/>
              </a:ext>
            </a:extLst>
          </p:cNvPr>
          <p:cNvSpPr>
            <a:spLocks noChangeArrowheads="1"/>
          </p:cNvSpPr>
          <p:nvPr/>
        </p:nvSpPr>
        <p:spPr bwMode="auto">
          <a:xfrm>
            <a:off x="414528" y="1084094"/>
            <a:ext cx="11338560" cy="121571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Експлікацію (розшифрування літерних позначень величин у формулі) варто подавати у підбір:</a:t>
            </a:r>
          </a:p>
          <a:p>
            <a:pPr lvl="1" algn="just" eaLnBrk="1" hangingPunct="1"/>
            <a:endParaRPr lang="uk-UA" altLang="ru-RU" sz="900" b="1" i="1" dirty="0">
              <a:solidFill>
                <a:srgbClr val="660033"/>
              </a:solidFill>
            </a:endParaRPr>
          </a:p>
          <a:p>
            <a:pPr indent="719138" algn="just" eaLnBrk="1" hangingPunct="1"/>
            <a:r>
              <a:rPr lang="uk-UA" altLang="ru-RU" sz="2400" dirty="0">
                <a:latin typeface="Times New Roman" panose="02020603050405020304" pitchFamily="18" charset="0"/>
                <a:cs typeface="Times New Roman" panose="02020603050405020304" pitchFamily="18" charset="0"/>
              </a:rPr>
              <a:t>Таким чином,</a:t>
            </a:r>
          </a:p>
        </p:txBody>
      </p:sp>
      <p:sp>
        <p:nvSpPr>
          <p:cNvPr id="17" name="Прямоугольник 44">
            <a:extLst>
              <a:ext uri="{FF2B5EF4-FFF2-40B4-BE49-F238E27FC236}">
                <a16:creationId xmlns:a16="http://schemas.microsoft.com/office/drawing/2014/main" id="{A656D6A4-7021-42C2-ADF9-23495A321BBD}"/>
              </a:ext>
            </a:extLst>
          </p:cNvPr>
          <p:cNvSpPr>
            <a:spLocks noChangeArrowheads="1"/>
          </p:cNvSpPr>
          <p:nvPr/>
        </p:nvSpPr>
        <p:spPr bwMode="auto">
          <a:xfrm>
            <a:off x="10984421" y="2320006"/>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20000"/>
              </a:spcBef>
              <a:buClr>
                <a:schemeClr val="hlink"/>
              </a:buClr>
            </a:pPr>
            <a:r>
              <a:rPr lang="uk-UA" altLang="ru-RU" sz="2400" dirty="0">
                <a:solidFill>
                  <a:srgbClr val="000000"/>
                </a:solidFill>
                <a:latin typeface="Times New Roman" panose="02020603050405020304" pitchFamily="18" charset="0"/>
                <a:cs typeface="Times New Roman" panose="02020603050405020304" pitchFamily="18" charset="0"/>
              </a:rPr>
              <a:t>(7.23)</a:t>
            </a:r>
            <a:r>
              <a:rPr lang="ru-RU" altLang="ru-RU" sz="2400" dirty="0">
                <a:solidFill>
                  <a:srgbClr val="000000"/>
                </a:solidFill>
                <a:latin typeface="Times New Roman" panose="02020603050405020304" pitchFamily="18" charset="0"/>
                <a:cs typeface="Times New Roman" panose="02020603050405020304" pitchFamily="18" charset="0"/>
              </a:rPr>
              <a:t> </a:t>
            </a:r>
          </a:p>
        </p:txBody>
      </p:sp>
      <p:graphicFrame>
        <p:nvGraphicFramePr>
          <p:cNvPr id="18" name="Object 43">
            <a:extLst>
              <a:ext uri="{FF2B5EF4-FFF2-40B4-BE49-F238E27FC236}">
                <a16:creationId xmlns:a16="http://schemas.microsoft.com/office/drawing/2014/main" id="{53BD93F9-6A07-4D8A-AE2F-D5E3CA174927}"/>
              </a:ext>
            </a:extLst>
          </p:cNvPr>
          <p:cNvGraphicFramePr>
            <a:graphicFrameLocks noChangeAspect="1"/>
          </p:cNvGraphicFramePr>
          <p:nvPr>
            <p:extLst>
              <p:ext uri="{D42A27DB-BD31-4B8C-83A1-F6EECF244321}">
                <p14:modId xmlns:p14="http://schemas.microsoft.com/office/powerpoint/2010/main" val="4150996037"/>
              </p:ext>
            </p:extLst>
          </p:nvPr>
        </p:nvGraphicFramePr>
        <p:xfrm>
          <a:off x="4643212" y="2010831"/>
          <a:ext cx="2368550" cy="1025525"/>
        </p:xfrm>
        <a:graphic>
          <a:graphicData uri="http://schemas.openxmlformats.org/presentationml/2006/ole">
            <mc:AlternateContent xmlns:mc="http://schemas.openxmlformats.org/markup-compatibility/2006">
              <mc:Choice xmlns:v="urn:schemas-microsoft-com:vml" Requires="v">
                <p:oleObj spid="_x0000_s47153" name="Формула" r:id="rId6" imgW="990360" imgH="431640" progId="Equation.3">
                  <p:embed/>
                </p:oleObj>
              </mc:Choice>
              <mc:Fallback>
                <p:oleObj name="Формула" r:id="rId6" imgW="990360" imgH="431640" progId="Equation.3">
                  <p:embed/>
                  <p:pic>
                    <p:nvPicPr>
                      <p:cNvPr id="16" name="Object 43">
                        <a:extLst>
                          <a:ext uri="{FF2B5EF4-FFF2-40B4-BE49-F238E27FC236}">
                            <a16:creationId xmlns:a16="http://schemas.microsoft.com/office/drawing/2014/main" id="{D10A34A3-4748-496B-9129-D0570B669EB6}"/>
                          </a:ext>
                        </a:extLst>
                      </p:cNvPr>
                      <p:cNvPicPr>
                        <a:picLocks noChangeAspect="1" noChangeArrowheads="1"/>
                      </p:cNvPicPr>
                      <p:nvPr/>
                    </p:nvPicPr>
                    <p:blipFill>
                      <a:blip r:embed="rId7"/>
                      <a:srcRect/>
                      <a:stretch>
                        <a:fillRect/>
                      </a:stretch>
                    </p:blipFill>
                    <p:spPr bwMode="auto">
                      <a:xfrm>
                        <a:off x="4643212" y="2010831"/>
                        <a:ext cx="23685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06544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(9)</a:t>
            </a:r>
          </a:p>
        </p:txBody>
      </p:sp>
      <p:sp>
        <p:nvSpPr>
          <p:cNvPr id="16" name="Rectangle 9">
            <a:extLst>
              <a:ext uri="{FF2B5EF4-FFF2-40B4-BE49-F238E27FC236}">
                <a16:creationId xmlns:a16="http://schemas.microsoft.com/office/drawing/2014/main" id="{2AE22CA4-7472-4D5E-99BE-BF2C2561A810}"/>
              </a:ext>
            </a:extLst>
          </p:cNvPr>
          <p:cNvSpPr>
            <a:spLocks noChangeArrowheads="1"/>
          </p:cNvSpPr>
          <p:nvPr/>
        </p:nvSpPr>
        <p:spPr bwMode="auto">
          <a:xfrm>
            <a:off x="1151382" y="1335914"/>
            <a:ext cx="8572500" cy="39401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До розшифрування загальноприйнятих позначень не вдаються.</a:t>
            </a:r>
          </a:p>
          <a:p>
            <a:pPr algn="just" eaLnBrk="1" hangingPunct="1"/>
            <a:endParaRPr lang="uk-UA" altLang="ru-RU" b="1" dirty="0"/>
          </a:p>
          <a:p>
            <a:pPr algn="just" eaLnBrk="1" hangingPunct="1"/>
            <a:r>
              <a:rPr lang="uk-UA" altLang="ru-RU" b="1" dirty="0"/>
              <a:t>При побудові формули варто використовувати:</a:t>
            </a:r>
          </a:p>
          <a:p>
            <a:pPr algn="just" eaLnBrk="1" hangingPunct="1"/>
            <a:endParaRPr lang="uk-UA" altLang="ru-RU" b="1" dirty="0"/>
          </a:p>
          <a:p>
            <a:pPr marL="342900" indent="-342900" algn="just">
              <a:spcAft>
                <a:spcPts val="1200"/>
              </a:spcAft>
              <a:buClr>
                <a:srgbClr val="FF0000"/>
              </a:buClr>
              <a:buFont typeface="Wingdings" panose="05000000000000000000" pitchFamily="2" charset="2"/>
              <a:buChar char="v"/>
            </a:pPr>
            <a:r>
              <a:rPr lang="uk-UA" altLang="ru-RU" b="1" dirty="0"/>
              <a:t>у першу чергу – круглі дужки, </a:t>
            </a:r>
          </a:p>
          <a:p>
            <a:pPr marL="342900" indent="-342900" algn="just">
              <a:spcAft>
                <a:spcPts val="1200"/>
              </a:spcAft>
              <a:buClr>
                <a:srgbClr val="FF0000"/>
              </a:buClr>
              <a:buFont typeface="Wingdings" panose="05000000000000000000" pitchFamily="2" charset="2"/>
              <a:buChar char="v"/>
            </a:pPr>
            <a:r>
              <a:rPr lang="uk-UA" altLang="ru-RU" b="1" dirty="0"/>
              <a:t>у другу – квадратні, </a:t>
            </a:r>
          </a:p>
          <a:p>
            <a:pPr marL="342900" indent="-342900" algn="just">
              <a:spcAft>
                <a:spcPts val="1200"/>
              </a:spcAft>
              <a:buClr>
                <a:srgbClr val="FF0000"/>
              </a:buClr>
              <a:buFont typeface="Wingdings" panose="05000000000000000000" pitchFamily="2" charset="2"/>
              <a:buChar char="v"/>
            </a:pPr>
            <a:r>
              <a:rPr lang="uk-UA" altLang="ru-RU" b="1" dirty="0"/>
              <a:t>у третю – фігурні  </a:t>
            </a:r>
          </a:p>
          <a:p>
            <a:pPr algn="just" eaLnBrk="1" hangingPunct="1"/>
            <a:endParaRPr lang="uk-UA" altLang="ru-RU" b="1" dirty="0"/>
          </a:p>
          <a:p>
            <a:pPr algn="just" eaLnBrk="1" hangingPunct="1"/>
            <a:endParaRPr lang="uk-UA" altLang="ru-RU" b="1" dirty="0"/>
          </a:p>
          <a:p>
            <a:pPr algn="just" eaLnBrk="1" hangingPunct="1"/>
            <a:r>
              <a:rPr lang="uk-UA" altLang="ru-RU" b="1" dirty="0"/>
              <a:t>Якщо ж і їх недостатньо, то застосовують дужки більшого кегля.</a:t>
            </a:r>
          </a:p>
          <a:p>
            <a:pPr algn="just" eaLnBrk="1" hangingPunct="1"/>
            <a:endParaRPr lang="uk-UA" altLang="ru-RU" b="1" dirty="0"/>
          </a:p>
        </p:txBody>
      </p:sp>
    </p:spTree>
    <p:extLst>
      <p:ext uri="{BB962C8B-B14F-4D97-AF65-F5344CB8AC3E}">
        <p14:creationId xmlns:p14="http://schemas.microsoft.com/office/powerpoint/2010/main" val="20094747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(10)</a:t>
            </a:r>
          </a:p>
        </p:txBody>
      </p:sp>
      <p:sp>
        <p:nvSpPr>
          <p:cNvPr id="5" name="Rectangle 9">
            <a:extLst>
              <a:ext uri="{FF2B5EF4-FFF2-40B4-BE49-F238E27FC236}">
                <a16:creationId xmlns:a16="http://schemas.microsoft.com/office/drawing/2014/main" id="{BA066C0E-47E4-4BB9-9E30-37F89F558198}"/>
              </a:ext>
            </a:extLst>
          </p:cNvPr>
          <p:cNvSpPr>
            <a:spLocks noChangeArrowheads="1"/>
          </p:cNvSpPr>
          <p:nvPr/>
        </p:nvSpPr>
        <p:spPr bwMode="auto">
          <a:xfrm>
            <a:off x="329184" y="1015421"/>
            <a:ext cx="11361892"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Коефіцієнти у формулах слід ставити  перед літерними позначеннями:</a:t>
            </a:r>
          </a:p>
        </p:txBody>
      </p:sp>
      <p:graphicFrame>
        <p:nvGraphicFramePr>
          <p:cNvPr id="7" name="Object 54">
            <a:extLst>
              <a:ext uri="{FF2B5EF4-FFF2-40B4-BE49-F238E27FC236}">
                <a16:creationId xmlns:a16="http://schemas.microsoft.com/office/drawing/2014/main" id="{F8B3D194-E5CF-406E-A324-5B882A4C5E68}"/>
              </a:ext>
            </a:extLst>
          </p:cNvPr>
          <p:cNvGraphicFramePr>
            <a:graphicFrameLocks noChangeAspect="1"/>
          </p:cNvGraphicFramePr>
          <p:nvPr>
            <p:extLst>
              <p:ext uri="{D42A27DB-BD31-4B8C-83A1-F6EECF244321}">
                <p14:modId xmlns:p14="http://schemas.microsoft.com/office/powerpoint/2010/main" val="2995145532"/>
              </p:ext>
            </p:extLst>
          </p:nvPr>
        </p:nvGraphicFramePr>
        <p:xfrm>
          <a:off x="4236720" y="1825860"/>
          <a:ext cx="3718560" cy="666753"/>
        </p:xfrm>
        <a:graphic>
          <a:graphicData uri="http://schemas.openxmlformats.org/presentationml/2006/ole">
            <mc:AlternateContent xmlns:mc="http://schemas.openxmlformats.org/markup-compatibility/2006">
              <mc:Choice xmlns:v="urn:schemas-microsoft-com:vml" Requires="v">
                <p:oleObj spid="_x0000_s48146" name="Формула" r:id="rId4" imgW="1295400" imgH="228600" progId="Equation.3">
                  <p:embed/>
                </p:oleObj>
              </mc:Choice>
              <mc:Fallback>
                <p:oleObj name="Формула" r:id="rId4" imgW="1295400" imgH="228600" progId="Equation.3">
                  <p:embed/>
                  <p:pic>
                    <p:nvPicPr>
                      <p:cNvPr id="6146" name="Object 54">
                        <a:extLst>
                          <a:ext uri="{FF2B5EF4-FFF2-40B4-BE49-F238E27FC236}">
                            <a16:creationId xmlns:a16="http://schemas.microsoft.com/office/drawing/2014/main" id="{C30BE6D1-6DB6-412A-BED6-08F0FF762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720" y="1825860"/>
                        <a:ext cx="3718560" cy="666753"/>
                      </a:xfrm>
                      <a:prstGeom prst="rect">
                        <a:avLst/>
                      </a:prstGeom>
                      <a:noFill/>
                      <a:ln>
                        <a:noFill/>
                      </a:ln>
                    </p:spPr>
                  </p:pic>
                </p:oleObj>
              </mc:Fallback>
            </mc:AlternateContent>
          </a:graphicData>
        </a:graphic>
      </p:graphicFrame>
      <p:sp>
        <p:nvSpPr>
          <p:cNvPr id="8" name="Rectangle 9">
            <a:extLst>
              <a:ext uri="{FF2B5EF4-FFF2-40B4-BE49-F238E27FC236}">
                <a16:creationId xmlns:a16="http://schemas.microsoft.com/office/drawing/2014/main" id="{F09E7A63-F5B6-4FE6-BB4D-5026C34B75F5}"/>
              </a:ext>
            </a:extLst>
          </p:cNvPr>
          <p:cNvSpPr>
            <a:spLocks noChangeArrowheads="1"/>
          </p:cNvSpPr>
          <p:nvPr/>
        </p:nvSpPr>
        <p:spPr bwMode="auto">
          <a:xfrm>
            <a:off x="329184" y="2817285"/>
            <a:ext cx="11361892" cy="1987019"/>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algn="just" eaLnBrk="1" hangingPunct="1">
              <a:lnSpc>
                <a:spcPct val="140000"/>
              </a:lnSpc>
              <a:defRPr/>
            </a:pPr>
            <a:r>
              <a:rPr lang="uk-UA" sz="2000" b="1" dirty="0">
                <a:latin typeface="Arial" panose="020B0604020202020204" pitchFamily="34" charset="0"/>
              </a:rPr>
              <a:t>Крапкою як знаком множення користуються перед числовим співмножником</a:t>
            </a:r>
            <a:r>
              <a:rPr lang="uk-UA" b="1" dirty="0">
                <a:latin typeface="Arial" charset="0"/>
              </a:rPr>
              <a:t>: </a:t>
            </a:r>
          </a:p>
          <a:p>
            <a:pPr algn="ctr">
              <a:lnSpc>
                <a:spcPct val="140000"/>
              </a:lnSpc>
              <a:defRPr/>
            </a:pPr>
            <a:r>
              <a:rPr lang="uk-UA" sz="3600" i="1" dirty="0">
                <a:latin typeface="Times New Roman" panose="02020603050405020304" pitchFamily="18" charset="0"/>
                <a:cs typeface="Times New Roman" panose="02020603050405020304" pitchFamily="18" charset="0"/>
                <a:sym typeface="Symbol" pitchFamily="18" charset="2"/>
              </a:rPr>
              <a:t>а</a:t>
            </a:r>
            <a:r>
              <a:rPr lang="uk-UA" sz="3600" i="1" dirty="0">
                <a:latin typeface="Times New Roman" panose="02020603050405020304" pitchFamily="18" charset="0"/>
                <a:cs typeface="Times New Roman" panose="02020603050405020304" pitchFamily="18" charset="0"/>
              </a:rPr>
              <a:t> 5; </a:t>
            </a:r>
          </a:p>
          <a:p>
            <a:pPr algn="ctr">
              <a:lnSpc>
                <a:spcPct val="140000"/>
              </a:lnSpc>
              <a:defRPr/>
            </a:pPr>
            <a:r>
              <a:rPr lang="uk-UA" sz="3600" i="1" dirty="0">
                <a:latin typeface="Times New Roman" panose="02020603050405020304" pitchFamily="18" charset="0"/>
                <a:cs typeface="Times New Roman" panose="02020603050405020304" pitchFamily="18" charset="0"/>
              </a:rPr>
              <a:t>35 </a:t>
            </a:r>
            <a:r>
              <a:rPr lang="uk-UA" sz="3600" i="1" dirty="0">
                <a:latin typeface="Times New Roman" panose="02020603050405020304" pitchFamily="18" charset="0"/>
                <a:cs typeface="Times New Roman" panose="02020603050405020304" pitchFamily="18" charset="0"/>
                <a:sym typeface="Symbol" pitchFamily="18" charset="2"/>
              </a:rPr>
              <a:t></a:t>
            </a:r>
            <a:r>
              <a:rPr lang="uk-UA" sz="3600" i="1" dirty="0">
                <a:latin typeface="Times New Roman" panose="02020603050405020304" pitchFamily="18" charset="0"/>
                <a:cs typeface="Times New Roman" panose="02020603050405020304" pitchFamily="18" charset="0"/>
              </a:rPr>
              <a:t> 15 </a:t>
            </a:r>
            <a:r>
              <a:rPr lang="uk-UA" sz="3600" i="1" dirty="0">
                <a:latin typeface="Times New Roman" panose="02020603050405020304" pitchFamily="18" charset="0"/>
                <a:cs typeface="Times New Roman" panose="02020603050405020304" pitchFamily="18" charset="0"/>
                <a:sym typeface="Symbol" pitchFamily="18" charset="2"/>
              </a:rPr>
              <a:t></a:t>
            </a:r>
            <a:r>
              <a:rPr lang="uk-UA" sz="3600" i="1" dirty="0">
                <a:latin typeface="Times New Roman" panose="02020603050405020304" pitchFamily="18" charset="0"/>
                <a:cs typeface="Times New Roman" panose="02020603050405020304" pitchFamily="18" charset="0"/>
              </a:rPr>
              <a:t> 0,18</a:t>
            </a:r>
          </a:p>
        </p:txBody>
      </p:sp>
    </p:spTree>
    <p:extLst>
      <p:ext uri="{BB962C8B-B14F-4D97-AF65-F5344CB8AC3E}">
        <p14:creationId xmlns:p14="http://schemas.microsoft.com/office/powerpoint/2010/main" val="25339767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(11)</a:t>
            </a:r>
          </a:p>
        </p:txBody>
      </p:sp>
      <p:sp>
        <p:nvSpPr>
          <p:cNvPr id="5" name="Rectangle 9">
            <a:extLst>
              <a:ext uri="{FF2B5EF4-FFF2-40B4-BE49-F238E27FC236}">
                <a16:creationId xmlns:a16="http://schemas.microsoft.com/office/drawing/2014/main" id="{DAD0B27A-F865-4CB0-820D-ECE18D8B8D25}"/>
              </a:ext>
            </a:extLst>
          </p:cNvPr>
          <p:cNvSpPr>
            <a:spLocks noChangeArrowheads="1"/>
          </p:cNvSpPr>
          <p:nvPr/>
        </p:nvSpPr>
        <p:spPr bwMode="auto">
          <a:xfrm>
            <a:off x="329184" y="1205410"/>
            <a:ext cx="11533632" cy="14465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63538">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algn="just" eaLnBrk="1" hangingPunct="1">
              <a:lnSpc>
                <a:spcPct val="140000"/>
              </a:lnSpc>
            </a:pPr>
            <a:r>
              <a:rPr lang="uk-UA" altLang="ru-RU" b="1" dirty="0">
                <a:latin typeface="+mj-lt"/>
                <a:cs typeface="Times New Roman" panose="02020603050405020304" pitchFamily="18" charset="0"/>
              </a:rPr>
              <a:t>Крапкою як знаком множення користуються для запису скалярного добутку:</a:t>
            </a:r>
          </a:p>
          <a:p>
            <a:pPr marL="0" algn="just" eaLnBrk="1" hangingPunct="1"/>
            <a:endParaRPr lang="uk-UA" altLang="ru-RU" sz="2400" dirty="0">
              <a:latin typeface="Times New Roman" panose="02020603050405020304" pitchFamily="18" charset="0"/>
              <a:cs typeface="Times New Roman" panose="02020603050405020304" pitchFamily="18" charset="0"/>
            </a:endParaRPr>
          </a:p>
          <a:p>
            <a:pPr marL="0" algn="ctr" eaLnBrk="1" hangingPunct="1"/>
            <a:r>
              <a:rPr lang="uk-UA" altLang="ru-RU" sz="3600" i="1" dirty="0">
                <a:latin typeface="Times New Roman" panose="02020603050405020304" pitchFamily="18" charset="0"/>
                <a:cs typeface="Times New Roman" panose="02020603050405020304" pitchFamily="18" charset="0"/>
              </a:rPr>
              <a:t>а </a:t>
            </a:r>
            <a:r>
              <a:rPr lang="uk-UA" altLang="ru-RU" sz="3600" i="1" dirty="0">
                <a:latin typeface="Times New Roman" panose="02020603050405020304" pitchFamily="18" charset="0"/>
                <a:cs typeface="Times New Roman" panose="02020603050405020304" pitchFamily="18" charset="0"/>
                <a:sym typeface="Symbol" panose="05050102010706020507" pitchFamily="18" charset="2"/>
              </a:rPr>
              <a:t> у</a:t>
            </a:r>
          </a:p>
        </p:txBody>
      </p:sp>
      <p:sp>
        <p:nvSpPr>
          <p:cNvPr id="7" name="Rectangle 9">
            <a:extLst>
              <a:ext uri="{FF2B5EF4-FFF2-40B4-BE49-F238E27FC236}">
                <a16:creationId xmlns:a16="http://schemas.microsoft.com/office/drawing/2014/main" id="{BEBB6C54-D49E-4B71-880E-1EF4231ABA54}"/>
              </a:ext>
            </a:extLst>
          </p:cNvPr>
          <p:cNvSpPr>
            <a:spLocks noChangeArrowheads="1"/>
          </p:cNvSpPr>
          <p:nvPr/>
        </p:nvSpPr>
        <p:spPr bwMode="auto">
          <a:xfrm>
            <a:off x="337030" y="3447056"/>
            <a:ext cx="11440442" cy="90479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b="1" dirty="0"/>
              <a:t>Крапкою як знаком множення користуються також між аргументом тригонометричної функції і літерним позначенням:</a:t>
            </a:r>
          </a:p>
        </p:txBody>
      </p:sp>
      <p:graphicFrame>
        <p:nvGraphicFramePr>
          <p:cNvPr id="8" name="Object 35">
            <a:extLst>
              <a:ext uri="{FF2B5EF4-FFF2-40B4-BE49-F238E27FC236}">
                <a16:creationId xmlns:a16="http://schemas.microsoft.com/office/drawing/2014/main" id="{0E01D6DB-FEFC-49D2-888C-21D9268906C1}"/>
              </a:ext>
            </a:extLst>
          </p:cNvPr>
          <p:cNvGraphicFramePr>
            <a:graphicFrameLocks noChangeAspect="1"/>
          </p:cNvGraphicFramePr>
          <p:nvPr>
            <p:extLst>
              <p:ext uri="{D42A27DB-BD31-4B8C-83A1-F6EECF244321}">
                <p14:modId xmlns:p14="http://schemas.microsoft.com/office/powerpoint/2010/main" val="815274328"/>
              </p:ext>
            </p:extLst>
          </p:nvPr>
        </p:nvGraphicFramePr>
        <p:xfrm>
          <a:off x="4303775" y="4954004"/>
          <a:ext cx="4291585" cy="580568"/>
        </p:xfrm>
        <a:graphic>
          <a:graphicData uri="http://schemas.openxmlformats.org/presentationml/2006/ole">
            <mc:AlternateContent xmlns:mc="http://schemas.openxmlformats.org/markup-compatibility/2006">
              <mc:Choice xmlns:v="urn:schemas-microsoft-com:vml" Requires="v">
                <p:oleObj spid="_x0000_s49167" name="Формула" r:id="rId4" imgW="914003" imgH="177723" progId="Equation.3">
                  <p:embed/>
                </p:oleObj>
              </mc:Choice>
              <mc:Fallback>
                <p:oleObj name="Формула" r:id="rId4" imgW="914003" imgH="177723" progId="Equation.3">
                  <p:embed/>
                  <p:pic>
                    <p:nvPicPr>
                      <p:cNvPr id="7170" name="Object 35">
                        <a:extLst>
                          <a:ext uri="{FF2B5EF4-FFF2-40B4-BE49-F238E27FC236}">
                            <a16:creationId xmlns:a16="http://schemas.microsoft.com/office/drawing/2014/main" id="{9AA90576-B8EF-473C-BD61-86A60E698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75" y="4954004"/>
                        <a:ext cx="4291585" cy="5805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598886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(12)</a:t>
            </a:r>
          </a:p>
        </p:txBody>
      </p:sp>
      <p:sp>
        <p:nvSpPr>
          <p:cNvPr id="9" name="Rectangle 9">
            <a:extLst>
              <a:ext uri="{FF2B5EF4-FFF2-40B4-BE49-F238E27FC236}">
                <a16:creationId xmlns:a16="http://schemas.microsoft.com/office/drawing/2014/main" id="{28DA55F7-FB59-40D8-9956-E318A96A0F43}"/>
              </a:ext>
            </a:extLst>
          </p:cNvPr>
          <p:cNvSpPr>
            <a:spLocks noChangeArrowheads="1"/>
          </p:cNvSpPr>
          <p:nvPr/>
        </p:nvSpPr>
        <p:spPr bwMode="auto">
          <a:xfrm>
            <a:off x="292608" y="1139958"/>
            <a:ext cx="11338560" cy="13356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lnSpc>
                <a:spcPct val="140000"/>
              </a:lnSpc>
              <a:buClr>
                <a:srgbClr val="FF0000"/>
              </a:buClr>
            </a:pPr>
            <a:r>
              <a:rPr lang="uk-UA" altLang="ru-RU" sz="2000" b="1" dirty="0">
                <a:latin typeface="Arial" panose="020B0604020202020204" pitchFamily="34" charset="0"/>
              </a:rPr>
              <a:t>Крапкою як знаком множення користуються також:</a:t>
            </a:r>
          </a:p>
          <a:p>
            <a:pPr marL="342900" indent="-342900" algn="just">
              <a:lnSpc>
                <a:spcPct val="140000"/>
              </a:lnSpc>
              <a:buClr>
                <a:srgbClr val="FF0000"/>
              </a:buClr>
              <a:buFont typeface="Wingdings" panose="05000000000000000000" pitchFamily="2" charset="2"/>
              <a:buChar char="v"/>
            </a:pPr>
            <a:endParaRPr lang="uk-UA" altLang="ru-RU" sz="2000" b="1" dirty="0">
              <a:latin typeface="Arial" panose="020B0604020202020204" pitchFamily="34" charset="0"/>
            </a:endParaRPr>
          </a:p>
          <a:p>
            <a:pPr marL="342900" indent="-342900" algn="just">
              <a:lnSpc>
                <a:spcPct val="140000"/>
              </a:lnSpc>
              <a:buClr>
                <a:srgbClr val="FF0000"/>
              </a:buClr>
              <a:buFont typeface="Wingdings" panose="05000000000000000000" pitchFamily="2" charset="2"/>
              <a:buChar char="v"/>
            </a:pPr>
            <a:r>
              <a:rPr lang="uk-UA" altLang="ru-RU" sz="2000" b="1" dirty="0">
                <a:latin typeface="Arial" panose="020B0604020202020204" pitchFamily="34" charset="0"/>
              </a:rPr>
              <a:t>між аргументом тригонометричної функції і літерним позначенням:</a:t>
            </a:r>
          </a:p>
        </p:txBody>
      </p:sp>
      <p:graphicFrame>
        <p:nvGraphicFramePr>
          <p:cNvPr id="10" name="Object 35">
            <a:extLst>
              <a:ext uri="{FF2B5EF4-FFF2-40B4-BE49-F238E27FC236}">
                <a16:creationId xmlns:a16="http://schemas.microsoft.com/office/drawing/2014/main" id="{C323B02A-78FA-4924-843D-F8B363BE07F1}"/>
              </a:ext>
            </a:extLst>
          </p:cNvPr>
          <p:cNvGraphicFramePr>
            <a:graphicFrameLocks noChangeAspect="1"/>
          </p:cNvGraphicFramePr>
          <p:nvPr>
            <p:extLst>
              <p:ext uri="{D42A27DB-BD31-4B8C-83A1-F6EECF244321}">
                <p14:modId xmlns:p14="http://schemas.microsoft.com/office/powerpoint/2010/main" val="1304164342"/>
              </p:ext>
            </p:extLst>
          </p:nvPr>
        </p:nvGraphicFramePr>
        <p:xfrm>
          <a:off x="3133344" y="2427607"/>
          <a:ext cx="4492643" cy="613649"/>
        </p:xfrm>
        <a:graphic>
          <a:graphicData uri="http://schemas.openxmlformats.org/presentationml/2006/ole">
            <mc:AlternateContent xmlns:mc="http://schemas.openxmlformats.org/markup-compatibility/2006">
              <mc:Choice xmlns:v="urn:schemas-microsoft-com:vml" Requires="v">
                <p:oleObj spid="_x0000_s50202" name="Формула" r:id="rId4" imgW="914003" imgH="177723" progId="Equation.3">
                  <p:embed/>
                </p:oleObj>
              </mc:Choice>
              <mc:Fallback>
                <p:oleObj name="Формула" r:id="rId4" imgW="914003" imgH="177723" progId="Equation.3">
                  <p:embed/>
                  <p:pic>
                    <p:nvPicPr>
                      <p:cNvPr id="34" name="Object 35">
                        <a:extLst>
                          <a:ext uri="{FF2B5EF4-FFF2-40B4-BE49-F238E27FC236}">
                            <a16:creationId xmlns:a16="http://schemas.microsoft.com/office/drawing/2014/main" id="{7E51E5A2-27E0-4320-A251-CAB2965A1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3344" y="2427607"/>
                        <a:ext cx="4492643" cy="613649"/>
                      </a:xfrm>
                      <a:prstGeom prst="rect">
                        <a:avLst/>
                      </a:prstGeom>
                      <a:noFill/>
                      <a:ln>
                        <a:noFill/>
                      </a:ln>
                    </p:spPr>
                  </p:pic>
                </p:oleObj>
              </mc:Fallback>
            </mc:AlternateContent>
          </a:graphicData>
        </a:graphic>
      </p:graphicFrame>
      <p:sp>
        <p:nvSpPr>
          <p:cNvPr id="11" name="Rectangle 9">
            <a:extLst>
              <a:ext uri="{FF2B5EF4-FFF2-40B4-BE49-F238E27FC236}">
                <a16:creationId xmlns:a16="http://schemas.microsoft.com/office/drawing/2014/main" id="{78298D91-5B0E-44AA-9AFD-C3AAA5B34CA4}"/>
              </a:ext>
            </a:extLst>
          </p:cNvPr>
          <p:cNvSpPr>
            <a:spLocks noChangeArrowheads="1"/>
          </p:cNvSpPr>
          <p:nvPr/>
        </p:nvSpPr>
        <p:spPr bwMode="auto">
          <a:xfrm>
            <a:off x="292608" y="3662039"/>
            <a:ext cx="8973312" cy="4739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lgn="just" eaLnBrk="1" hangingPunct="1">
              <a:lnSpc>
                <a:spcPct val="140000"/>
              </a:lnSpc>
              <a:buClr>
                <a:srgbClr val="FF0000"/>
              </a:buClr>
              <a:buFont typeface="Wingdings" panose="05000000000000000000" pitchFamily="2" charset="2"/>
              <a:buChar char="v"/>
            </a:pPr>
            <a:r>
              <a:rPr lang="uk-UA" altLang="ru-RU" b="1" dirty="0"/>
              <a:t>між знаком радикала, інтеграла, логарифма й співмножником:</a:t>
            </a:r>
          </a:p>
        </p:txBody>
      </p:sp>
      <p:graphicFrame>
        <p:nvGraphicFramePr>
          <p:cNvPr id="12" name="Object 37">
            <a:extLst>
              <a:ext uri="{FF2B5EF4-FFF2-40B4-BE49-F238E27FC236}">
                <a16:creationId xmlns:a16="http://schemas.microsoft.com/office/drawing/2014/main" id="{8CA7FEF6-50ED-47A0-B1AF-DBC3A237530D}"/>
              </a:ext>
            </a:extLst>
          </p:cNvPr>
          <p:cNvGraphicFramePr>
            <a:graphicFrameLocks noChangeAspect="1"/>
          </p:cNvGraphicFramePr>
          <p:nvPr>
            <p:extLst>
              <p:ext uri="{D42A27DB-BD31-4B8C-83A1-F6EECF244321}">
                <p14:modId xmlns:p14="http://schemas.microsoft.com/office/powerpoint/2010/main" val="130694483"/>
              </p:ext>
            </p:extLst>
          </p:nvPr>
        </p:nvGraphicFramePr>
        <p:xfrm>
          <a:off x="2924120" y="4501597"/>
          <a:ext cx="5172750" cy="820749"/>
        </p:xfrm>
        <a:graphic>
          <a:graphicData uri="http://schemas.openxmlformats.org/presentationml/2006/ole">
            <mc:AlternateContent xmlns:mc="http://schemas.openxmlformats.org/markup-compatibility/2006">
              <mc:Choice xmlns:v="urn:schemas-microsoft-com:vml" Requires="v">
                <p:oleObj spid="_x0000_s50203" name="Формула" r:id="rId6" imgW="1028700" imgH="228600" progId="Equation.3">
                  <p:embed/>
                </p:oleObj>
              </mc:Choice>
              <mc:Fallback>
                <p:oleObj name="Формула" r:id="rId6" imgW="1028700" imgH="228600" progId="Equation.3">
                  <p:embed/>
                  <p:pic>
                    <p:nvPicPr>
                      <p:cNvPr id="8194" name="Object 37">
                        <a:extLst>
                          <a:ext uri="{FF2B5EF4-FFF2-40B4-BE49-F238E27FC236}">
                            <a16:creationId xmlns:a16="http://schemas.microsoft.com/office/drawing/2014/main" id="{14816705-96D1-4D21-B451-FEE5A9B66A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4120" y="4501597"/>
                        <a:ext cx="5172750" cy="82074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385313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(13)</a:t>
            </a:r>
          </a:p>
        </p:txBody>
      </p:sp>
      <p:sp>
        <p:nvSpPr>
          <p:cNvPr id="8" name="Прямоугольник 42">
            <a:extLst>
              <a:ext uri="{FF2B5EF4-FFF2-40B4-BE49-F238E27FC236}">
                <a16:creationId xmlns:a16="http://schemas.microsoft.com/office/drawing/2014/main" id="{71AE027D-8539-4FEB-B7EB-CC8C5F48D71F}"/>
              </a:ext>
            </a:extLst>
          </p:cNvPr>
          <p:cNvSpPr>
            <a:spLocks noChangeArrowheads="1"/>
          </p:cNvSpPr>
          <p:nvPr/>
        </p:nvSpPr>
        <p:spPr bwMode="auto">
          <a:xfrm>
            <a:off x="368529" y="931018"/>
            <a:ext cx="998163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b="1" dirty="0"/>
              <a:t>Крапку як знак множення не проставляють:</a:t>
            </a:r>
            <a:endParaRPr lang="ru-RU" altLang="ru-RU" b="1" dirty="0"/>
          </a:p>
        </p:txBody>
      </p:sp>
      <p:sp>
        <p:nvSpPr>
          <p:cNvPr id="13" name="Прямоугольник 44">
            <a:extLst>
              <a:ext uri="{FF2B5EF4-FFF2-40B4-BE49-F238E27FC236}">
                <a16:creationId xmlns:a16="http://schemas.microsoft.com/office/drawing/2014/main" id="{7FCFB6F9-8E02-46B3-A829-6663CDDC064B}"/>
              </a:ext>
            </a:extLst>
          </p:cNvPr>
          <p:cNvSpPr>
            <a:spLocks noChangeArrowheads="1"/>
          </p:cNvSpPr>
          <p:nvPr/>
        </p:nvSpPr>
        <p:spPr bwMode="auto">
          <a:xfrm>
            <a:off x="410824" y="1540560"/>
            <a:ext cx="9897039" cy="4739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342900" indent="-342900" algn="just">
              <a:lnSpc>
                <a:spcPct val="140000"/>
              </a:lnSpc>
              <a:buClr>
                <a:srgbClr val="FF0000"/>
              </a:buClr>
              <a:buFont typeface="Wingdings" panose="05000000000000000000" pitchFamily="2" charset="2"/>
              <a:buChar char="v"/>
            </a:pPr>
            <a:r>
              <a:rPr lang="uk-UA" altLang="ru-RU" sz="2000" b="1" dirty="0">
                <a:latin typeface="Arial" panose="020B0604020202020204" pitchFamily="34" charset="0"/>
              </a:rPr>
              <a:t>перед літерними символами</a:t>
            </a:r>
            <a:endParaRPr lang="ru-RU" altLang="ru-RU" sz="2000" b="1" dirty="0">
              <a:latin typeface="Arial" panose="020B0604020202020204" pitchFamily="34" charset="0"/>
            </a:endParaRPr>
          </a:p>
        </p:txBody>
      </p:sp>
      <p:graphicFrame>
        <p:nvGraphicFramePr>
          <p:cNvPr id="14" name="Object 3">
            <a:extLst>
              <a:ext uri="{FF2B5EF4-FFF2-40B4-BE49-F238E27FC236}">
                <a16:creationId xmlns:a16="http://schemas.microsoft.com/office/drawing/2014/main" id="{C51623D5-6831-402A-89BC-54765B340728}"/>
              </a:ext>
            </a:extLst>
          </p:cNvPr>
          <p:cNvGraphicFramePr>
            <a:graphicFrameLocks noChangeAspect="1"/>
          </p:cNvGraphicFramePr>
          <p:nvPr>
            <p:extLst>
              <p:ext uri="{D42A27DB-BD31-4B8C-83A1-F6EECF244321}">
                <p14:modId xmlns:p14="http://schemas.microsoft.com/office/powerpoint/2010/main" val="682148330"/>
              </p:ext>
            </p:extLst>
          </p:nvPr>
        </p:nvGraphicFramePr>
        <p:xfrm>
          <a:off x="5363830" y="1976968"/>
          <a:ext cx="1052989" cy="695356"/>
        </p:xfrm>
        <a:graphic>
          <a:graphicData uri="http://schemas.openxmlformats.org/presentationml/2006/ole">
            <mc:AlternateContent xmlns:mc="http://schemas.openxmlformats.org/markup-compatibility/2006">
              <mc:Choice xmlns:v="urn:schemas-microsoft-com:vml" Requires="v">
                <p:oleObj spid="_x0000_s51238" name="Формула" r:id="rId4" imgW="253800" imgH="203040" progId="Equation.3">
                  <p:embed/>
                </p:oleObj>
              </mc:Choice>
              <mc:Fallback>
                <p:oleObj name="Формула" r:id="rId4" imgW="253800" imgH="203040" progId="Equation.3">
                  <p:embed/>
                  <p:pic>
                    <p:nvPicPr>
                      <p:cNvPr id="9218" name="Object 3">
                        <a:extLst>
                          <a:ext uri="{FF2B5EF4-FFF2-40B4-BE49-F238E27FC236}">
                            <a16:creationId xmlns:a16="http://schemas.microsoft.com/office/drawing/2014/main" id="{1FBE5A4C-94F4-440E-8FF6-7FE6A223F676}"/>
                          </a:ext>
                        </a:extLst>
                      </p:cNvPr>
                      <p:cNvPicPr>
                        <a:picLocks noChangeAspect="1" noChangeArrowheads="1"/>
                      </p:cNvPicPr>
                      <p:nvPr/>
                    </p:nvPicPr>
                    <p:blipFill>
                      <a:blip r:embed="rId5"/>
                      <a:srcRect/>
                      <a:stretch>
                        <a:fillRect/>
                      </a:stretch>
                    </p:blipFill>
                    <p:spPr bwMode="auto">
                      <a:xfrm>
                        <a:off x="5363830" y="1976968"/>
                        <a:ext cx="1052989" cy="695356"/>
                      </a:xfrm>
                      <a:prstGeom prst="rect">
                        <a:avLst/>
                      </a:prstGeom>
                      <a:noFill/>
                      <a:ln>
                        <a:noFill/>
                      </a:ln>
                    </p:spPr>
                  </p:pic>
                </p:oleObj>
              </mc:Fallback>
            </mc:AlternateContent>
          </a:graphicData>
        </a:graphic>
      </p:graphicFrame>
      <p:sp>
        <p:nvSpPr>
          <p:cNvPr id="16" name="Прямоугольник 42">
            <a:extLst>
              <a:ext uri="{FF2B5EF4-FFF2-40B4-BE49-F238E27FC236}">
                <a16:creationId xmlns:a16="http://schemas.microsoft.com/office/drawing/2014/main" id="{D563580A-2DCC-4824-9F02-BFA8D76E1D72}"/>
              </a:ext>
            </a:extLst>
          </p:cNvPr>
          <p:cNvSpPr>
            <a:spLocks noChangeArrowheads="1"/>
          </p:cNvSpPr>
          <p:nvPr/>
        </p:nvSpPr>
        <p:spPr bwMode="auto">
          <a:xfrm>
            <a:off x="410824" y="2745796"/>
            <a:ext cx="835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buClr>
                <a:srgbClr val="FF0000"/>
              </a:buClr>
              <a:buFont typeface="Wingdings" panose="05000000000000000000" pitchFamily="2" charset="2"/>
              <a:buChar char="v"/>
            </a:pPr>
            <a:r>
              <a:rPr lang="uk-UA" altLang="ru-RU" b="1" dirty="0">
                <a:latin typeface="+mj-lt"/>
              </a:rPr>
              <a:t>перед дужками і після них</a:t>
            </a:r>
            <a:endParaRPr lang="ru-RU" altLang="ru-RU" b="1" dirty="0">
              <a:latin typeface="+mj-lt"/>
            </a:endParaRPr>
          </a:p>
        </p:txBody>
      </p:sp>
      <p:graphicFrame>
        <p:nvGraphicFramePr>
          <p:cNvPr id="17" name="Object 1">
            <a:extLst>
              <a:ext uri="{FF2B5EF4-FFF2-40B4-BE49-F238E27FC236}">
                <a16:creationId xmlns:a16="http://schemas.microsoft.com/office/drawing/2014/main" id="{91A6CF4C-ED6A-4986-A6FB-A13FA03687D1}"/>
              </a:ext>
            </a:extLst>
          </p:cNvPr>
          <p:cNvGraphicFramePr>
            <a:graphicFrameLocks noChangeAspect="1"/>
          </p:cNvGraphicFramePr>
          <p:nvPr>
            <p:extLst>
              <p:ext uri="{D42A27DB-BD31-4B8C-83A1-F6EECF244321}">
                <p14:modId xmlns:p14="http://schemas.microsoft.com/office/powerpoint/2010/main" val="423955592"/>
              </p:ext>
            </p:extLst>
          </p:nvPr>
        </p:nvGraphicFramePr>
        <p:xfrm>
          <a:off x="4589917" y="3238510"/>
          <a:ext cx="3112612" cy="672961"/>
        </p:xfrm>
        <a:graphic>
          <a:graphicData uri="http://schemas.openxmlformats.org/presentationml/2006/ole">
            <mc:AlternateContent xmlns:mc="http://schemas.openxmlformats.org/markup-compatibility/2006">
              <mc:Choice xmlns:v="urn:schemas-microsoft-com:vml" Requires="v">
                <p:oleObj spid="_x0000_s51239" name="Формула" r:id="rId6" imgW="952200" imgH="203040" progId="Equation.3">
                  <p:embed/>
                </p:oleObj>
              </mc:Choice>
              <mc:Fallback>
                <p:oleObj name="Формула" r:id="rId6" imgW="952200" imgH="203040" progId="Equation.3">
                  <p:embed/>
                  <p:pic>
                    <p:nvPicPr>
                      <p:cNvPr id="10242" name="Object 1">
                        <a:extLst>
                          <a:ext uri="{FF2B5EF4-FFF2-40B4-BE49-F238E27FC236}">
                            <a16:creationId xmlns:a16="http://schemas.microsoft.com/office/drawing/2014/main" id="{1D806738-EF44-4757-B0B4-19BC0B13F225}"/>
                          </a:ext>
                        </a:extLst>
                      </p:cNvPr>
                      <p:cNvPicPr>
                        <a:picLocks noChangeAspect="1" noChangeArrowheads="1"/>
                      </p:cNvPicPr>
                      <p:nvPr/>
                    </p:nvPicPr>
                    <p:blipFill>
                      <a:blip r:embed="rId7"/>
                      <a:srcRect/>
                      <a:stretch>
                        <a:fillRect/>
                      </a:stretch>
                    </p:blipFill>
                    <p:spPr bwMode="auto">
                      <a:xfrm>
                        <a:off x="4589917" y="3238510"/>
                        <a:ext cx="3112612" cy="672961"/>
                      </a:xfrm>
                      <a:prstGeom prst="rect">
                        <a:avLst/>
                      </a:prstGeom>
                      <a:noFill/>
                      <a:ln>
                        <a:noFill/>
                      </a:ln>
                    </p:spPr>
                  </p:pic>
                </p:oleObj>
              </mc:Fallback>
            </mc:AlternateContent>
          </a:graphicData>
        </a:graphic>
      </p:graphicFrame>
      <p:sp>
        <p:nvSpPr>
          <p:cNvPr id="18" name="Прямоугольник 42">
            <a:extLst>
              <a:ext uri="{FF2B5EF4-FFF2-40B4-BE49-F238E27FC236}">
                <a16:creationId xmlns:a16="http://schemas.microsoft.com/office/drawing/2014/main" id="{3F01C8B7-401D-425D-8515-6C488BBE55D7}"/>
              </a:ext>
            </a:extLst>
          </p:cNvPr>
          <p:cNvSpPr>
            <a:spLocks noChangeArrowheads="1"/>
          </p:cNvSpPr>
          <p:nvPr/>
        </p:nvSpPr>
        <p:spPr bwMode="auto">
          <a:xfrm>
            <a:off x="452437" y="4004075"/>
            <a:ext cx="835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buClr>
                <a:srgbClr val="FF0000"/>
              </a:buClr>
              <a:buFont typeface="Wingdings" panose="05000000000000000000" pitchFamily="2" charset="2"/>
              <a:buChar char="v"/>
            </a:pPr>
            <a:r>
              <a:rPr lang="uk-UA" altLang="ru-RU" b="1" dirty="0">
                <a:latin typeface="+mj-lt"/>
              </a:rPr>
              <a:t>перед дробовими виразами і після них</a:t>
            </a:r>
            <a:endParaRPr lang="ru-RU" altLang="ru-RU" b="1" dirty="0">
              <a:latin typeface="+mj-lt"/>
            </a:endParaRPr>
          </a:p>
        </p:txBody>
      </p:sp>
      <p:graphicFrame>
        <p:nvGraphicFramePr>
          <p:cNvPr id="19" name="Object 1">
            <a:extLst>
              <a:ext uri="{FF2B5EF4-FFF2-40B4-BE49-F238E27FC236}">
                <a16:creationId xmlns:a16="http://schemas.microsoft.com/office/drawing/2014/main" id="{C3D74786-BA05-4A87-98CE-EDDFC16E5AE3}"/>
              </a:ext>
            </a:extLst>
          </p:cNvPr>
          <p:cNvGraphicFramePr>
            <a:graphicFrameLocks noChangeAspect="1"/>
          </p:cNvGraphicFramePr>
          <p:nvPr>
            <p:extLst>
              <p:ext uri="{D42A27DB-BD31-4B8C-83A1-F6EECF244321}">
                <p14:modId xmlns:p14="http://schemas.microsoft.com/office/powerpoint/2010/main" val="745047904"/>
              </p:ext>
            </p:extLst>
          </p:nvPr>
        </p:nvGraphicFramePr>
        <p:xfrm>
          <a:off x="4345781" y="4714359"/>
          <a:ext cx="3500437" cy="1295400"/>
        </p:xfrm>
        <a:graphic>
          <a:graphicData uri="http://schemas.openxmlformats.org/presentationml/2006/ole">
            <mc:AlternateContent xmlns:mc="http://schemas.openxmlformats.org/markup-compatibility/2006">
              <mc:Choice xmlns:v="urn:schemas-microsoft-com:vml" Requires="v">
                <p:oleObj spid="_x0000_s51240" name="Формула" r:id="rId8" imgW="965200" imgH="393700" progId="Equation.3">
                  <p:embed/>
                </p:oleObj>
              </mc:Choice>
              <mc:Fallback>
                <p:oleObj name="Формула" r:id="rId8" imgW="965200" imgH="393700" progId="Equation.3">
                  <p:embed/>
                  <p:pic>
                    <p:nvPicPr>
                      <p:cNvPr id="11266" name="Object 1">
                        <a:extLst>
                          <a:ext uri="{FF2B5EF4-FFF2-40B4-BE49-F238E27FC236}">
                            <a16:creationId xmlns:a16="http://schemas.microsoft.com/office/drawing/2014/main" id="{7C0B1B1C-55B3-42A0-9AF5-267FE776C13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5781" y="4714359"/>
                        <a:ext cx="35004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08335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(14)</a:t>
            </a:r>
          </a:p>
        </p:txBody>
      </p:sp>
      <p:sp>
        <p:nvSpPr>
          <p:cNvPr id="8" name="Прямоугольник 42">
            <a:extLst>
              <a:ext uri="{FF2B5EF4-FFF2-40B4-BE49-F238E27FC236}">
                <a16:creationId xmlns:a16="http://schemas.microsoft.com/office/drawing/2014/main" id="{71AE027D-8539-4FEB-B7EB-CC8C5F48D71F}"/>
              </a:ext>
            </a:extLst>
          </p:cNvPr>
          <p:cNvSpPr>
            <a:spLocks noChangeArrowheads="1"/>
          </p:cNvSpPr>
          <p:nvPr/>
        </p:nvSpPr>
        <p:spPr bwMode="auto">
          <a:xfrm>
            <a:off x="499873" y="1285875"/>
            <a:ext cx="9810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b="1" dirty="0"/>
              <a:t>Крапку як знак множення не проставляють:</a:t>
            </a:r>
            <a:endParaRPr lang="ru-RU" altLang="ru-RU" b="1" dirty="0"/>
          </a:p>
        </p:txBody>
      </p:sp>
      <p:sp>
        <p:nvSpPr>
          <p:cNvPr id="11" name="Прямоугольник 42">
            <a:extLst>
              <a:ext uri="{FF2B5EF4-FFF2-40B4-BE49-F238E27FC236}">
                <a16:creationId xmlns:a16="http://schemas.microsoft.com/office/drawing/2014/main" id="{846E36C4-C09B-4EEA-B266-CA4E942687E8}"/>
              </a:ext>
            </a:extLst>
          </p:cNvPr>
          <p:cNvSpPr>
            <a:spLocks noChangeArrowheads="1"/>
          </p:cNvSpPr>
          <p:nvPr/>
        </p:nvSpPr>
        <p:spPr bwMode="auto">
          <a:xfrm>
            <a:off x="470240" y="2391392"/>
            <a:ext cx="96484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buFont typeface="Wingdings" panose="05000000000000000000" pitchFamily="2" charset="2"/>
              <a:buChar char="q"/>
            </a:pPr>
            <a:r>
              <a:rPr lang="uk-UA" altLang="ru-RU" b="1" dirty="0">
                <a:latin typeface="+mj-lt"/>
              </a:rPr>
              <a:t>перед знаками радикала, інтеграла, логарифма</a:t>
            </a:r>
            <a:endParaRPr lang="ru-RU" altLang="ru-RU" b="1" dirty="0">
              <a:latin typeface="+mj-lt"/>
            </a:endParaRPr>
          </a:p>
        </p:txBody>
      </p:sp>
      <p:graphicFrame>
        <p:nvGraphicFramePr>
          <p:cNvPr id="12" name="Object 1">
            <a:extLst>
              <a:ext uri="{FF2B5EF4-FFF2-40B4-BE49-F238E27FC236}">
                <a16:creationId xmlns:a16="http://schemas.microsoft.com/office/drawing/2014/main" id="{9D3D807C-6CB6-4735-8EDE-A470DD7B884B}"/>
              </a:ext>
            </a:extLst>
          </p:cNvPr>
          <p:cNvGraphicFramePr>
            <a:graphicFrameLocks noChangeAspect="1"/>
          </p:cNvGraphicFramePr>
          <p:nvPr>
            <p:extLst>
              <p:ext uri="{D42A27DB-BD31-4B8C-83A1-F6EECF244321}">
                <p14:modId xmlns:p14="http://schemas.microsoft.com/office/powerpoint/2010/main" val="3674264582"/>
              </p:ext>
            </p:extLst>
          </p:nvPr>
        </p:nvGraphicFramePr>
        <p:xfrm>
          <a:off x="1280225" y="2945606"/>
          <a:ext cx="2514600" cy="966787"/>
        </p:xfrm>
        <a:graphic>
          <a:graphicData uri="http://schemas.openxmlformats.org/presentationml/2006/ole">
            <mc:AlternateContent xmlns:mc="http://schemas.openxmlformats.org/markup-compatibility/2006">
              <mc:Choice xmlns:v="urn:schemas-microsoft-com:vml" Requires="v">
                <p:oleObj spid="_x0000_s52274" name="Формула" r:id="rId4" imgW="609480" imgH="241200" progId="Equation.3">
                  <p:embed/>
                </p:oleObj>
              </mc:Choice>
              <mc:Fallback>
                <p:oleObj name="Формула" r:id="rId4" imgW="609480" imgH="241200" progId="Equation.3">
                  <p:embed/>
                  <p:pic>
                    <p:nvPicPr>
                      <p:cNvPr id="12290" name="Object 1">
                        <a:extLst>
                          <a:ext uri="{FF2B5EF4-FFF2-40B4-BE49-F238E27FC236}">
                            <a16:creationId xmlns:a16="http://schemas.microsoft.com/office/drawing/2014/main" id="{2A9DDE27-99A2-4D07-9C53-FE76B87ED5CC}"/>
                          </a:ext>
                        </a:extLst>
                      </p:cNvPr>
                      <p:cNvPicPr>
                        <a:picLocks noChangeAspect="1" noChangeArrowheads="1"/>
                      </p:cNvPicPr>
                      <p:nvPr/>
                    </p:nvPicPr>
                    <p:blipFill>
                      <a:blip r:embed="rId5"/>
                      <a:srcRect/>
                      <a:stretch>
                        <a:fillRect/>
                      </a:stretch>
                    </p:blipFill>
                    <p:spPr bwMode="auto">
                      <a:xfrm>
                        <a:off x="1280225" y="2945606"/>
                        <a:ext cx="25146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
            <a:extLst>
              <a:ext uri="{FF2B5EF4-FFF2-40B4-BE49-F238E27FC236}">
                <a16:creationId xmlns:a16="http://schemas.microsoft.com/office/drawing/2014/main" id="{2774A022-A326-4106-94BA-D12E1A85CF17}"/>
              </a:ext>
            </a:extLst>
          </p:cNvPr>
          <p:cNvGraphicFramePr>
            <a:graphicFrameLocks noChangeAspect="1"/>
          </p:cNvGraphicFramePr>
          <p:nvPr>
            <p:extLst>
              <p:ext uri="{D42A27DB-BD31-4B8C-83A1-F6EECF244321}">
                <p14:modId xmlns:p14="http://schemas.microsoft.com/office/powerpoint/2010/main" val="926327226"/>
              </p:ext>
            </p:extLst>
          </p:nvPr>
        </p:nvGraphicFramePr>
        <p:xfrm>
          <a:off x="4181326" y="2971446"/>
          <a:ext cx="2855913" cy="1050925"/>
        </p:xfrm>
        <a:graphic>
          <a:graphicData uri="http://schemas.openxmlformats.org/presentationml/2006/ole">
            <mc:AlternateContent xmlns:mc="http://schemas.openxmlformats.org/markup-compatibility/2006">
              <mc:Choice xmlns:v="urn:schemas-microsoft-com:vml" Requires="v">
                <p:oleObj spid="_x0000_s52275" name="Формула" r:id="rId6" imgW="774360" imgH="304560" progId="Equation.3">
                  <p:embed/>
                </p:oleObj>
              </mc:Choice>
              <mc:Fallback>
                <p:oleObj name="Формула" r:id="rId6" imgW="774360" imgH="304560" progId="Equation.3">
                  <p:embed/>
                  <p:pic>
                    <p:nvPicPr>
                      <p:cNvPr id="12291" name="Object 3">
                        <a:extLst>
                          <a:ext uri="{FF2B5EF4-FFF2-40B4-BE49-F238E27FC236}">
                            <a16:creationId xmlns:a16="http://schemas.microsoft.com/office/drawing/2014/main" id="{816B2796-021A-4797-B192-7C31E3FEC648}"/>
                          </a:ext>
                        </a:extLst>
                      </p:cNvPr>
                      <p:cNvPicPr>
                        <a:picLocks noChangeAspect="1" noChangeArrowheads="1"/>
                      </p:cNvPicPr>
                      <p:nvPr/>
                    </p:nvPicPr>
                    <p:blipFill>
                      <a:blip r:embed="rId7"/>
                      <a:srcRect/>
                      <a:stretch>
                        <a:fillRect/>
                      </a:stretch>
                    </p:blipFill>
                    <p:spPr bwMode="auto">
                      <a:xfrm>
                        <a:off x="4181326" y="2971446"/>
                        <a:ext cx="285591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5">
            <a:extLst>
              <a:ext uri="{FF2B5EF4-FFF2-40B4-BE49-F238E27FC236}">
                <a16:creationId xmlns:a16="http://schemas.microsoft.com/office/drawing/2014/main" id="{AF5D4EB7-261B-4492-8B8A-7298DDA8EC3D}"/>
              </a:ext>
            </a:extLst>
          </p:cNvPr>
          <p:cNvGraphicFramePr>
            <a:graphicFrameLocks noChangeAspect="1"/>
          </p:cNvGraphicFramePr>
          <p:nvPr>
            <p:extLst>
              <p:ext uri="{D42A27DB-BD31-4B8C-83A1-F6EECF244321}">
                <p14:modId xmlns:p14="http://schemas.microsoft.com/office/powerpoint/2010/main" val="3625287947"/>
              </p:ext>
            </p:extLst>
          </p:nvPr>
        </p:nvGraphicFramePr>
        <p:xfrm>
          <a:off x="7347585" y="3116212"/>
          <a:ext cx="1682750" cy="638175"/>
        </p:xfrm>
        <a:graphic>
          <a:graphicData uri="http://schemas.openxmlformats.org/presentationml/2006/ole">
            <mc:AlternateContent xmlns:mc="http://schemas.openxmlformats.org/markup-compatibility/2006">
              <mc:Choice xmlns:v="urn:schemas-microsoft-com:vml" Requires="v">
                <p:oleObj spid="_x0000_s52276" name="Формула" r:id="rId8" imgW="431425" imgH="177646" progId="Equation.3">
                  <p:embed/>
                </p:oleObj>
              </mc:Choice>
              <mc:Fallback>
                <p:oleObj name="Формула" r:id="rId8" imgW="431425" imgH="177646" progId="Equation.3">
                  <p:embed/>
                  <p:pic>
                    <p:nvPicPr>
                      <p:cNvPr id="12292" name="Object 5">
                        <a:extLst>
                          <a:ext uri="{FF2B5EF4-FFF2-40B4-BE49-F238E27FC236}">
                            <a16:creationId xmlns:a16="http://schemas.microsoft.com/office/drawing/2014/main" id="{2ED43CED-A6F2-4223-AFDE-74865532E0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7585" y="3116212"/>
                        <a:ext cx="1682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Прямоугольник 42">
            <a:extLst>
              <a:ext uri="{FF2B5EF4-FFF2-40B4-BE49-F238E27FC236}">
                <a16:creationId xmlns:a16="http://schemas.microsoft.com/office/drawing/2014/main" id="{77B16F6F-EC05-4798-8624-DC4367E52C3D}"/>
              </a:ext>
            </a:extLst>
          </p:cNvPr>
          <p:cNvSpPr>
            <a:spLocks noChangeArrowheads="1"/>
          </p:cNvSpPr>
          <p:nvPr/>
        </p:nvSpPr>
        <p:spPr bwMode="auto">
          <a:xfrm>
            <a:off x="499872" y="4627916"/>
            <a:ext cx="8358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pitchFamily="2" charset="2"/>
              <a:buChar char="q"/>
            </a:pPr>
            <a:r>
              <a:rPr lang="uk-UA" altLang="ru-RU" sz="2000" b="1" dirty="0">
                <a:latin typeface="+mj-lt"/>
              </a:rPr>
              <a:t>перед аргументом тригонометричної функції</a:t>
            </a:r>
            <a:endParaRPr lang="ru-RU" altLang="ru-RU" sz="2000" b="1" dirty="0">
              <a:latin typeface="+mj-lt"/>
            </a:endParaRPr>
          </a:p>
        </p:txBody>
      </p:sp>
      <p:graphicFrame>
        <p:nvGraphicFramePr>
          <p:cNvPr id="22" name="Object 1">
            <a:extLst>
              <a:ext uri="{FF2B5EF4-FFF2-40B4-BE49-F238E27FC236}">
                <a16:creationId xmlns:a16="http://schemas.microsoft.com/office/drawing/2014/main" id="{AC4C654B-A07B-424C-B603-3F745060C115}"/>
              </a:ext>
            </a:extLst>
          </p:cNvPr>
          <p:cNvGraphicFramePr>
            <a:graphicFrameLocks noChangeAspect="1"/>
          </p:cNvGraphicFramePr>
          <p:nvPr>
            <p:extLst>
              <p:ext uri="{D42A27DB-BD31-4B8C-83A1-F6EECF244321}">
                <p14:modId xmlns:p14="http://schemas.microsoft.com/office/powerpoint/2010/main" val="380763058"/>
              </p:ext>
            </p:extLst>
          </p:nvPr>
        </p:nvGraphicFramePr>
        <p:xfrm>
          <a:off x="7112000" y="4380706"/>
          <a:ext cx="2153920" cy="828431"/>
        </p:xfrm>
        <a:graphic>
          <a:graphicData uri="http://schemas.openxmlformats.org/presentationml/2006/ole">
            <mc:AlternateContent xmlns:mc="http://schemas.openxmlformats.org/markup-compatibility/2006">
              <mc:Choice xmlns:v="urn:schemas-microsoft-com:vml" Requires="v">
                <p:oleObj spid="_x0000_s52277" name="Формула" r:id="rId10" imgW="431613" imgH="203112" progId="Equation.3">
                  <p:embed/>
                </p:oleObj>
              </mc:Choice>
              <mc:Fallback>
                <p:oleObj name="Формула" r:id="rId10" imgW="431613" imgH="203112" progId="Equation.3">
                  <p:embed/>
                  <p:pic>
                    <p:nvPicPr>
                      <p:cNvPr id="52" name="Object 1">
                        <a:extLst>
                          <a:ext uri="{FF2B5EF4-FFF2-40B4-BE49-F238E27FC236}">
                            <a16:creationId xmlns:a16="http://schemas.microsoft.com/office/drawing/2014/main" id="{54A1C2BF-E082-4FC4-917E-9B2F8A216A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12000" y="4380706"/>
                        <a:ext cx="2153920" cy="8284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9423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unnamed.jpg"/>
          <p:cNvPicPr>
            <a:picLocks noChangeAspect="1"/>
          </p:cNvPicPr>
          <p:nvPr/>
        </p:nvPicPr>
        <p:blipFill>
          <a:blip r:embed="rId2" cstate="print">
            <a:duotone>
              <a:schemeClr val="accent2">
                <a:shade val="45000"/>
                <a:satMod val="135000"/>
              </a:schemeClr>
              <a:prstClr val="white"/>
            </a:duotone>
          </a:blip>
          <a:stretch>
            <a:fillRect/>
          </a:stretch>
        </p:blipFill>
        <p:spPr>
          <a:xfrm>
            <a:off x="653142" y="1611087"/>
            <a:ext cx="2519308" cy="2722012"/>
          </a:xfrm>
          <a:prstGeom prst="rect">
            <a:avLst/>
          </a:prstGeom>
          <a:ln>
            <a:noFill/>
          </a:ln>
        </p:spPr>
      </p:pic>
      <p:sp>
        <p:nvSpPr>
          <p:cNvPr id="6" name="Rectangle 8"/>
          <p:cNvSpPr>
            <a:spLocks noChangeArrowheads="1"/>
          </p:cNvSpPr>
          <p:nvPr/>
        </p:nvSpPr>
        <p:spPr bwMode="auto">
          <a:xfrm>
            <a:off x="2288148" y="888907"/>
            <a:ext cx="7119937" cy="46166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lvl="0" algn="ctr"/>
            <a:r>
              <a:rPr lang="uk-UA" sz="2400" b="1" dirty="0">
                <a:solidFill>
                  <a:srgbClr val="002060"/>
                </a:solidFill>
                <a:effectLst>
                  <a:outerShdw blurRad="38100" dist="38100" dir="2700000" algn="tl">
                    <a:srgbClr val="000000">
                      <a:alpha val="43137"/>
                    </a:srgbClr>
                  </a:outerShdw>
                </a:effectLst>
              </a:rPr>
              <a:t>ХРЕСТОМАТІЯ</a:t>
            </a:r>
            <a:r>
              <a:rPr lang="uk-UA" sz="2400" dirty="0"/>
              <a:t> </a:t>
            </a:r>
            <a:endParaRPr lang="ru-RU" sz="2400" dirty="0"/>
          </a:p>
        </p:txBody>
      </p:sp>
      <p:sp>
        <p:nvSpPr>
          <p:cNvPr id="9" name="Rectangle 8">
            <a:extLst>
              <a:ext uri="{FF2B5EF4-FFF2-40B4-BE49-F238E27FC236}">
                <a16:creationId xmlns:a16="http://schemas.microsoft.com/office/drawing/2014/main" id="{2D8F4D90-9944-44BB-BF0A-FE5213531283}"/>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(6)</a:t>
            </a:r>
            <a:endParaRPr lang="ru-RU" sz="2000" b="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449947" y="2508296"/>
            <a:ext cx="11306628" cy="1015663"/>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uk-UA" sz="2000" b="1" dirty="0"/>
              <a:t>Навчальний посібник, що містить літературно-художні, історичні, музичні та інші твори чи уривки з них, які є предметом вивчення у навчальній дисципліні</a:t>
            </a:r>
          </a:p>
        </p:txBody>
      </p:sp>
    </p:spTree>
    <p:extLst>
      <p:ext uri="{BB962C8B-B14F-4D97-AF65-F5344CB8AC3E}">
        <p14:creationId xmlns:p14="http://schemas.microsoft.com/office/powerpoint/2010/main" val="116024872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Математичні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формули</a:t>
            </a:r>
            <a:r>
              <a:rPr lang="ru-RU" altLang="ru-RU" sz="1800" b="1" i="1" dirty="0">
                <a:solidFill>
                  <a:schemeClr val="accent2"/>
                </a:solidFill>
                <a:effectLst>
                  <a:outerShdw blurRad="38100" dist="38100" dir="2700000" algn="tl">
                    <a:srgbClr val="000000">
                      <a:alpha val="43137"/>
                    </a:srgbClr>
                  </a:outerShdw>
                </a:effectLst>
              </a:rPr>
              <a:t> (15)</a:t>
            </a:r>
          </a:p>
        </p:txBody>
      </p:sp>
      <p:sp>
        <p:nvSpPr>
          <p:cNvPr id="13" name="Rectangle 56">
            <a:extLst>
              <a:ext uri="{FF2B5EF4-FFF2-40B4-BE49-F238E27FC236}">
                <a16:creationId xmlns:a16="http://schemas.microsoft.com/office/drawing/2014/main" id="{BDFF7F05-E2CE-4812-82E2-969DFC006B66}"/>
              </a:ext>
            </a:extLst>
          </p:cNvPr>
          <p:cNvSpPr>
            <a:spLocks noChangeArrowheads="1"/>
          </p:cNvSpPr>
          <p:nvPr/>
        </p:nvSpPr>
        <p:spPr bwMode="auto">
          <a:xfrm>
            <a:off x="329184" y="743408"/>
            <a:ext cx="11539728" cy="227806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Косий хрест (</a:t>
            </a:r>
            <a:r>
              <a:rPr lang="uk-UA" altLang="ru-RU" sz="3200" b="1" dirty="0">
                <a:latin typeface="Arial Narrow" panose="020B0606020202030204" pitchFamily="34" charset="0"/>
                <a:sym typeface="Symbol" panose="05050102010706020507" pitchFamily="18" charset="2"/>
              </a:rPr>
              <a:t></a:t>
            </a:r>
            <a:r>
              <a:rPr lang="uk-UA" altLang="ru-RU" b="1" dirty="0"/>
              <a:t>) як знак множення фігурує, коли треба:</a:t>
            </a:r>
          </a:p>
          <a:p>
            <a:pPr algn="just" eaLnBrk="1" hangingPunct="1"/>
            <a:endParaRPr lang="uk-UA" altLang="ru-RU" b="1" dirty="0"/>
          </a:p>
          <a:p>
            <a:pPr marL="342900" indent="-342900" algn="just">
              <a:spcAft>
                <a:spcPts val="1800"/>
              </a:spcAft>
              <a:buClr>
                <a:srgbClr val="FF0000"/>
              </a:buClr>
              <a:buFont typeface="Wingdings" panose="05000000000000000000" pitchFamily="2" charset="2"/>
              <a:buChar char="v"/>
            </a:pPr>
            <a:r>
              <a:rPr lang="uk-UA" altLang="ru-RU" b="1" dirty="0"/>
              <a:t>позначити розміри об’єкта;</a:t>
            </a:r>
          </a:p>
          <a:p>
            <a:pPr marL="342900" indent="-342900" algn="just">
              <a:spcAft>
                <a:spcPts val="1800"/>
              </a:spcAft>
              <a:buClr>
                <a:srgbClr val="FF0000"/>
              </a:buClr>
              <a:buFont typeface="Wingdings" panose="05000000000000000000" pitchFamily="2" charset="2"/>
              <a:buChar char="v"/>
            </a:pPr>
            <a:r>
              <a:rPr lang="uk-UA" altLang="ru-RU" b="1" dirty="0"/>
              <a:t>записати векторний добуток;</a:t>
            </a:r>
          </a:p>
          <a:p>
            <a:pPr marL="342900" indent="-342900" algn="just">
              <a:spcAft>
                <a:spcPts val="1800"/>
              </a:spcAft>
              <a:buClr>
                <a:srgbClr val="FF0000"/>
              </a:buClr>
              <a:buFont typeface="Wingdings" panose="05000000000000000000" pitchFamily="2" charset="2"/>
              <a:buChar char="v"/>
            </a:pPr>
            <a:r>
              <a:rPr lang="uk-UA" altLang="ru-RU" b="1" dirty="0"/>
              <a:t>перенести частину формули з одного рядка на інший</a:t>
            </a:r>
          </a:p>
        </p:txBody>
      </p:sp>
      <p:sp>
        <p:nvSpPr>
          <p:cNvPr id="14" name="Rectangle 56">
            <a:extLst>
              <a:ext uri="{FF2B5EF4-FFF2-40B4-BE49-F238E27FC236}">
                <a16:creationId xmlns:a16="http://schemas.microsoft.com/office/drawing/2014/main" id="{07EEAB83-49CF-48B7-8C99-93FC7201FDC6}"/>
              </a:ext>
            </a:extLst>
          </p:cNvPr>
          <p:cNvSpPr>
            <a:spLocks noChangeArrowheads="1"/>
          </p:cNvSpPr>
          <p:nvPr/>
        </p:nvSpPr>
        <p:spPr bwMode="auto">
          <a:xfrm>
            <a:off x="323088" y="3637852"/>
            <a:ext cx="11545824" cy="201593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t>Якщо на одному рядку формула не вміщується, то перенос її частини має бути:</a:t>
            </a:r>
          </a:p>
          <a:p>
            <a:pPr marL="342900" indent="-342900" algn="just">
              <a:spcBef>
                <a:spcPts val="600"/>
              </a:spcBef>
              <a:spcAft>
                <a:spcPts val="600"/>
              </a:spcAft>
              <a:buClr>
                <a:srgbClr val="FF0000"/>
              </a:buClr>
              <a:buFont typeface="Wingdings" panose="05000000000000000000" pitchFamily="2" charset="2"/>
              <a:buChar char="v"/>
            </a:pPr>
            <a:r>
              <a:rPr lang="uk-UA" altLang="ru-RU" b="1" dirty="0"/>
              <a:t>у першу чергу, в місцях знаків відношення лівої та правої групою величин (=, &gt;, &lt; тощо);</a:t>
            </a:r>
          </a:p>
          <a:p>
            <a:pPr marL="342900" indent="-342900" algn="just">
              <a:spcBef>
                <a:spcPts val="600"/>
              </a:spcBef>
              <a:spcAft>
                <a:spcPts val="600"/>
              </a:spcAft>
              <a:buClr>
                <a:srgbClr val="FF0000"/>
              </a:buClr>
              <a:buFont typeface="Wingdings" panose="05000000000000000000" pitchFamily="2" charset="2"/>
              <a:buChar char="v"/>
            </a:pPr>
            <a:r>
              <a:rPr lang="uk-UA" altLang="ru-RU" b="1" dirty="0"/>
              <a:t>у другу – там де стоять знаки, додавання та віднімання;</a:t>
            </a:r>
          </a:p>
          <a:p>
            <a:pPr marL="342900" indent="-342900" algn="just">
              <a:spcBef>
                <a:spcPts val="600"/>
              </a:spcBef>
              <a:spcAft>
                <a:spcPts val="600"/>
              </a:spcAft>
              <a:buClr>
                <a:srgbClr val="FF0000"/>
              </a:buClr>
              <a:buFont typeface="Wingdings" panose="05000000000000000000" pitchFamily="2" charset="2"/>
              <a:buChar char="v"/>
            </a:pPr>
            <a:r>
              <a:rPr lang="uk-UA" altLang="ru-RU" b="1" dirty="0"/>
              <a:t>у третю – знак множення (косий хрест) </a:t>
            </a:r>
          </a:p>
        </p:txBody>
      </p:sp>
    </p:spTree>
    <p:extLst>
      <p:ext uri="{BB962C8B-B14F-4D97-AF65-F5344CB8AC3E}">
        <p14:creationId xmlns:p14="http://schemas.microsoft.com/office/powerpoint/2010/main" val="28885381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(1)</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8" name="Rectangle 7">
            <a:extLst>
              <a:ext uri="{FF2B5EF4-FFF2-40B4-BE49-F238E27FC236}">
                <a16:creationId xmlns:a16="http://schemas.microsoft.com/office/drawing/2014/main" id="{A8761640-BFFC-4FDB-B2E5-72206B226B05}"/>
              </a:ext>
            </a:extLst>
          </p:cNvPr>
          <p:cNvSpPr>
            <a:spLocks noChangeArrowheads="1"/>
          </p:cNvSpPr>
          <p:nvPr/>
        </p:nvSpPr>
        <p:spPr bwMode="auto">
          <a:xfrm>
            <a:off x="1847850" y="2055813"/>
            <a:ext cx="84963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533400" algn="l"/>
                <a:tab pos="588963" algn="l"/>
              </a:tabLst>
              <a:defRPr sz="2000">
                <a:solidFill>
                  <a:schemeClr val="tx1"/>
                </a:solidFill>
                <a:latin typeface="Arial" panose="020B0604020202020204" pitchFamily="34" charset="0"/>
              </a:defRPr>
            </a:lvl1pPr>
            <a:lvl2pPr marL="742950" indent="-285750">
              <a:tabLst>
                <a:tab pos="533400" algn="l"/>
                <a:tab pos="588963" algn="l"/>
              </a:tabLst>
              <a:defRPr sz="2000">
                <a:solidFill>
                  <a:schemeClr val="tx1"/>
                </a:solidFill>
                <a:latin typeface="Arial" panose="020B0604020202020204" pitchFamily="34" charset="0"/>
              </a:defRPr>
            </a:lvl2pPr>
            <a:lvl3pPr marL="1143000" indent="-228600">
              <a:tabLst>
                <a:tab pos="533400" algn="l"/>
                <a:tab pos="588963" algn="l"/>
              </a:tabLst>
              <a:defRPr sz="2000">
                <a:solidFill>
                  <a:schemeClr val="tx1"/>
                </a:solidFill>
                <a:latin typeface="Arial" panose="020B0604020202020204" pitchFamily="34" charset="0"/>
              </a:defRPr>
            </a:lvl3pPr>
            <a:lvl4pPr marL="1600200" indent="-228600">
              <a:tabLst>
                <a:tab pos="533400" algn="l"/>
                <a:tab pos="588963" algn="l"/>
              </a:tabLst>
              <a:defRPr sz="2000">
                <a:solidFill>
                  <a:schemeClr val="tx1"/>
                </a:solidFill>
                <a:latin typeface="Arial" panose="020B0604020202020204" pitchFamily="34" charset="0"/>
              </a:defRPr>
            </a:lvl4pPr>
            <a:lvl5pPr marL="2057400" indent="-228600">
              <a:tabLst>
                <a:tab pos="533400" algn="l"/>
                <a:tab pos="588963"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588963"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588963"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588963"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588963" algn="l"/>
              </a:tabLst>
              <a:defRPr sz="2000">
                <a:solidFill>
                  <a:schemeClr val="tx1"/>
                </a:solidFill>
                <a:latin typeface="Arial" panose="020B0604020202020204" pitchFamily="34" charset="0"/>
              </a:defRPr>
            </a:lvl9pPr>
          </a:lstStyle>
          <a:p>
            <a:pPr algn="just"/>
            <a:endParaRPr lang="uk-UA" altLang="ru-RU" sz="2400"/>
          </a:p>
        </p:txBody>
      </p:sp>
      <p:sp>
        <p:nvSpPr>
          <p:cNvPr id="9" name="Rectangle 8">
            <a:extLst>
              <a:ext uri="{FF2B5EF4-FFF2-40B4-BE49-F238E27FC236}">
                <a16:creationId xmlns:a16="http://schemas.microsoft.com/office/drawing/2014/main" id="{83862861-3D1B-4787-94C2-890D420DE589}"/>
              </a:ext>
            </a:extLst>
          </p:cNvPr>
          <p:cNvSpPr>
            <a:spLocks noChangeArrowheads="1"/>
          </p:cNvSpPr>
          <p:nvPr/>
        </p:nvSpPr>
        <p:spPr bwMode="auto">
          <a:xfrm>
            <a:off x="2135189" y="1420814"/>
            <a:ext cx="8207375" cy="396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algn="just" eaLnBrk="1" hangingPunct="1"/>
            <a:r>
              <a:rPr lang="uk-UA" altLang="ru-RU">
                <a:solidFill>
                  <a:schemeClr val="tx2"/>
                </a:solidFill>
              </a:rPr>
              <a:t>      </a:t>
            </a:r>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11" name="Rectangle 10">
            <a:extLst>
              <a:ext uri="{FF2B5EF4-FFF2-40B4-BE49-F238E27FC236}">
                <a16:creationId xmlns:a16="http://schemas.microsoft.com/office/drawing/2014/main" id="{89712F0D-3374-419B-8B0D-83B89A5CABC2}"/>
              </a:ext>
            </a:extLst>
          </p:cNvPr>
          <p:cNvSpPr>
            <a:spLocks noChangeArrowheads="1"/>
          </p:cNvSpPr>
          <p:nvPr/>
        </p:nvSpPr>
        <p:spPr bwMode="auto">
          <a:xfrm>
            <a:off x="1524001" y="294319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2" name="Rectangle 11">
            <a:extLst>
              <a:ext uri="{FF2B5EF4-FFF2-40B4-BE49-F238E27FC236}">
                <a16:creationId xmlns:a16="http://schemas.microsoft.com/office/drawing/2014/main" id="{3FC57C1B-B353-4684-8093-A334E9A34906}"/>
              </a:ext>
            </a:extLst>
          </p:cNvPr>
          <p:cNvSpPr>
            <a:spLocks noChangeArrowheads="1"/>
          </p:cNvSpPr>
          <p:nvPr/>
        </p:nvSpPr>
        <p:spPr bwMode="auto">
          <a:xfrm>
            <a:off x="1524001" y="296224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5" name="Rectangle 12">
            <a:extLst>
              <a:ext uri="{FF2B5EF4-FFF2-40B4-BE49-F238E27FC236}">
                <a16:creationId xmlns:a16="http://schemas.microsoft.com/office/drawing/2014/main" id="{7EEA1F9E-2771-48A3-BD38-952583891D73}"/>
              </a:ext>
            </a:extLst>
          </p:cNvPr>
          <p:cNvSpPr>
            <a:spLocks noChangeArrowheads="1"/>
          </p:cNvSpPr>
          <p:nvPr/>
        </p:nvSpPr>
        <p:spPr bwMode="auto">
          <a:xfrm>
            <a:off x="1524001" y="2952720"/>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6" name="Rectangle 13">
            <a:extLst>
              <a:ext uri="{FF2B5EF4-FFF2-40B4-BE49-F238E27FC236}">
                <a16:creationId xmlns:a16="http://schemas.microsoft.com/office/drawing/2014/main" id="{74F1150E-D2FA-4BC9-8700-77382DA5581B}"/>
              </a:ext>
            </a:extLst>
          </p:cNvPr>
          <p:cNvSpPr>
            <a:spLocks noChangeArrowheads="1"/>
          </p:cNvSpPr>
          <p:nvPr/>
        </p:nvSpPr>
        <p:spPr bwMode="auto">
          <a:xfrm>
            <a:off x="1524001" y="225739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7" name="Rectangle 14">
            <a:extLst>
              <a:ext uri="{FF2B5EF4-FFF2-40B4-BE49-F238E27FC236}">
                <a16:creationId xmlns:a16="http://schemas.microsoft.com/office/drawing/2014/main" id="{F078B4F1-0487-40D8-8B14-E9606232E59E}"/>
              </a:ext>
            </a:extLst>
          </p:cNvPr>
          <p:cNvSpPr>
            <a:spLocks noChangeArrowheads="1"/>
          </p:cNvSpPr>
          <p:nvPr/>
        </p:nvSpPr>
        <p:spPr bwMode="auto">
          <a:xfrm>
            <a:off x="6003635" y="225739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ru-RU" altLang="ru-RU"/>
          </a:p>
        </p:txBody>
      </p:sp>
      <p:sp>
        <p:nvSpPr>
          <p:cNvPr id="18" name="Rectangle 15">
            <a:extLst>
              <a:ext uri="{FF2B5EF4-FFF2-40B4-BE49-F238E27FC236}">
                <a16:creationId xmlns:a16="http://schemas.microsoft.com/office/drawing/2014/main" id="{A284B8A2-D877-4957-8417-BA1DDF6217B2}"/>
              </a:ext>
            </a:extLst>
          </p:cNvPr>
          <p:cNvSpPr>
            <a:spLocks noChangeArrowheads="1"/>
          </p:cNvSpPr>
          <p:nvPr/>
        </p:nvSpPr>
        <p:spPr bwMode="auto">
          <a:xfrm>
            <a:off x="1524001" y="296224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9" name="Rectangle 16">
            <a:extLst>
              <a:ext uri="{FF2B5EF4-FFF2-40B4-BE49-F238E27FC236}">
                <a16:creationId xmlns:a16="http://schemas.microsoft.com/office/drawing/2014/main" id="{3CC43E49-E75C-4634-8D7F-BA6F3C6F9102}"/>
              </a:ext>
            </a:extLst>
          </p:cNvPr>
          <p:cNvSpPr>
            <a:spLocks noChangeArrowheads="1"/>
          </p:cNvSpPr>
          <p:nvPr/>
        </p:nvSpPr>
        <p:spPr bwMode="auto">
          <a:xfrm>
            <a:off x="1524001" y="2957483"/>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0" name="Rectangle 17">
            <a:extLst>
              <a:ext uri="{FF2B5EF4-FFF2-40B4-BE49-F238E27FC236}">
                <a16:creationId xmlns:a16="http://schemas.microsoft.com/office/drawing/2014/main" id="{B5D13E73-C13F-43BC-9285-EEE8BECD9717}"/>
              </a:ext>
            </a:extLst>
          </p:cNvPr>
          <p:cNvSpPr>
            <a:spLocks noChangeArrowheads="1"/>
          </p:cNvSpPr>
          <p:nvPr/>
        </p:nvSpPr>
        <p:spPr bwMode="auto">
          <a:xfrm>
            <a:off x="1524001" y="310035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1" name="Rectangle 18">
            <a:extLst>
              <a:ext uri="{FF2B5EF4-FFF2-40B4-BE49-F238E27FC236}">
                <a16:creationId xmlns:a16="http://schemas.microsoft.com/office/drawing/2014/main" id="{E8B13BB7-531A-48F6-B841-57A24A060CA2}"/>
              </a:ext>
            </a:extLst>
          </p:cNvPr>
          <p:cNvSpPr>
            <a:spLocks noChangeArrowheads="1"/>
          </p:cNvSpPr>
          <p:nvPr/>
        </p:nvSpPr>
        <p:spPr bwMode="auto">
          <a:xfrm>
            <a:off x="1524001" y="310035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2" name="Rectangle 19">
            <a:extLst>
              <a:ext uri="{FF2B5EF4-FFF2-40B4-BE49-F238E27FC236}">
                <a16:creationId xmlns:a16="http://schemas.microsoft.com/office/drawing/2014/main" id="{28442DA9-7942-4D11-AFCE-CEB5329EE079}"/>
              </a:ext>
            </a:extLst>
          </p:cNvPr>
          <p:cNvSpPr>
            <a:spLocks noChangeArrowheads="1"/>
          </p:cNvSpPr>
          <p:nvPr/>
        </p:nvSpPr>
        <p:spPr bwMode="auto">
          <a:xfrm>
            <a:off x="1524001" y="3090833"/>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3" name="Rectangle 21">
            <a:extLst>
              <a:ext uri="{FF2B5EF4-FFF2-40B4-BE49-F238E27FC236}">
                <a16:creationId xmlns:a16="http://schemas.microsoft.com/office/drawing/2014/main" id="{8EA9FB83-BE93-4BCF-9720-841DD6517C7F}"/>
              </a:ext>
            </a:extLst>
          </p:cNvPr>
          <p:cNvSpPr>
            <a:spLocks noChangeArrowheads="1"/>
          </p:cNvSpPr>
          <p:nvPr/>
        </p:nvSpPr>
        <p:spPr bwMode="auto">
          <a:xfrm>
            <a:off x="1703389" y="294160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4" name="Rectangle 22">
            <a:extLst>
              <a:ext uri="{FF2B5EF4-FFF2-40B4-BE49-F238E27FC236}">
                <a16:creationId xmlns:a16="http://schemas.microsoft.com/office/drawing/2014/main" id="{C9EFCAC6-055B-42EE-987E-6EFCFEB6388E}"/>
              </a:ext>
            </a:extLst>
          </p:cNvPr>
          <p:cNvSpPr>
            <a:spLocks noChangeArrowheads="1"/>
          </p:cNvSpPr>
          <p:nvPr/>
        </p:nvSpPr>
        <p:spPr bwMode="auto">
          <a:xfrm>
            <a:off x="1524001" y="295589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5" name="Rectangle 23">
            <a:extLst>
              <a:ext uri="{FF2B5EF4-FFF2-40B4-BE49-F238E27FC236}">
                <a16:creationId xmlns:a16="http://schemas.microsoft.com/office/drawing/2014/main" id="{8B0416F4-2130-4208-9497-C849754D15B3}"/>
              </a:ext>
            </a:extLst>
          </p:cNvPr>
          <p:cNvSpPr>
            <a:spLocks noChangeArrowheads="1"/>
          </p:cNvSpPr>
          <p:nvPr/>
        </p:nvSpPr>
        <p:spPr bwMode="auto">
          <a:xfrm>
            <a:off x="1524001" y="297970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6" name="Rectangle 24">
            <a:extLst>
              <a:ext uri="{FF2B5EF4-FFF2-40B4-BE49-F238E27FC236}">
                <a16:creationId xmlns:a16="http://schemas.microsoft.com/office/drawing/2014/main" id="{01AD6270-1350-4332-8DB1-46AB5AFBBE7F}"/>
              </a:ext>
            </a:extLst>
          </p:cNvPr>
          <p:cNvSpPr>
            <a:spLocks noChangeArrowheads="1"/>
          </p:cNvSpPr>
          <p:nvPr/>
        </p:nvSpPr>
        <p:spPr bwMode="auto">
          <a:xfrm>
            <a:off x="1524001" y="293684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7" name="Rectangle 25">
            <a:extLst>
              <a:ext uri="{FF2B5EF4-FFF2-40B4-BE49-F238E27FC236}">
                <a16:creationId xmlns:a16="http://schemas.microsoft.com/office/drawing/2014/main" id="{93A08D36-B164-4EBD-9AA9-B14278AFF884}"/>
              </a:ext>
            </a:extLst>
          </p:cNvPr>
          <p:cNvSpPr>
            <a:spLocks noChangeArrowheads="1"/>
          </p:cNvSpPr>
          <p:nvPr/>
        </p:nvSpPr>
        <p:spPr bwMode="auto">
          <a:xfrm>
            <a:off x="2782888" y="5516563"/>
            <a:ext cx="222250" cy="2905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300">
                <a:solidFill>
                  <a:srgbClr val="000000"/>
                </a:solidFill>
                <a:latin typeface="Arial Narrow" panose="020B0606020202030204" pitchFamily="34" charset="0"/>
                <a:cs typeface="Times New Roman" panose="02020603050405020304" pitchFamily="18" charset="0"/>
              </a:rPr>
              <a:t> </a:t>
            </a:r>
            <a:endParaRPr lang="ru-RU" altLang="ru-RU" sz="1300" b="1">
              <a:solidFill>
                <a:srgbClr val="000000"/>
              </a:solidFill>
              <a:latin typeface="Arial Narrow" panose="020B0606020202030204" pitchFamily="34" charset="0"/>
              <a:cs typeface="Times New Roman" panose="02020603050405020304" pitchFamily="18" charset="0"/>
              <a:sym typeface="Symbol" panose="05050102010706020507" pitchFamily="18" charset="2"/>
            </a:endParaRPr>
          </a:p>
        </p:txBody>
      </p:sp>
      <p:sp>
        <p:nvSpPr>
          <p:cNvPr id="28" name="Rectangle 26">
            <a:extLst>
              <a:ext uri="{FF2B5EF4-FFF2-40B4-BE49-F238E27FC236}">
                <a16:creationId xmlns:a16="http://schemas.microsoft.com/office/drawing/2014/main" id="{C9D9C3CC-BCB8-425C-99DD-2E234703D033}"/>
              </a:ext>
            </a:extLst>
          </p:cNvPr>
          <p:cNvSpPr>
            <a:spLocks noChangeArrowheads="1"/>
          </p:cNvSpPr>
          <p:nvPr/>
        </p:nvSpPr>
        <p:spPr bwMode="auto">
          <a:xfrm>
            <a:off x="1524001" y="299875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29" name="Rectangle 27">
            <a:extLst>
              <a:ext uri="{FF2B5EF4-FFF2-40B4-BE49-F238E27FC236}">
                <a16:creationId xmlns:a16="http://schemas.microsoft.com/office/drawing/2014/main" id="{76F83694-8B47-410D-A688-154623035F91}"/>
              </a:ext>
            </a:extLst>
          </p:cNvPr>
          <p:cNvSpPr>
            <a:spLocks noChangeArrowheads="1"/>
          </p:cNvSpPr>
          <p:nvPr/>
        </p:nvSpPr>
        <p:spPr bwMode="auto">
          <a:xfrm>
            <a:off x="2782888" y="5805488"/>
            <a:ext cx="222250" cy="2905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300">
                <a:solidFill>
                  <a:srgbClr val="000000"/>
                </a:solidFill>
                <a:latin typeface="Arial Narrow" panose="020B0606020202030204" pitchFamily="34" charset="0"/>
                <a:cs typeface="Times New Roman" panose="02020603050405020304" pitchFamily="18" charset="0"/>
              </a:rPr>
              <a:t> </a:t>
            </a:r>
            <a:endParaRPr lang="ru-RU" altLang="ru-RU"/>
          </a:p>
        </p:txBody>
      </p:sp>
      <p:sp>
        <p:nvSpPr>
          <p:cNvPr id="30" name="Rectangle 28">
            <a:extLst>
              <a:ext uri="{FF2B5EF4-FFF2-40B4-BE49-F238E27FC236}">
                <a16:creationId xmlns:a16="http://schemas.microsoft.com/office/drawing/2014/main" id="{DD0C5FC0-5EE9-4BB6-BBA7-AA812E0D5A8D}"/>
              </a:ext>
            </a:extLst>
          </p:cNvPr>
          <p:cNvSpPr>
            <a:spLocks noChangeArrowheads="1"/>
          </p:cNvSpPr>
          <p:nvPr/>
        </p:nvSpPr>
        <p:spPr bwMode="auto">
          <a:xfrm>
            <a:off x="1524001" y="3086070"/>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1" name="Rectangle 29">
            <a:extLst>
              <a:ext uri="{FF2B5EF4-FFF2-40B4-BE49-F238E27FC236}">
                <a16:creationId xmlns:a16="http://schemas.microsoft.com/office/drawing/2014/main" id="{01607DEE-FCA8-4C35-9F99-A3E3575B5F3D}"/>
              </a:ext>
            </a:extLst>
          </p:cNvPr>
          <p:cNvSpPr>
            <a:spLocks noChangeArrowheads="1"/>
          </p:cNvSpPr>
          <p:nvPr/>
        </p:nvSpPr>
        <p:spPr bwMode="auto">
          <a:xfrm>
            <a:off x="1524001" y="3086070"/>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2" name="Rectangle 31">
            <a:extLst>
              <a:ext uri="{FF2B5EF4-FFF2-40B4-BE49-F238E27FC236}">
                <a16:creationId xmlns:a16="http://schemas.microsoft.com/office/drawing/2014/main" id="{D49E9DA3-C3A0-417C-B354-1EFE1C1ED840}"/>
              </a:ext>
            </a:extLst>
          </p:cNvPr>
          <p:cNvSpPr>
            <a:spLocks noChangeArrowheads="1"/>
          </p:cNvSpPr>
          <p:nvPr/>
        </p:nvSpPr>
        <p:spPr bwMode="auto">
          <a:xfrm>
            <a:off x="1524001" y="3109883"/>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3" name="Rectangle 32">
            <a:extLst>
              <a:ext uri="{FF2B5EF4-FFF2-40B4-BE49-F238E27FC236}">
                <a16:creationId xmlns:a16="http://schemas.microsoft.com/office/drawing/2014/main" id="{E4B6517B-09FA-4BF4-A99A-AA93BB98B03F}"/>
              </a:ext>
            </a:extLst>
          </p:cNvPr>
          <p:cNvSpPr>
            <a:spLocks noChangeArrowheads="1"/>
          </p:cNvSpPr>
          <p:nvPr/>
        </p:nvSpPr>
        <p:spPr bwMode="auto">
          <a:xfrm>
            <a:off x="1524001" y="308130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4" name="Rectangle 34">
            <a:extLst>
              <a:ext uri="{FF2B5EF4-FFF2-40B4-BE49-F238E27FC236}">
                <a16:creationId xmlns:a16="http://schemas.microsoft.com/office/drawing/2014/main" id="{7C64AB6D-25CB-476A-87AD-89C4FAC44169}"/>
              </a:ext>
            </a:extLst>
          </p:cNvPr>
          <p:cNvSpPr>
            <a:spLocks noChangeArrowheads="1"/>
          </p:cNvSpPr>
          <p:nvPr/>
        </p:nvSpPr>
        <p:spPr bwMode="auto">
          <a:xfrm>
            <a:off x="1524001" y="3109883"/>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5" name="Rectangle 35">
            <a:extLst>
              <a:ext uri="{FF2B5EF4-FFF2-40B4-BE49-F238E27FC236}">
                <a16:creationId xmlns:a16="http://schemas.microsoft.com/office/drawing/2014/main" id="{A7201781-CC6E-423F-893F-1A72B31E5BA6}"/>
              </a:ext>
            </a:extLst>
          </p:cNvPr>
          <p:cNvSpPr>
            <a:spLocks noChangeArrowheads="1"/>
          </p:cNvSpPr>
          <p:nvPr/>
        </p:nvSpPr>
        <p:spPr bwMode="auto">
          <a:xfrm>
            <a:off x="1524001" y="3105120"/>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6" name="Rectangle 36">
            <a:extLst>
              <a:ext uri="{FF2B5EF4-FFF2-40B4-BE49-F238E27FC236}">
                <a16:creationId xmlns:a16="http://schemas.microsoft.com/office/drawing/2014/main" id="{FD6578DE-3CA4-41CF-B47F-A1EB034E5BE8}"/>
              </a:ext>
            </a:extLst>
          </p:cNvPr>
          <p:cNvSpPr>
            <a:spLocks noChangeArrowheads="1"/>
          </p:cNvSpPr>
          <p:nvPr/>
        </p:nvSpPr>
        <p:spPr bwMode="auto">
          <a:xfrm>
            <a:off x="1524001" y="3109883"/>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7" name="Rectangle 37">
            <a:extLst>
              <a:ext uri="{FF2B5EF4-FFF2-40B4-BE49-F238E27FC236}">
                <a16:creationId xmlns:a16="http://schemas.microsoft.com/office/drawing/2014/main" id="{A2E9AA55-BC4A-4E6B-A979-0CE5C5E3B76B}"/>
              </a:ext>
            </a:extLst>
          </p:cNvPr>
          <p:cNvSpPr>
            <a:spLocks noChangeArrowheads="1"/>
          </p:cNvSpPr>
          <p:nvPr/>
        </p:nvSpPr>
        <p:spPr bwMode="auto">
          <a:xfrm>
            <a:off x="1524001" y="298129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8" name="Rectangle 38">
            <a:extLst>
              <a:ext uri="{FF2B5EF4-FFF2-40B4-BE49-F238E27FC236}">
                <a16:creationId xmlns:a16="http://schemas.microsoft.com/office/drawing/2014/main" id="{D7A7E88B-1AEE-4784-BD98-7104C0087C8F}"/>
              </a:ext>
            </a:extLst>
          </p:cNvPr>
          <p:cNvSpPr>
            <a:spLocks noChangeArrowheads="1"/>
          </p:cNvSpPr>
          <p:nvPr/>
        </p:nvSpPr>
        <p:spPr bwMode="auto">
          <a:xfrm>
            <a:off x="1524001" y="307654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39" name="Rectangle 39">
            <a:extLst>
              <a:ext uri="{FF2B5EF4-FFF2-40B4-BE49-F238E27FC236}">
                <a16:creationId xmlns:a16="http://schemas.microsoft.com/office/drawing/2014/main" id="{5282816C-A3C0-44D4-8F5E-F34F184ECB0F}"/>
              </a:ext>
            </a:extLst>
          </p:cNvPr>
          <p:cNvSpPr>
            <a:spLocks noChangeArrowheads="1"/>
          </p:cNvSpPr>
          <p:nvPr/>
        </p:nvSpPr>
        <p:spPr bwMode="auto">
          <a:xfrm>
            <a:off x="1524001" y="3062258"/>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40" name="Rectangle 40">
            <a:extLst>
              <a:ext uri="{FF2B5EF4-FFF2-40B4-BE49-F238E27FC236}">
                <a16:creationId xmlns:a16="http://schemas.microsoft.com/office/drawing/2014/main" id="{F32E03BC-CEAB-4B33-9115-63BFA192A31B}"/>
              </a:ext>
            </a:extLst>
          </p:cNvPr>
          <p:cNvSpPr>
            <a:spLocks noChangeArrowheads="1"/>
          </p:cNvSpPr>
          <p:nvPr/>
        </p:nvSpPr>
        <p:spPr bwMode="auto">
          <a:xfrm>
            <a:off x="1524001" y="311464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41" name="Rectangle 42">
            <a:extLst>
              <a:ext uri="{FF2B5EF4-FFF2-40B4-BE49-F238E27FC236}">
                <a16:creationId xmlns:a16="http://schemas.microsoft.com/office/drawing/2014/main" id="{D9295F8E-A588-4EB6-958B-6D32ACEC04EF}"/>
              </a:ext>
            </a:extLst>
          </p:cNvPr>
          <p:cNvSpPr>
            <a:spLocks noChangeArrowheads="1"/>
          </p:cNvSpPr>
          <p:nvPr/>
        </p:nvSpPr>
        <p:spPr bwMode="auto">
          <a:xfrm>
            <a:off x="1524001" y="3086070"/>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42" name="Rectangle 43">
            <a:extLst>
              <a:ext uri="{FF2B5EF4-FFF2-40B4-BE49-F238E27FC236}">
                <a16:creationId xmlns:a16="http://schemas.microsoft.com/office/drawing/2014/main" id="{558CF74D-7301-4393-96D4-1389C530C347}"/>
              </a:ext>
            </a:extLst>
          </p:cNvPr>
          <p:cNvSpPr>
            <a:spLocks noChangeArrowheads="1"/>
          </p:cNvSpPr>
          <p:nvPr/>
        </p:nvSpPr>
        <p:spPr bwMode="auto">
          <a:xfrm>
            <a:off x="286512" y="962088"/>
            <a:ext cx="11618975" cy="82400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25000"/>
              </a:lnSpc>
            </a:pPr>
            <a:r>
              <a:rPr lang="uk-UA" altLang="ru-RU" b="1" dirty="0"/>
              <a:t>Кількісні та якісні характеристики багатьох явищ зручно оформляти у вигляді таблиць, які будують за такою схемою:</a:t>
            </a:r>
          </a:p>
        </p:txBody>
      </p:sp>
      <p:sp>
        <p:nvSpPr>
          <p:cNvPr id="43" name="Text Box 45">
            <a:extLst>
              <a:ext uri="{FF2B5EF4-FFF2-40B4-BE49-F238E27FC236}">
                <a16:creationId xmlns:a16="http://schemas.microsoft.com/office/drawing/2014/main" id="{6306170E-ADBB-4718-91E3-047A21781D95}"/>
              </a:ext>
            </a:extLst>
          </p:cNvPr>
          <p:cNvSpPr txBox="1">
            <a:spLocks noChangeArrowheads="1"/>
          </p:cNvSpPr>
          <p:nvPr/>
        </p:nvSpPr>
        <p:spPr bwMode="auto">
          <a:xfrm>
            <a:off x="3107531" y="2047524"/>
            <a:ext cx="5257800" cy="153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400" b="1" i="1" dirty="0" err="1">
                <a:solidFill>
                  <a:schemeClr val="tx2"/>
                </a:solidFill>
              </a:rPr>
              <a:t>Таблиця</a:t>
            </a:r>
            <a:r>
              <a:rPr lang="ru-RU" altLang="ru-RU" sz="1400" b="1" i="1" dirty="0">
                <a:solidFill>
                  <a:schemeClr val="tx2"/>
                </a:solidFill>
              </a:rPr>
              <a:t>   </a:t>
            </a:r>
            <a:r>
              <a:rPr lang="ru-RU" altLang="ru-RU" sz="1400" i="1" dirty="0">
                <a:solidFill>
                  <a:schemeClr val="tx2"/>
                </a:solidFill>
              </a:rPr>
              <a:t>___ --   (</a:t>
            </a:r>
            <a:r>
              <a:rPr lang="ru-RU" altLang="ru-RU" sz="1400" b="1" i="1" dirty="0" err="1">
                <a:solidFill>
                  <a:schemeClr val="tx2"/>
                </a:solidFill>
              </a:rPr>
              <a:t>тематичний</a:t>
            </a:r>
            <a:r>
              <a:rPr lang="ru-RU" altLang="ru-RU" sz="1400" b="1" i="1" dirty="0">
                <a:solidFill>
                  <a:schemeClr val="tx2"/>
                </a:solidFill>
              </a:rPr>
              <a:t> заголовок </a:t>
            </a:r>
            <a:r>
              <a:rPr lang="ru-RU" altLang="ru-RU" sz="1400" b="1" i="1" dirty="0" err="1">
                <a:solidFill>
                  <a:schemeClr val="tx2"/>
                </a:solidFill>
              </a:rPr>
              <a:t>таблиці</a:t>
            </a:r>
            <a:r>
              <a:rPr lang="ru-RU" altLang="ru-RU" sz="1400" b="1" dirty="0">
                <a:solidFill>
                  <a:schemeClr val="tx2"/>
                </a:solidFill>
              </a:rPr>
              <a:t>)</a:t>
            </a:r>
            <a:endParaRPr lang="ru-RU" altLang="ru-RU" sz="1400" dirty="0">
              <a:solidFill>
                <a:schemeClr val="tx2"/>
              </a:solidFill>
            </a:endParaRPr>
          </a:p>
        </p:txBody>
      </p:sp>
      <p:sp>
        <p:nvSpPr>
          <p:cNvPr id="44" name="Text Box 50">
            <a:extLst>
              <a:ext uri="{FF2B5EF4-FFF2-40B4-BE49-F238E27FC236}">
                <a16:creationId xmlns:a16="http://schemas.microsoft.com/office/drawing/2014/main" id="{37AC0205-13C6-4E28-B008-14A6CE1DC717}"/>
              </a:ext>
            </a:extLst>
          </p:cNvPr>
          <p:cNvSpPr txBox="1">
            <a:spLocks noChangeArrowheads="1"/>
          </p:cNvSpPr>
          <p:nvPr/>
        </p:nvSpPr>
        <p:spPr bwMode="auto">
          <a:xfrm>
            <a:off x="9336088" y="3429000"/>
            <a:ext cx="1008062" cy="414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endParaRPr lang="uk-UA" altLang="ru-RU" sz="1400" b="1">
              <a:solidFill>
                <a:schemeClr val="tx2"/>
              </a:solidFill>
            </a:endParaRPr>
          </a:p>
        </p:txBody>
      </p:sp>
      <p:sp>
        <p:nvSpPr>
          <p:cNvPr id="45" name="Text Box 46">
            <a:extLst>
              <a:ext uri="{FF2B5EF4-FFF2-40B4-BE49-F238E27FC236}">
                <a16:creationId xmlns:a16="http://schemas.microsoft.com/office/drawing/2014/main" id="{2DB6647A-4EB6-4140-9D0B-D8B168A4A3AD}"/>
              </a:ext>
            </a:extLst>
          </p:cNvPr>
          <p:cNvSpPr txBox="1">
            <a:spLocks noChangeArrowheads="1"/>
          </p:cNvSpPr>
          <p:nvPr/>
        </p:nvSpPr>
        <p:spPr bwMode="auto">
          <a:xfrm>
            <a:off x="9480551" y="4149726"/>
            <a:ext cx="936625" cy="460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uk-UA" altLang="ru-RU"/>
          </a:p>
        </p:txBody>
      </p:sp>
      <p:sp>
        <p:nvSpPr>
          <p:cNvPr id="46" name="Text Box 51">
            <a:extLst>
              <a:ext uri="{FF2B5EF4-FFF2-40B4-BE49-F238E27FC236}">
                <a16:creationId xmlns:a16="http://schemas.microsoft.com/office/drawing/2014/main" id="{ADF1EB38-869A-4B18-8E88-BBA32889F761}"/>
              </a:ext>
            </a:extLst>
          </p:cNvPr>
          <p:cNvSpPr txBox="1">
            <a:spLocks noChangeArrowheads="1"/>
          </p:cNvSpPr>
          <p:nvPr/>
        </p:nvSpPr>
        <p:spPr bwMode="auto">
          <a:xfrm>
            <a:off x="1847851" y="3141663"/>
            <a:ext cx="893763"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endParaRPr lang="uk-UA" altLang="ru-RU" sz="1200"/>
          </a:p>
        </p:txBody>
      </p:sp>
      <p:sp>
        <p:nvSpPr>
          <p:cNvPr id="47" name="AutoShape 52">
            <a:extLst>
              <a:ext uri="{FF2B5EF4-FFF2-40B4-BE49-F238E27FC236}">
                <a16:creationId xmlns:a16="http://schemas.microsoft.com/office/drawing/2014/main" id="{F40585BD-D117-4463-ABCB-E016D6FDF242}"/>
              </a:ext>
            </a:extLst>
          </p:cNvPr>
          <p:cNvSpPr>
            <a:spLocks/>
          </p:cNvSpPr>
          <p:nvPr/>
        </p:nvSpPr>
        <p:spPr bwMode="auto">
          <a:xfrm>
            <a:off x="2868612" y="2417123"/>
            <a:ext cx="204787" cy="1008062"/>
          </a:xfrm>
          <a:prstGeom prst="leftBrace">
            <a:avLst>
              <a:gd name="adj1" fmla="val 4102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48" name="AutoShape 48">
            <a:extLst>
              <a:ext uri="{FF2B5EF4-FFF2-40B4-BE49-F238E27FC236}">
                <a16:creationId xmlns:a16="http://schemas.microsoft.com/office/drawing/2014/main" id="{FF534721-D766-4E73-B14D-241524790944}"/>
              </a:ext>
            </a:extLst>
          </p:cNvPr>
          <p:cNvSpPr>
            <a:spLocks/>
          </p:cNvSpPr>
          <p:nvPr/>
        </p:nvSpPr>
        <p:spPr bwMode="auto">
          <a:xfrm>
            <a:off x="8385508" y="2940685"/>
            <a:ext cx="167527" cy="484500"/>
          </a:xfrm>
          <a:prstGeom prst="rightBrace">
            <a:avLst>
              <a:gd name="adj1" fmla="val 21456"/>
              <a:gd name="adj2" fmla="val 5240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dirty="0"/>
          </a:p>
        </p:txBody>
      </p:sp>
      <p:sp>
        <p:nvSpPr>
          <p:cNvPr id="49" name="AutoShape 47">
            <a:extLst>
              <a:ext uri="{FF2B5EF4-FFF2-40B4-BE49-F238E27FC236}">
                <a16:creationId xmlns:a16="http://schemas.microsoft.com/office/drawing/2014/main" id="{7186AF4F-6EBE-4820-88A8-A4CD57971A90}"/>
              </a:ext>
            </a:extLst>
          </p:cNvPr>
          <p:cNvSpPr>
            <a:spLocks/>
          </p:cNvSpPr>
          <p:nvPr/>
        </p:nvSpPr>
        <p:spPr bwMode="auto">
          <a:xfrm>
            <a:off x="8373111" y="3482848"/>
            <a:ext cx="199641" cy="965200"/>
          </a:xfrm>
          <a:prstGeom prst="rightBrace">
            <a:avLst>
              <a:gd name="adj1" fmla="val 61789"/>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0" name="Rectangle 53">
            <a:extLst>
              <a:ext uri="{FF2B5EF4-FFF2-40B4-BE49-F238E27FC236}">
                <a16:creationId xmlns:a16="http://schemas.microsoft.com/office/drawing/2014/main" id="{7376B31F-DBEC-4040-B831-E3FB113DF721}"/>
              </a:ext>
            </a:extLst>
          </p:cNvPr>
          <p:cNvSpPr>
            <a:spLocks noChangeArrowheads="1"/>
          </p:cNvSpPr>
          <p:nvPr/>
        </p:nvSpPr>
        <p:spPr bwMode="auto">
          <a:xfrm>
            <a:off x="3640139" y="162242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1" name="Rectangle 56">
            <a:extLst>
              <a:ext uri="{FF2B5EF4-FFF2-40B4-BE49-F238E27FC236}">
                <a16:creationId xmlns:a16="http://schemas.microsoft.com/office/drawing/2014/main" id="{51599504-6073-4C0C-9449-3E144209578D}"/>
              </a:ext>
            </a:extLst>
          </p:cNvPr>
          <p:cNvSpPr>
            <a:spLocks noChangeArrowheads="1"/>
          </p:cNvSpPr>
          <p:nvPr/>
        </p:nvSpPr>
        <p:spPr bwMode="auto">
          <a:xfrm>
            <a:off x="3640139" y="162242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2" name="Rectangle 60">
            <a:extLst>
              <a:ext uri="{FF2B5EF4-FFF2-40B4-BE49-F238E27FC236}">
                <a16:creationId xmlns:a16="http://schemas.microsoft.com/office/drawing/2014/main" id="{10BCB1BA-E2B1-48D4-8ABE-8DA55FDE8EBE}"/>
              </a:ext>
            </a:extLst>
          </p:cNvPr>
          <p:cNvSpPr>
            <a:spLocks noChangeArrowheads="1"/>
          </p:cNvSpPr>
          <p:nvPr/>
        </p:nvSpPr>
        <p:spPr bwMode="auto">
          <a:xfrm>
            <a:off x="3640139" y="162242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3" name="Rectangle 65">
            <a:extLst>
              <a:ext uri="{FF2B5EF4-FFF2-40B4-BE49-F238E27FC236}">
                <a16:creationId xmlns:a16="http://schemas.microsoft.com/office/drawing/2014/main" id="{4C9B33F0-A4D9-4A31-BD42-1E2ABA3ACA0D}"/>
              </a:ext>
            </a:extLst>
          </p:cNvPr>
          <p:cNvSpPr>
            <a:spLocks noChangeArrowheads="1"/>
          </p:cNvSpPr>
          <p:nvPr/>
        </p:nvSpPr>
        <p:spPr bwMode="auto">
          <a:xfrm>
            <a:off x="3640139" y="162242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4" name="Rectangle 70">
            <a:extLst>
              <a:ext uri="{FF2B5EF4-FFF2-40B4-BE49-F238E27FC236}">
                <a16:creationId xmlns:a16="http://schemas.microsoft.com/office/drawing/2014/main" id="{9A09B2C0-5956-48A8-84AD-5BE2A6DA23CF}"/>
              </a:ext>
            </a:extLst>
          </p:cNvPr>
          <p:cNvSpPr>
            <a:spLocks noChangeArrowheads="1"/>
          </p:cNvSpPr>
          <p:nvPr/>
        </p:nvSpPr>
        <p:spPr bwMode="auto">
          <a:xfrm>
            <a:off x="3640139" y="1622425"/>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graphicFrame>
        <p:nvGraphicFramePr>
          <p:cNvPr id="55" name="Group 234">
            <a:extLst>
              <a:ext uri="{FF2B5EF4-FFF2-40B4-BE49-F238E27FC236}">
                <a16:creationId xmlns:a16="http://schemas.microsoft.com/office/drawing/2014/main" id="{E5A201D8-0F41-4FF8-AA61-6563FF4F4695}"/>
              </a:ext>
            </a:extLst>
          </p:cNvPr>
          <p:cNvGraphicFramePr>
            <a:graphicFrameLocks noGrp="1"/>
          </p:cNvGraphicFramePr>
          <p:nvPr>
            <p:extLst>
              <p:ext uri="{D42A27DB-BD31-4B8C-83A1-F6EECF244321}">
                <p14:modId xmlns:p14="http://schemas.microsoft.com/office/powerpoint/2010/main" val="837784622"/>
              </p:ext>
            </p:extLst>
          </p:nvPr>
        </p:nvGraphicFramePr>
        <p:xfrm>
          <a:off x="3083147" y="2417123"/>
          <a:ext cx="5257800" cy="2073276"/>
        </p:xfrm>
        <a:graphic>
          <a:graphicData uri="http://schemas.openxmlformats.org/drawingml/2006/table">
            <a:tbl>
              <a:tblPr/>
              <a:tblGrid>
                <a:gridCol w="1971675">
                  <a:extLst>
                    <a:ext uri="{9D8B030D-6E8A-4147-A177-3AD203B41FA5}">
                      <a16:colId xmlns:a16="http://schemas.microsoft.com/office/drawing/2014/main" val="20000"/>
                    </a:ext>
                  </a:extLst>
                </a:gridCol>
                <a:gridCol w="1093788">
                  <a:extLst>
                    <a:ext uri="{9D8B030D-6E8A-4147-A177-3AD203B41FA5}">
                      <a16:colId xmlns:a16="http://schemas.microsoft.com/office/drawing/2014/main" val="20001"/>
                    </a:ext>
                  </a:extLst>
                </a:gridCol>
                <a:gridCol w="1095375">
                  <a:extLst>
                    <a:ext uri="{9D8B030D-6E8A-4147-A177-3AD203B41FA5}">
                      <a16:colId xmlns:a16="http://schemas.microsoft.com/office/drawing/2014/main" val="20002"/>
                    </a:ext>
                  </a:extLst>
                </a:gridCol>
                <a:gridCol w="1096962">
                  <a:extLst>
                    <a:ext uri="{9D8B030D-6E8A-4147-A177-3AD203B41FA5}">
                      <a16:colId xmlns:a16="http://schemas.microsoft.com/office/drawing/2014/main" val="20003"/>
                    </a:ext>
                  </a:extLst>
                </a:gridCol>
              </a:tblGrid>
              <a:tr h="518319">
                <a:tc rowSpan="2">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10000"/>
                  </a:ext>
                </a:extLst>
              </a:tr>
              <a:tr h="518319">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319">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319">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800" b="0" i="0" u="none" strike="noStrike" cap="none" normalizeH="0" baseline="0" dirty="0">
                        <a:ln>
                          <a:noFill/>
                        </a:ln>
                        <a:solidFill>
                          <a:schemeClr val="tx1"/>
                        </a:solidFill>
                        <a:effectLst/>
                        <a:latin typeface="Arial" charset="0"/>
                      </a:endParaRPr>
                    </a:p>
                  </a:txBody>
                  <a:tcPr marT="45734" marB="457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6" name="AutoShape 235">
            <a:extLst>
              <a:ext uri="{FF2B5EF4-FFF2-40B4-BE49-F238E27FC236}">
                <a16:creationId xmlns:a16="http://schemas.microsoft.com/office/drawing/2014/main" id="{0B4C1D70-340A-446C-A044-ED55160DBA7F}"/>
              </a:ext>
            </a:extLst>
          </p:cNvPr>
          <p:cNvSpPr>
            <a:spLocks/>
          </p:cNvSpPr>
          <p:nvPr/>
        </p:nvSpPr>
        <p:spPr bwMode="auto">
          <a:xfrm>
            <a:off x="8385303" y="2411984"/>
            <a:ext cx="199641" cy="475488"/>
          </a:xfrm>
          <a:prstGeom prst="rightBrace">
            <a:avLst>
              <a:gd name="adj1" fmla="val 2118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7" name="Text Box 236">
            <a:extLst>
              <a:ext uri="{FF2B5EF4-FFF2-40B4-BE49-F238E27FC236}">
                <a16:creationId xmlns:a16="http://schemas.microsoft.com/office/drawing/2014/main" id="{7F4B118D-2B14-42A6-83EB-F88C95168183}"/>
              </a:ext>
            </a:extLst>
          </p:cNvPr>
          <p:cNvSpPr txBox="1">
            <a:spLocks noChangeArrowheads="1"/>
          </p:cNvSpPr>
          <p:nvPr/>
        </p:nvSpPr>
        <p:spPr bwMode="auto">
          <a:xfrm>
            <a:off x="8620950" y="2520982"/>
            <a:ext cx="1524000" cy="217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r>
              <a:rPr lang="uk-UA" altLang="ru-RU" sz="1400" b="1" dirty="0">
                <a:solidFill>
                  <a:schemeClr val="tx2"/>
                </a:solidFill>
              </a:rPr>
              <a:t>Заголовки граф</a:t>
            </a:r>
            <a:endParaRPr lang="ru-RU" altLang="ru-RU" sz="1400" b="1" dirty="0">
              <a:solidFill>
                <a:schemeClr val="tx2"/>
              </a:solidFill>
            </a:endParaRPr>
          </a:p>
        </p:txBody>
      </p:sp>
      <p:sp>
        <p:nvSpPr>
          <p:cNvPr id="58" name="AutoShape 237">
            <a:extLst>
              <a:ext uri="{FF2B5EF4-FFF2-40B4-BE49-F238E27FC236}">
                <a16:creationId xmlns:a16="http://schemas.microsoft.com/office/drawing/2014/main" id="{2B40D43F-BD8C-4317-9DB0-046EAA21EB70}"/>
              </a:ext>
            </a:extLst>
          </p:cNvPr>
          <p:cNvSpPr>
            <a:spLocks/>
          </p:cNvSpPr>
          <p:nvPr/>
        </p:nvSpPr>
        <p:spPr bwMode="auto">
          <a:xfrm rot="5400000">
            <a:off x="3991315" y="3710655"/>
            <a:ext cx="119972" cy="1887539"/>
          </a:xfrm>
          <a:prstGeom prst="rightBrace">
            <a:avLst>
              <a:gd name="adj1" fmla="val 7912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9" name="Text Box 238">
            <a:extLst>
              <a:ext uri="{FF2B5EF4-FFF2-40B4-BE49-F238E27FC236}">
                <a16:creationId xmlns:a16="http://schemas.microsoft.com/office/drawing/2014/main" id="{367F68CE-1136-4A39-A16B-0A90F4A63BAA}"/>
              </a:ext>
            </a:extLst>
          </p:cNvPr>
          <p:cNvSpPr txBox="1">
            <a:spLocks noChangeArrowheads="1"/>
          </p:cNvSpPr>
          <p:nvPr/>
        </p:nvSpPr>
        <p:spPr bwMode="auto">
          <a:xfrm>
            <a:off x="3230563" y="4759149"/>
            <a:ext cx="1641475" cy="536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400" b="1" dirty="0">
                <a:solidFill>
                  <a:schemeClr val="tx2"/>
                </a:solidFill>
              </a:rPr>
              <a:t>Боковик</a:t>
            </a:r>
          </a:p>
          <a:p>
            <a:pPr algn="ctr" eaLnBrk="1" hangingPunct="1"/>
            <a:r>
              <a:rPr lang="uk-UA" altLang="ru-RU" sz="1400" b="1" dirty="0">
                <a:solidFill>
                  <a:schemeClr val="tx2"/>
                </a:solidFill>
              </a:rPr>
              <a:t>(графа для заголовків рядків)</a:t>
            </a:r>
            <a:endParaRPr lang="ru-RU" altLang="ru-RU" sz="1400" b="1" dirty="0">
              <a:solidFill>
                <a:schemeClr val="tx2"/>
              </a:solidFill>
            </a:endParaRPr>
          </a:p>
        </p:txBody>
      </p:sp>
      <p:sp>
        <p:nvSpPr>
          <p:cNvPr id="60" name="AutoShape 239">
            <a:extLst>
              <a:ext uri="{FF2B5EF4-FFF2-40B4-BE49-F238E27FC236}">
                <a16:creationId xmlns:a16="http://schemas.microsoft.com/office/drawing/2014/main" id="{EC9F9A0D-C237-427B-902A-FFB21BFEF5A0}"/>
              </a:ext>
            </a:extLst>
          </p:cNvPr>
          <p:cNvSpPr>
            <a:spLocks/>
          </p:cNvSpPr>
          <p:nvPr/>
        </p:nvSpPr>
        <p:spPr bwMode="auto">
          <a:xfrm rot="5400000">
            <a:off x="6646179" y="3059289"/>
            <a:ext cx="193675" cy="3195859"/>
          </a:xfrm>
          <a:prstGeom prst="rightBrace">
            <a:avLst>
              <a:gd name="adj1" fmla="val 156111"/>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61" name="Text Box 240">
            <a:extLst>
              <a:ext uri="{FF2B5EF4-FFF2-40B4-BE49-F238E27FC236}">
                <a16:creationId xmlns:a16="http://schemas.microsoft.com/office/drawing/2014/main" id="{55471066-E38A-4B7A-A525-13E0E09BDEA4}"/>
              </a:ext>
            </a:extLst>
          </p:cNvPr>
          <p:cNvSpPr txBox="1">
            <a:spLocks noChangeArrowheads="1"/>
          </p:cNvSpPr>
          <p:nvPr/>
        </p:nvSpPr>
        <p:spPr bwMode="auto">
          <a:xfrm>
            <a:off x="5832584" y="4941804"/>
            <a:ext cx="1820863" cy="193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400" b="1">
                <a:solidFill>
                  <a:schemeClr val="tx2"/>
                </a:solidFill>
              </a:rPr>
              <a:t>Графи (колонки)</a:t>
            </a:r>
          </a:p>
        </p:txBody>
      </p:sp>
      <p:sp>
        <p:nvSpPr>
          <p:cNvPr id="62" name="Rectangle 241">
            <a:extLst>
              <a:ext uri="{FF2B5EF4-FFF2-40B4-BE49-F238E27FC236}">
                <a16:creationId xmlns:a16="http://schemas.microsoft.com/office/drawing/2014/main" id="{F0AFAC54-D503-44A2-80B9-77CFE757CF99}"/>
              </a:ext>
            </a:extLst>
          </p:cNvPr>
          <p:cNvSpPr>
            <a:spLocks noChangeArrowheads="1"/>
          </p:cNvSpPr>
          <p:nvPr/>
        </p:nvSpPr>
        <p:spPr bwMode="auto">
          <a:xfrm>
            <a:off x="1847850" y="2629726"/>
            <a:ext cx="935038" cy="5232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sz="1400" b="1" dirty="0">
                <a:solidFill>
                  <a:schemeClr val="tx2"/>
                </a:solidFill>
              </a:rPr>
              <a:t>Головка</a:t>
            </a:r>
            <a:endParaRPr lang="ru-RU" altLang="ru-RU" sz="1400" b="1" dirty="0">
              <a:solidFill>
                <a:schemeClr val="tx2"/>
              </a:solidFill>
            </a:endParaRPr>
          </a:p>
          <a:p>
            <a:pPr eaLnBrk="1" hangingPunct="1"/>
            <a:r>
              <a:rPr lang="uk-UA" altLang="ru-RU" sz="1400" b="1" dirty="0">
                <a:solidFill>
                  <a:schemeClr val="tx2"/>
                </a:solidFill>
              </a:rPr>
              <a:t>таблиці</a:t>
            </a:r>
            <a:endParaRPr lang="ru-RU" altLang="ru-RU" sz="1400" b="1" dirty="0">
              <a:solidFill>
                <a:schemeClr val="tx2"/>
              </a:solidFill>
            </a:endParaRPr>
          </a:p>
        </p:txBody>
      </p:sp>
      <p:sp>
        <p:nvSpPr>
          <p:cNvPr id="63" name="Rectangle 242">
            <a:extLst>
              <a:ext uri="{FF2B5EF4-FFF2-40B4-BE49-F238E27FC236}">
                <a16:creationId xmlns:a16="http://schemas.microsoft.com/office/drawing/2014/main" id="{2A89735C-E3B5-4345-80B0-4C0EC2FE4574}"/>
              </a:ext>
            </a:extLst>
          </p:cNvPr>
          <p:cNvSpPr>
            <a:spLocks noChangeArrowheads="1"/>
          </p:cNvSpPr>
          <p:nvPr/>
        </p:nvSpPr>
        <p:spPr bwMode="auto">
          <a:xfrm>
            <a:off x="8682480" y="2943195"/>
            <a:ext cx="1511300" cy="5232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400" b="1" dirty="0">
                <a:solidFill>
                  <a:schemeClr val="tx2"/>
                </a:solidFill>
              </a:rPr>
              <a:t>Підзаголовки граф</a:t>
            </a:r>
          </a:p>
        </p:txBody>
      </p:sp>
      <p:sp>
        <p:nvSpPr>
          <p:cNvPr id="64" name="Rectangle 243">
            <a:extLst>
              <a:ext uri="{FF2B5EF4-FFF2-40B4-BE49-F238E27FC236}">
                <a16:creationId xmlns:a16="http://schemas.microsoft.com/office/drawing/2014/main" id="{97564FFF-4351-4D0F-A972-332E4E960F77}"/>
              </a:ext>
            </a:extLst>
          </p:cNvPr>
          <p:cNvSpPr>
            <a:spLocks noChangeArrowheads="1"/>
          </p:cNvSpPr>
          <p:nvPr/>
        </p:nvSpPr>
        <p:spPr bwMode="auto">
          <a:xfrm>
            <a:off x="8703880" y="3604263"/>
            <a:ext cx="1584325" cy="5232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400" b="1" dirty="0">
                <a:solidFill>
                  <a:schemeClr val="tx2"/>
                </a:solidFill>
              </a:rPr>
              <a:t>Горизонтальні рядки</a:t>
            </a:r>
          </a:p>
        </p:txBody>
      </p:sp>
    </p:spTree>
    <p:extLst>
      <p:ext uri="{BB962C8B-B14F-4D97-AF65-F5344CB8AC3E}">
        <p14:creationId xmlns:p14="http://schemas.microsoft.com/office/powerpoint/2010/main" val="27178031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(2)</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67" name="Rectangle 7">
            <a:extLst>
              <a:ext uri="{FF2B5EF4-FFF2-40B4-BE49-F238E27FC236}">
                <a16:creationId xmlns:a16="http://schemas.microsoft.com/office/drawing/2014/main" id="{5945B027-EEDE-449F-AA0D-2F897F1BEF81}"/>
              </a:ext>
            </a:extLst>
          </p:cNvPr>
          <p:cNvSpPr>
            <a:spLocks noChangeArrowheads="1"/>
          </p:cNvSpPr>
          <p:nvPr/>
        </p:nvSpPr>
        <p:spPr bwMode="auto">
          <a:xfrm>
            <a:off x="451104" y="1324382"/>
            <a:ext cx="11375136" cy="4124206"/>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marL="285750" indent="-285750">
              <a:spcAft>
                <a:spcPts val="2400"/>
              </a:spcAft>
              <a:buClr>
                <a:srgbClr val="FF0000"/>
              </a:buClr>
              <a:buFont typeface="Wingdings" panose="05000000000000000000" pitchFamily="2" charset="2"/>
              <a:buChar char="Ø"/>
              <a:defRPr/>
            </a:pPr>
            <a:r>
              <a:rPr lang="uk-UA" b="1" dirty="0">
                <a:ea typeface="Times New Roman" pitchFamily="18" charset="0"/>
                <a:cs typeface="Arial" pitchFamily="34" charset="0"/>
              </a:rPr>
              <a:t>Таблицю розміщують під текстом, в якому дано посилання на неї, чи на наступній сторінці. </a:t>
            </a:r>
          </a:p>
          <a:p>
            <a:pPr marL="285750" indent="-285750">
              <a:spcAft>
                <a:spcPts val="2400"/>
              </a:spcAft>
              <a:buClr>
                <a:srgbClr val="FF0000"/>
              </a:buClr>
              <a:buFont typeface="Wingdings" panose="05000000000000000000" pitchFamily="2" charset="2"/>
              <a:buChar char="Ø"/>
              <a:defRPr/>
            </a:pPr>
            <a:r>
              <a:rPr lang="uk-UA" b="1" dirty="0">
                <a:ea typeface="Times New Roman" pitchFamily="18" charset="0"/>
                <a:cs typeface="Arial" pitchFamily="34" charset="0"/>
              </a:rPr>
              <a:t>Допускається розміщувати таблицю уздовж довгої сторони аркуша таким чином, щоб вона читалася при повороті записки на 90 градусів за годинниковою стрілкою. </a:t>
            </a:r>
            <a:endParaRPr lang="uk-UA" b="1" dirty="0"/>
          </a:p>
          <a:p>
            <a:pPr marL="285750" indent="-285750">
              <a:spcAft>
                <a:spcPts val="2400"/>
              </a:spcAft>
              <a:buClr>
                <a:srgbClr val="FF0000"/>
              </a:buClr>
              <a:buFont typeface="Wingdings" panose="05000000000000000000" pitchFamily="2" charset="2"/>
              <a:buChar char="Ø"/>
            </a:pPr>
            <a:r>
              <a:rPr lang="uk-UA" b="1" dirty="0">
                <a:latin typeface="Arial" charset="0"/>
              </a:rPr>
              <a:t>Якщо в тексті одна таблиця, то її не нумерують. </a:t>
            </a:r>
          </a:p>
          <a:p>
            <a:pPr marL="285750" indent="-285750">
              <a:spcAft>
                <a:spcPts val="2400"/>
              </a:spcAft>
              <a:buClr>
                <a:srgbClr val="FF0000"/>
              </a:buClr>
              <a:buFont typeface="Wingdings" panose="05000000000000000000" pitchFamily="2" charset="2"/>
              <a:buChar char="Ø"/>
            </a:pPr>
            <a:r>
              <a:rPr lang="uk-UA" altLang="ru-RU" b="1" dirty="0">
                <a:ea typeface="Times New Roman" panose="02020603050405020304" pitchFamily="18" charset="0"/>
                <a:cs typeface="Arial" panose="020B0604020202020204" pitchFamily="34" charset="0"/>
              </a:rPr>
              <a:t>Заголовки граф можуть бути записані паралельно рядкам таблиці чи перпендикулярно до них. </a:t>
            </a:r>
            <a:endParaRPr lang="ru-RU" altLang="ru-RU" sz="1200" b="1" dirty="0">
              <a:ea typeface="Times New Roman" panose="02020603050405020304" pitchFamily="18" charset="0"/>
              <a:cs typeface="Arial" panose="020B0604020202020204" pitchFamily="34" charset="0"/>
            </a:endParaRPr>
          </a:p>
          <a:p>
            <a:pPr marL="285750" indent="-285750">
              <a:spcAft>
                <a:spcPts val="2400"/>
              </a:spcAft>
              <a:buClr>
                <a:srgbClr val="FF0000"/>
              </a:buClr>
              <a:buFont typeface="Wingdings" panose="05000000000000000000" pitchFamily="2" charset="2"/>
              <a:buChar char="Ø"/>
            </a:pPr>
            <a:r>
              <a:rPr lang="uk-UA" altLang="ru-RU" b="1" dirty="0">
                <a:ea typeface="Times New Roman" panose="02020603050405020304" pitchFamily="18" charset="0"/>
                <a:cs typeface="Arial" panose="020B0604020202020204" pitchFamily="34" charset="0"/>
              </a:rPr>
              <a:t>Через нестачу місця допускається в заголовках (підзаголовках) граф (рядків) замінювати окремі поняття їх літерними позначеннями, що повинні бути пояснені в тексті.</a:t>
            </a:r>
            <a:endParaRPr lang="ru-RU" altLang="ru-RU" sz="1200" b="1" dirty="0">
              <a:ea typeface="Times New Roman" panose="02020603050405020304" pitchFamily="18" charset="0"/>
              <a:cs typeface="Arial" panose="020B0604020202020204" pitchFamily="34" charset="0"/>
            </a:endParaRPr>
          </a:p>
          <a:p>
            <a:pPr marL="285750" indent="-285750">
              <a:spcAft>
                <a:spcPts val="2400"/>
              </a:spcAft>
              <a:buClr>
                <a:srgbClr val="FF0000"/>
              </a:buClr>
              <a:buFont typeface="Wingdings" panose="05000000000000000000" pitchFamily="2" charset="2"/>
              <a:buChar char="Ø"/>
            </a:pPr>
            <a:r>
              <a:rPr lang="uk-UA" altLang="ru-RU" b="1" dirty="0">
                <a:ea typeface="Times New Roman" panose="02020603050405020304" pitchFamily="18" charset="0"/>
                <a:cs typeface="Arial" panose="020B0604020202020204" pitchFamily="34" charset="0"/>
              </a:rPr>
              <a:t>Якщо всі показники виражені в одних і тих одиницях фізичної величини, то найменування цієї величини розміщують над таблицею.</a:t>
            </a:r>
            <a:endParaRPr lang="uk-UA" b="1" dirty="0">
              <a:latin typeface="Arial" charset="0"/>
            </a:endParaRPr>
          </a:p>
        </p:txBody>
      </p:sp>
    </p:spTree>
    <p:extLst>
      <p:ext uri="{BB962C8B-B14F-4D97-AF65-F5344CB8AC3E}">
        <p14:creationId xmlns:p14="http://schemas.microsoft.com/office/powerpoint/2010/main" val="181572235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(3)</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8" name="Rectangle 7">
            <a:extLst>
              <a:ext uri="{FF2B5EF4-FFF2-40B4-BE49-F238E27FC236}">
                <a16:creationId xmlns:a16="http://schemas.microsoft.com/office/drawing/2014/main" id="{3E0E99DB-C7C8-4DE8-83B4-8E63CB9E3116}"/>
              </a:ext>
            </a:extLst>
          </p:cNvPr>
          <p:cNvSpPr>
            <a:spLocks noChangeArrowheads="1"/>
          </p:cNvSpPr>
          <p:nvPr/>
        </p:nvSpPr>
        <p:spPr bwMode="auto">
          <a:xfrm>
            <a:off x="506638" y="1367999"/>
            <a:ext cx="11295217" cy="409342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2400"/>
              </a:spcAft>
            </a:pPr>
            <a:r>
              <a:rPr lang="uk-UA" altLang="ru-RU" b="1" dirty="0">
                <a:ea typeface="Times New Roman" panose="02020603050405020304" pitchFamily="18" charset="0"/>
                <a:cs typeface="Arial" panose="020B0604020202020204" pitchFamily="34" charset="0"/>
              </a:rPr>
              <a:t>Заголовки таблиці, її граф і рядків треба писати:</a:t>
            </a:r>
          </a:p>
          <a:p>
            <a:pPr marL="342900" indent="-342900">
              <a:spcAft>
                <a:spcPts val="2400"/>
              </a:spcAft>
              <a:buClr>
                <a:srgbClr val="FF0000"/>
              </a:buClr>
              <a:buFont typeface="Wingdings" panose="05000000000000000000" pitchFamily="2" charset="2"/>
              <a:buChar char="v"/>
            </a:pPr>
            <a:r>
              <a:rPr lang="uk-UA" altLang="ru-RU" b="1" dirty="0">
                <a:solidFill>
                  <a:schemeClr val="tx2"/>
                </a:solidFill>
                <a:ea typeface="Times New Roman" panose="02020603050405020304" pitchFamily="18" charset="0"/>
                <a:cs typeface="Arial" panose="020B0604020202020204" pitchFamily="34" charset="0"/>
              </a:rPr>
              <a:t> </a:t>
            </a:r>
            <a:r>
              <a:rPr lang="uk-UA" altLang="ru-RU" b="1" dirty="0">
                <a:ea typeface="Times New Roman" panose="02020603050405020304" pitchFamily="18" charset="0"/>
                <a:cs typeface="Arial" panose="020B0604020202020204" pitchFamily="34" charset="0"/>
              </a:rPr>
              <a:t>в однині;</a:t>
            </a:r>
          </a:p>
          <a:p>
            <a:pPr marL="342900" indent="-342900">
              <a:spcAft>
                <a:spcPts val="2400"/>
              </a:spcAft>
              <a:buClr>
                <a:srgbClr val="FF0000"/>
              </a:buClr>
              <a:buFont typeface="Wingdings" panose="05000000000000000000" pitchFamily="2" charset="2"/>
              <a:buChar char="v"/>
            </a:pPr>
            <a:r>
              <a:rPr lang="uk-UA" altLang="ru-RU" b="1" dirty="0">
                <a:ea typeface="Times New Roman" panose="02020603050405020304" pitchFamily="18" charset="0"/>
                <a:cs typeface="Arial" panose="020B0604020202020204" pitchFamily="34" charset="0"/>
              </a:rPr>
              <a:t> без крапки в кінці;</a:t>
            </a:r>
          </a:p>
          <a:p>
            <a:pPr marL="342900" indent="-342900">
              <a:spcAft>
                <a:spcPts val="2400"/>
              </a:spcAft>
              <a:buClr>
                <a:srgbClr val="FF0000"/>
              </a:buClr>
              <a:buFont typeface="Wingdings" panose="05000000000000000000" pitchFamily="2" charset="2"/>
              <a:buChar char="v"/>
            </a:pPr>
            <a:r>
              <a:rPr lang="uk-UA" altLang="ru-RU" b="1" dirty="0">
                <a:ea typeface="Times New Roman" panose="02020603050405020304" pitchFamily="18" charset="0"/>
                <a:cs typeface="Arial" panose="020B0604020202020204" pitchFamily="34" charset="0"/>
              </a:rPr>
              <a:t> з великої літери.</a:t>
            </a:r>
          </a:p>
          <a:p>
            <a:pPr>
              <a:spcAft>
                <a:spcPts val="2400"/>
              </a:spcAft>
            </a:pPr>
            <a:r>
              <a:rPr lang="uk-UA" altLang="ru-RU" b="1" dirty="0">
                <a:ea typeface="Times New Roman" panose="02020603050405020304" pitchFamily="18" charset="0"/>
                <a:cs typeface="Arial" panose="020B0604020202020204" pitchFamily="34" charset="0"/>
              </a:rPr>
              <a:t>Підзаголовки треба писати:</a:t>
            </a:r>
          </a:p>
          <a:p>
            <a:pPr marL="342900" indent="-342900">
              <a:spcAft>
                <a:spcPts val="2400"/>
              </a:spcAft>
              <a:buClr>
                <a:srgbClr val="FF0000"/>
              </a:buClr>
              <a:buFont typeface="Wingdings" panose="05000000000000000000" pitchFamily="2" charset="2"/>
              <a:buChar char="v"/>
            </a:pPr>
            <a:r>
              <a:rPr lang="uk-UA" altLang="ru-RU" b="1" dirty="0">
                <a:cs typeface="Arial" panose="020B0604020202020204" pitchFamily="34" charset="0"/>
              </a:rPr>
              <a:t>з малої літери, якщо вони складають одне речення з заголовком;</a:t>
            </a:r>
          </a:p>
          <a:p>
            <a:pPr marL="342900" indent="-342900">
              <a:spcAft>
                <a:spcPts val="2400"/>
              </a:spcAft>
              <a:buClr>
                <a:srgbClr val="FF0000"/>
              </a:buClr>
              <a:buFont typeface="Wingdings" panose="05000000000000000000" pitchFamily="2" charset="2"/>
              <a:buChar char="v"/>
            </a:pPr>
            <a:r>
              <a:rPr lang="uk-UA" altLang="ru-RU" b="1" dirty="0">
                <a:cs typeface="Arial" panose="020B0604020202020204" pitchFamily="34" charset="0"/>
              </a:rPr>
              <a:t>з великої літери, якщо вони мають самостійне значення. </a:t>
            </a:r>
          </a:p>
        </p:txBody>
      </p:sp>
    </p:spTree>
    <p:extLst>
      <p:ext uri="{BB962C8B-B14F-4D97-AF65-F5344CB8AC3E}">
        <p14:creationId xmlns:p14="http://schemas.microsoft.com/office/powerpoint/2010/main" val="32136542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(4)</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9" name="Прямоугольник 48">
            <a:extLst>
              <a:ext uri="{FF2B5EF4-FFF2-40B4-BE49-F238E27FC236}">
                <a16:creationId xmlns:a16="http://schemas.microsoft.com/office/drawing/2014/main" id="{9FEDB837-EE86-4E53-9070-4C80A80A3D0C}"/>
              </a:ext>
            </a:extLst>
          </p:cNvPr>
          <p:cNvSpPr>
            <a:spLocks noChangeArrowheads="1"/>
          </p:cNvSpPr>
          <p:nvPr/>
        </p:nvSpPr>
        <p:spPr bwMode="auto">
          <a:xfrm>
            <a:off x="414528" y="3001556"/>
            <a:ext cx="113385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spcAft>
                <a:spcPts val="2400"/>
              </a:spcAft>
              <a:buClr>
                <a:srgbClr val="FF0000"/>
              </a:buClr>
              <a:buFont typeface="Wingdings" panose="05000000000000000000" pitchFamily="2" charset="2"/>
              <a:buChar char="v"/>
            </a:pPr>
            <a:r>
              <a:rPr lang="uk-UA" altLang="ru-RU" b="1" dirty="0">
                <a:ea typeface="Times New Roman" panose="02020603050405020304" pitchFamily="18" charset="0"/>
                <a:cs typeface="Arial" panose="020B0604020202020204" pitchFamily="34" charset="0"/>
              </a:rPr>
              <a:t>поділяти заголовки </a:t>
            </a:r>
            <a:r>
              <a:rPr lang="uk-UA" altLang="ru-RU" b="1" dirty="0" err="1">
                <a:ea typeface="Times New Roman" panose="02020603050405020304" pitchFamily="18" charset="0"/>
                <a:cs typeface="Arial" panose="020B0604020202020204" pitchFamily="34" charset="0"/>
              </a:rPr>
              <a:t>боковика</a:t>
            </a:r>
            <a:r>
              <a:rPr lang="uk-UA" altLang="ru-RU" b="1" dirty="0">
                <a:ea typeface="Times New Roman" panose="02020603050405020304" pitchFamily="18" charset="0"/>
                <a:cs typeface="Arial" panose="020B0604020202020204" pitchFamily="34" charset="0"/>
              </a:rPr>
              <a:t> і граф діагональною лінією;</a:t>
            </a:r>
            <a:endParaRPr lang="ru-RU" altLang="ru-RU" b="1" dirty="0">
              <a:ea typeface="Times New Roman" panose="02020603050405020304" pitchFamily="18" charset="0"/>
              <a:cs typeface="Arial" panose="020B0604020202020204" pitchFamily="34" charset="0"/>
            </a:endParaRPr>
          </a:p>
          <a:p>
            <a:pPr marL="342900" indent="-342900">
              <a:spcAft>
                <a:spcPts val="2400"/>
              </a:spcAft>
              <a:buClr>
                <a:srgbClr val="FF0000"/>
              </a:buClr>
              <a:buFont typeface="Wingdings" panose="05000000000000000000" pitchFamily="2" charset="2"/>
              <a:buChar char="v"/>
            </a:pPr>
            <a:r>
              <a:rPr lang="uk-UA" altLang="ru-RU" b="1" dirty="0">
                <a:ea typeface="Times New Roman" panose="02020603050405020304" pitchFamily="18" charset="0"/>
                <a:cs typeface="Arial" panose="020B0604020202020204" pitchFamily="34" charset="0"/>
              </a:rPr>
              <a:t>включати в таблицю графу "Номери по порядку”. За необхідності нумерацію рядків зазначають безпосередньо перед їх заголовком;</a:t>
            </a:r>
          </a:p>
          <a:p>
            <a:pPr marL="342900" indent="-342900">
              <a:spcAft>
                <a:spcPts val="2400"/>
              </a:spcAft>
              <a:buClr>
                <a:srgbClr val="FF0000"/>
              </a:buClr>
              <a:buFont typeface="Wingdings" panose="05000000000000000000" pitchFamily="2" charset="2"/>
              <a:buChar char="v"/>
            </a:pPr>
            <a:r>
              <a:rPr lang="uk-UA" altLang="ru-RU" b="1" dirty="0">
                <a:ea typeface="Times New Roman" panose="02020603050405020304" pitchFamily="18" charset="0"/>
                <a:cs typeface="Arial" panose="020B0604020202020204" pitchFamily="34" charset="0"/>
              </a:rPr>
              <a:t>замінювати лапками цифри, що повторюються</a:t>
            </a:r>
            <a:endParaRPr lang="ru-RU" altLang="ru-RU" b="1" dirty="0">
              <a:ea typeface="Times New Roman" panose="02020603050405020304" pitchFamily="18" charset="0"/>
              <a:cs typeface="Arial" panose="020B0604020202020204" pitchFamily="34" charset="0"/>
            </a:endParaRPr>
          </a:p>
        </p:txBody>
      </p:sp>
      <p:sp>
        <p:nvSpPr>
          <p:cNvPr id="11" name="Прямоугольник 45">
            <a:extLst>
              <a:ext uri="{FF2B5EF4-FFF2-40B4-BE49-F238E27FC236}">
                <a16:creationId xmlns:a16="http://schemas.microsoft.com/office/drawing/2014/main" id="{E2D3705A-76BA-4A1D-BCC3-CF2E00DA46CA}"/>
              </a:ext>
            </a:extLst>
          </p:cNvPr>
          <p:cNvSpPr>
            <a:spLocks noChangeArrowheads="1"/>
          </p:cNvSpPr>
          <p:nvPr/>
        </p:nvSpPr>
        <p:spPr bwMode="auto">
          <a:xfrm>
            <a:off x="414528" y="2086144"/>
            <a:ext cx="611184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algn="just" eaLnBrk="1" hangingPunct="1"/>
            <a:r>
              <a:rPr lang="uk-UA" altLang="ru-RU" sz="2400" b="1" dirty="0">
                <a:ea typeface="Times New Roman" panose="02020603050405020304" pitchFamily="18" charset="0"/>
                <a:cs typeface="Arial" panose="020B0604020202020204" pitchFamily="34" charset="0"/>
              </a:rPr>
              <a:t>Не допускається:</a:t>
            </a:r>
          </a:p>
        </p:txBody>
      </p:sp>
    </p:spTree>
    <p:extLst>
      <p:ext uri="{BB962C8B-B14F-4D97-AF65-F5344CB8AC3E}">
        <p14:creationId xmlns:p14="http://schemas.microsoft.com/office/powerpoint/2010/main" val="385081502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(5)</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8" name="Rectangle 43">
            <a:extLst>
              <a:ext uri="{FF2B5EF4-FFF2-40B4-BE49-F238E27FC236}">
                <a16:creationId xmlns:a16="http://schemas.microsoft.com/office/drawing/2014/main" id="{60DBD5D5-242A-4856-ABF7-AFE058D73864}"/>
              </a:ext>
            </a:extLst>
          </p:cNvPr>
          <p:cNvSpPr>
            <a:spLocks noChangeArrowheads="1"/>
          </p:cNvSpPr>
          <p:nvPr/>
        </p:nvSpPr>
        <p:spPr bwMode="auto">
          <a:xfrm>
            <a:off x="438912" y="1924050"/>
            <a:ext cx="11448288" cy="25542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spcAft>
                <a:spcPts val="2400"/>
              </a:spcAft>
              <a:buClr>
                <a:srgbClr val="FF0000"/>
              </a:buClr>
              <a:buFont typeface="Wingdings" panose="05000000000000000000" pitchFamily="2" charset="2"/>
              <a:buChar char="Ø"/>
            </a:pPr>
            <a:r>
              <a:rPr lang="uk-UA" altLang="ru-RU" b="1" dirty="0">
                <a:cs typeface="Arial" panose="020B0604020202020204" pitchFamily="34" charset="0"/>
              </a:rPr>
              <a:t>За відсутністю відомостей у графах проставляють знак (...), а коли показник відсутній – тире.</a:t>
            </a:r>
          </a:p>
          <a:p>
            <a:pPr marL="342900" indent="-342900">
              <a:spcAft>
                <a:spcPts val="2400"/>
              </a:spcAft>
              <a:buClr>
                <a:srgbClr val="FF0000"/>
              </a:buClr>
              <a:buFont typeface="Wingdings" panose="05000000000000000000" pitchFamily="2" charset="2"/>
              <a:buChar char="Ø"/>
            </a:pPr>
            <a:r>
              <a:rPr lang="uk-UA" altLang="ru-RU" b="1" dirty="0">
                <a:cs typeface="Arial" panose="020B0604020202020204" pitchFamily="34" charset="0"/>
              </a:rPr>
              <a:t>Однотипні числові дані рекомендується округляти з однаковим ступенем точності в межах графи або рядка. </a:t>
            </a:r>
          </a:p>
          <a:p>
            <a:pPr marL="342900" indent="-342900">
              <a:spcAft>
                <a:spcPts val="2400"/>
              </a:spcAft>
              <a:buClr>
                <a:srgbClr val="FF0000"/>
              </a:buClr>
              <a:buFont typeface="Wingdings" panose="05000000000000000000" pitchFamily="2" charset="2"/>
              <a:buChar char="Ø"/>
            </a:pPr>
            <a:r>
              <a:rPr lang="uk-UA" altLang="ru-RU" b="1" dirty="0">
                <a:cs typeface="Arial" panose="020B0604020202020204" pitchFamily="34" charset="0"/>
              </a:rPr>
              <a:t>Якщо число не округлене, то частину десяткового дробу після коми допускається додавати нулі. </a:t>
            </a:r>
          </a:p>
        </p:txBody>
      </p:sp>
    </p:spTree>
    <p:extLst>
      <p:ext uri="{BB962C8B-B14F-4D97-AF65-F5344CB8AC3E}">
        <p14:creationId xmlns:p14="http://schemas.microsoft.com/office/powerpoint/2010/main" val="10822819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(6)</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9" name="Прямоугольник 8">
            <a:extLst>
              <a:ext uri="{FF2B5EF4-FFF2-40B4-BE49-F238E27FC236}">
                <a16:creationId xmlns:a16="http://schemas.microsoft.com/office/drawing/2014/main" id="{4A8A8A33-A846-4DD9-830A-A9C1D292F8FD}"/>
              </a:ext>
            </a:extLst>
          </p:cNvPr>
          <p:cNvSpPr/>
          <p:nvPr/>
        </p:nvSpPr>
        <p:spPr>
          <a:xfrm>
            <a:off x="419766" y="760494"/>
            <a:ext cx="11423904" cy="2246769"/>
          </a:xfrm>
          <a:prstGeom prst="rect">
            <a:avLst/>
          </a:prstGeom>
        </p:spPr>
        <p:txBody>
          <a:bodyPr wrap="square">
            <a:spAutoFit/>
          </a:bodyPr>
          <a:lstStyle/>
          <a:p>
            <a:pPr marL="342900" indent="-342900">
              <a:buClr>
                <a:srgbClr val="FF0000"/>
              </a:buClr>
              <a:buFont typeface="Wingdings" panose="05000000000000000000" pitchFamily="2" charset="2"/>
              <a:buChar char="v"/>
              <a:defRPr/>
            </a:pPr>
            <a:r>
              <a:rPr lang="uk-UA" sz="2000" b="1" dirty="0">
                <a:latin typeface="Arial" panose="020B0604020202020204" pitchFamily="34" charset="0"/>
                <a:cs typeface="Arial" panose="020B0604020202020204" pitchFamily="34" charset="0"/>
              </a:rPr>
              <a:t>якщо в більшості граф показники наведені в одних і тих же одиницях, але також є показники, що надані в інших одиницях, то над таблицею пишуть найменування переважного показника і одиниці його виміру, наприклад: </a:t>
            </a:r>
          </a:p>
          <a:p>
            <a:pPr marL="342900" indent="-342900">
              <a:buClr>
                <a:srgbClr val="FF0000"/>
              </a:buClr>
              <a:buFont typeface="Wingdings" panose="05000000000000000000" pitchFamily="2" charset="2"/>
              <a:buChar char="v"/>
              <a:defRPr/>
            </a:pPr>
            <a:endParaRPr lang="uk-UA" sz="800" b="1" dirty="0">
              <a:latin typeface="Arial" panose="020B0604020202020204" pitchFamily="34" charset="0"/>
              <a:cs typeface="Arial" panose="020B0604020202020204" pitchFamily="34" charset="0"/>
            </a:endParaRPr>
          </a:p>
          <a:p>
            <a:pPr algn="ctr">
              <a:defRPr/>
            </a:pPr>
            <a:r>
              <a:rPr lang="uk-UA" sz="2400" dirty="0">
                <a:latin typeface="Times New Roman" panose="02020603050405020304" pitchFamily="18" charset="0"/>
                <a:ea typeface="Times New Roman" panose="02020603050405020304" pitchFamily="18" charset="0"/>
                <a:cs typeface="Times New Roman" panose="02020603050405020304" pitchFamily="18" charset="0"/>
              </a:rPr>
              <a:t>«Розміри в міліметрах»</a:t>
            </a:r>
          </a:p>
          <a:p>
            <a:pPr algn="ctr">
              <a:defRPr/>
            </a:pPr>
            <a:endParaRPr lang="uk-UA" sz="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Clr>
                <a:srgbClr val="FF0000"/>
              </a:buClr>
              <a:buFont typeface="Wingdings" panose="05000000000000000000" pitchFamily="2" charset="2"/>
              <a:buChar char="v"/>
              <a:defRPr/>
            </a:pPr>
            <a:r>
              <a:rPr lang="uk-UA" sz="2000" b="1" dirty="0">
                <a:latin typeface="Arial" panose="020B0604020202020204" pitchFamily="34" charset="0"/>
                <a:cs typeface="Arial" panose="020B0604020202020204" pitchFamily="34" charset="0"/>
              </a:rPr>
              <a:t>позначення одиниць виміру інших величин зазначають у заголовках (підзаголовках) відповідних граф чи рядків</a:t>
            </a:r>
            <a:endParaRPr lang="ru-RU" sz="2000" b="1" dirty="0">
              <a:latin typeface="Arial" panose="020B0604020202020204" pitchFamily="34" charset="0"/>
              <a:cs typeface="Arial" panose="020B0604020202020204" pitchFamily="34" charset="0"/>
            </a:endParaRPr>
          </a:p>
        </p:txBody>
      </p:sp>
      <p:sp>
        <p:nvSpPr>
          <p:cNvPr id="11" name="Прямоугольник 50">
            <a:extLst>
              <a:ext uri="{FF2B5EF4-FFF2-40B4-BE49-F238E27FC236}">
                <a16:creationId xmlns:a16="http://schemas.microsoft.com/office/drawing/2014/main" id="{FA30B49D-9460-41B4-B9F2-4C2ABFE10F2D}"/>
              </a:ext>
            </a:extLst>
          </p:cNvPr>
          <p:cNvSpPr>
            <a:spLocks noChangeArrowheads="1"/>
          </p:cNvSpPr>
          <p:nvPr/>
        </p:nvSpPr>
        <p:spPr bwMode="auto">
          <a:xfrm>
            <a:off x="419766" y="3584966"/>
            <a:ext cx="114239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spcAft>
                <a:spcPts val="2400"/>
              </a:spcAft>
              <a:buClr>
                <a:srgbClr val="FF0000"/>
              </a:buClr>
              <a:buFont typeface="Wingdings" panose="05000000000000000000" pitchFamily="2" charset="2"/>
              <a:buChar char="Ø"/>
            </a:pPr>
            <a:r>
              <a:rPr lang="uk-UA" altLang="ru-RU" b="1" dirty="0">
                <a:cs typeface="Arial" panose="020B0604020202020204" pitchFamily="34" charset="0"/>
              </a:rPr>
              <a:t>Обмежувальні слова "понад", "не більше", "менше", "не менше", а також граничні відхилення, розміщують після позначення одиниці фізичної величини в кінці заголовка графи (рядка) або безпосередньо в графі таблиці після числа.</a:t>
            </a:r>
          </a:p>
          <a:p>
            <a:pPr marL="342900" indent="-342900">
              <a:spcAft>
                <a:spcPts val="2400"/>
              </a:spcAft>
              <a:buClr>
                <a:srgbClr val="FF0000"/>
              </a:buClr>
              <a:buFont typeface="Wingdings" panose="05000000000000000000" pitchFamily="2" charset="2"/>
              <a:buChar char="Ø"/>
            </a:pPr>
            <a:r>
              <a:rPr lang="uk-UA" altLang="ru-RU" b="1" dirty="0">
                <a:cs typeface="Arial" panose="020B0604020202020204" pitchFamily="34" charset="0"/>
              </a:rPr>
              <a:t>Позначення одиниці фізичної величини, загальне для графи (рядка), зазначають у кінці її заголовка через кому, наприклад: </a:t>
            </a:r>
            <a:endParaRPr lang="ru-RU" altLang="ru-RU" b="1" dirty="0">
              <a:cs typeface="Arial" panose="020B0604020202020204" pitchFamily="34" charset="0"/>
            </a:endParaRPr>
          </a:p>
        </p:txBody>
      </p:sp>
      <p:sp>
        <p:nvSpPr>
          <p:cNvPr id="12" name="Прямоугольник 46">
            <a:extLst>
              <a:ext uri="{FF2B5EF4-FFF2-40B4-BE49-F238E27FC236}">
                <a16:creationId xmlns:a16="http://schemas.microsoft.com/office/drawing/2014/main" id="{950F61BC-733B-48EC-A3EE-740999AB1C32}"/>
              </a:ext>
            </a:extLst>
          </p:cNvPr>
          <p:cNvSpPr>
            <a:spLocks noChangeArrowheads="1"/>
          </p:cNvSpPr>
          <p:nvPr/>
        </p:nvSpPr>
        <p:spPr bwMode="auto">
          <a:xfrm>
            <a:off x="5198200" y="5582846"/>
            <a:ext cx="2346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altLang="ru-RU" sz="2400" dirty="0">
                <a:latin typeface="Times New Roman" panose="02020603050405020304" pitchFamily="18" charset="0"/>
                <a:cs typeface="Times New Roman" panose="02020603050405020304" pitchFamily="18" charset="0"/>
              </a:rPr>
              <a:t>Тиск</a:t>
            </a:r>
            <a:r>
              <a:rPr lang="uk-UA" altLang="ru-RU" sz="2400" i="1" dirty="0">
                <a:latin typeface="Times New Roman" panose="02020603050405020304" pitchFamily="18" charset="0"/>
                <a:cs typeface="Times New Roman" panose="02020603050405020304" pitchFamily="18" charset="0"/>
              </a:rPr>
              <a:t>, </a:t>
            </a:r>
            <a:r>
              <a:rPr lang="uk-UA" altLang="ru-RU" sz="2400" dirty="0">
                <a:latin typeface="Times New Roman" panose="02020603050405020304" pitchFamily="18" charset="0"/>
                <a:cs typeface="Times New Roman" panose="02020603050405020304" pitchFamily="18" charset="0"/>
              </a:rPr>
              <a:t>МПа</a:t>
            </a:r>
            <a:r>
              <a:rPr lang="uk-UA" alt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altLang="ru-RU" sz="2400" b="1" dirty="0">
              <a:solidFill>
                <a:srgbClr val="8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6340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(9)</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8" name="Rectangle 43">
            <a:extLst>
              <a:ext uri="{FF2B5EF4-FFF2-40B4-BE49-F238E27FC236}">
                <a16:creationId xmlns:a16="http://schemas.microsoft.com/office/drawing/2014/main" id="{6A19C7FB-28F1-4B2E-8E7F-9E5C797CCB77}"/>
              </a:ext>
            </a:extLst>
          </p:cNvPr>
          <p:cNvSpPr>
            <a:spLocks noChangeArrowheads="1"/>
          </p:cNvSpPr>
          <p:nvPr/>
        </p:nvSpPr>
        <p:spPr bwMode="auto">
          <a:xfrm>
            <a:off x="338900" y="895680"/>
            <a:ext cx="11609260"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spcAft>
                <a:spcPts val="2400"/>
              </a:spcAft>
            </a:pPr>
            <a:r>
              <a:rPr lang="uk-UA" altLang="ru-RU" b="1" dirty="0">
                <a:solidFill>
                  <a:schemeClr val="tx2"/>
                </a:solidFill>
              </a:rPr>
              <a:t>При відображенні діапазону значень величин тире (–) або знак (...) центрують:</a:t>
            </a:r>
            <a:r>
              <a:rPr lang="uk-UA" altLang="ru-RU" b="1" dirty="0"/>
              <a:t> </a:t>
            </a:r>
          </a:p>
        </p:txBody>
      </p:sp>
      <p:graphicFrame>
        <p:nvGraphicFramePr>
          <p:cNvPr id="9" name="Group 100">
            <a:extLst>
              <a:ext uri="{FF2B5EF4-FFF2-40B4-BE49-F238E27FC236}">
                <a16:creationId xmlns:a16="http://schemas.microsoft.com/office/drawing/2014/main" id="{CC0C7E30-BA3F-4DD1-9552-46B57DB29BBF}"/>
              </a:ext>
            </a:extLst>
          </p:cNvPr>
          <p:cNvGraphicFramePr>
            <a:graphicFrameLocks noGrp="1"/>
          </p:cNvGraphicFramePr>
          <p:nvPr>
            <p:extLst>
              <p:ext uri="{D42A27DB-BD31-4B8C-83A1-F6EECF244321}">
                <p14:modId xmlns:p14="http://schemas.microsoft.com/office/powerpoint/2010/main" val="47552348"/>
              </p:ext>
            </p:extLst>
          </p:nvPr>
        </p:nvGraphicFramePr>
        <p:xfrm>
          <a:off x="2687542" y="1494084"/>
          <a:ext cx="6096000" cy="2286000"/>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45026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5,7 – 11,2</a:t>
                      </a:r>
                      <a:endParaRPr kumimoji="0" 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5,7...11,2</a:t>
                      </a:r>
                      <a:endParaRPr kumimoji="0" 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1721">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4,7 – 8,6</a:t>
                      </a:r>
                      <a:endParaRPr kumimoji="0" 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4,7...8,6</a:t>
                      </a:r>
                      <a:endParaRPr kumimoji="0" 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26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3,0 – 3,4</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3,0...3,4</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17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507 – 610</a:t>
                      </a:r>
                      <a:endParaRPr kumimoji="0" 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507...610</a:t>
                      </a:r>
                      <a:endParaRPr kumimoji="0" 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268">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10 – 18</a:t>
                      </a:r>
                      <a:endParaRPr kumimoji="0" lang="ru-RU"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10...18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 name="Rectangle 42">
            <a:extLst>
              <a:ext uri="{FF2B5EF4-FFF2-40B4-BE49-F238E27FC236}">
                <a16:creationId xmlns:a16="http://schemas.microsoft.com/office/drawing/2014/main" id="{91A4AC21-4408-4DD3-B822-0FBF98F4C0B0}"/>
              </a:ext>
            </a:extLst>
          </p:cNvPr>
          <p:cNvSpPr>
            <a:spLocks noChangeArrowheads="1"/>
          </p:cNvSpPr>
          <p:nvPr/>
        </p:nvSpPr>
        <p:spPr bwMode="auto">
          <a:xfrm>
            <a:off x="338900" y="4584600"/>
            <a:ext cx="10988230" cy="4000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uk-UA" altLang="ru-RU" b="1" dirty="0">
                <a:solidFill>
                  <a:schemeClr val="tx2"/>
                </a:solidFill>
              </a:rPr>
              <a:t>Номер позиції вирівнюють за верхнім рядком запису.</a:t>
            </a:r>
          </a:p>
        </p:txBody>
      </p:sp>
      <p:graphicFrame>
        <p:nvGraphicFramePr>
          <p:cNvPr id="12" name="Group 107">
            <a:extLst>
              <a:ext uri="{FF2B5EF4-FFF2-40B4-BE49-F238E27FC236}">
                <a16:creationId xmlns:a16="http://schemas.microsoft.com/office/drawing/2014/main" id="{3BFA3887-D92A-492C-AAEE-1FFF85160376}"/>
              </a:ext>
            </a:extLst>
          </p:cNvPr>
          <p:cNvGraphicFramePr>
            <a:graphicFrameLocks noGrp="1"/>
          </p:cNvGraphicFramePr>
          <p:nvPr>
            <p:extLst>
              <p:ext uri="{D42A27DB-BD31-4B8C-83A1-F6EECF244321}">
                <p14:modId xmlns:p14="http://schemas.microsoft.com/office/powerpoint/2010/main" val="615973967"/>
              </p:ext>
            </p:extLst>
          </p:nvPr>
        </p:nvGraphicFramePr>
        <p:xfrm>
          <a:off x="414174" y="5336746"/>
          <a:ext cx="10988229" cy="488950"/>
        </p:xfrm>
        <a:graphic>
          <a:graphicData uri="http://schemas.openxmlformats.org/drawingml/2006/table">
            <a:tbl>
              <a:tblPr/>
              <a:tblGrid>
                <a:gridCol w="5955919">
                  <a:extLst>
                    <a:ext uri="{9D8B030D-6E8A-4147-A177-3AD203B41FA5}">
                      <a16:colId xmlns:a16="http://schemas.microsoft.com/office/drawing/2014/main" val="20000"/>
                    </a:ext>
                  </a:extLst>
                </a:gridCol>
                <a:gridCol w="1951350">
                  <a:extLst>
                    <a:ext uri="{9D8B030D-6E8A-4147-A177-3AD203B41FA5}">
                      <a16:colId xmlns:a16="http://schemas.microsoft.com/office/drawing/2014/main" val="20001"/>
                    </a:ext>
                  </a:extLst>
                </a:gridCol>
                <a:gridCol w="1779305">
                  <a:extLst>
                    <a:ext uri="{9D8B030D-6E8A-4147-A177-3AD203B41FA5}">
                      <a16:colId xmlns:a16="http://schemas.microsoft.com/office/drawing/2014/main" val="20002"/>
                    </a:ext>
                  </a:extLst>
                </a:gridCol>
                <a:gridCol w="1301655">
                  <a:extLst>
                    <a:ext uri="{9D8B030D-6E8A-4147-A177-3AD203B41FA5}">
                      <a16:colId xmlns:a16="http://schemas.microsoft.com/office/drawing/2014/main" val="20003"/>
                    </a:ext>
                  </a:extLst>
                </a:gridCol>
              </a:tblGrid>
              <a:tr h="488950">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21. Електровози</a:t>
                      </a:r>
                      <a:r>
                        <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акумуляторні </a:t>
                      </a:r>
                      <a:endPar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7,0</a:t>
                      </a:r>
                      <a:endPar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0,07</a:t>
                      </a:r>
                      <a:endPar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1,2</a:t>
                      </a:r>
                      <a:endPar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046497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122" name="Rectangle 42">
            <a:extLst>
              <a:ext uri="{FF2B5EF4-FFF2-40B4-BE49-F238E27FC236}">
                <a16:creationId xmlns:a16="http://schemas.microsoft.com/office/drawing/2014/main" id="{5E06D81C-3626-4AA3-AF69-B3403E85F560}"/>
              </a:ext>
            </a:extLst>
          </p:cNvPr>
          <p:cNvSpPr>
            <a:spLocks noChangeArrowheads="1"/>
          </p:cNvSpPr>
          <p:nvPr/>
        </p:nvSpPr>
        <p:spPr bwMode="auto">
          <a:xfrm>
            <a:off x="438912" y="952500"/>
            <a:ext cx="11155680" cy="10477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15000"/>
              </a:lnSpc>
            </a:pPr>
            <a:r>
              <a:rPr lang="uk-UA" altLang="ru-RU" sz="1800" b="1" dirty="0">
                <a:solidFill>
                  <a:schemeClr val="tx2"/>
                </a:solidFill>
              </a:rPr>
              <a:t>Графи таблиці доводиться нумерувати, коли є посилання на них у тексті та коли є продовження таблиці на наступних сторінках. В останньому випадку головку таблиці можна не повторювати: </a:t>
            </a:r>
          </a:p>
        </p:txBody>
      </p:sp>
      <p:sp>
        <p:nvSpPr>
          <p:cNvPr id="123" name="Rectangle 63">
            <a:extLst>
              <a:ext uri="{FF2B5EF4-FFF2-40B4-BE49-F238E27FC236}">
                <a16:creationId xmlns:a16="http://schemas.microsoft.com/office/drawing/2014/main" id="{DEB57B3F-5006-4CCE-B7FD-EDAA99329495}"/>
              </a:ext>
            </a:extLst>
          </p:cNvPr>
          <p:cNvSpPr>
            <a:spLocks noChangeArrowheads="1"/>
          </p:cNvSpPr>
          <p:nvPr/>
        </p:nvSpPr>
        <p:spPr bwMode="auto">
          <a:xfrm>
            <a:off x="2063751" y="1922597"/>
            <a:ext cx="8208963" cy="6617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uk-UA" altLang="ru-RU" b="1" i="1" dirty="0">
                <a:solidFill>
                  <a:schemeClr val="tx2"/>
                </a:solidFill>
              </a:rPr>
              <a:t>Таблиця 4 - Загальні показники розвитку ЗВО</a:t>
            </a:r>
            <a:endParaRPr lang="uk-UA" altLang="ru-RU" b="1" dirty="0">
              <a:solidFill>
                <a:schemeClr val="tx2"/>
              </a:solidFill>
            </a:endParaRPr>
          </a:p>
          <a:p>
            <a:pPr algn="ctr"/>
            <a:endParaRPr lang="uk-UA" altLang="ru-RU" dirty="0">
              <a:solidFill>
                <a:schemeClr val="tx2"/>
              </a:solidFill>
            </a:endParaRPr>
          </a:p>
        </p:txBody>
      </p:sp>
      <p:graphicFrame>
        <p:nvGraphicFramePr>
          <p:cNvPr id="124" name="Group 391">
            <a:extLst>
              <a:ext uri="{FF2B5EF4-FFF2-40B4-BE49-F238E27FC236}">
                <a16:creationId xmlns:a16="http://schemas.microsoft.com/office/drawing/2014/main" id="{ADB6C3E4-03DC-403B-9B69-81FBA460E143}"/>
              </a:ext>
            </a:extLst>
          </p:cNvPr>
          <p:cNvGraphicFramePr>
            <a:graphicFrameLocks noGrp="1"/>
          </p:cNvGraphicFramePr>
          <p:nvPr>
            <p:extLst>
              <p:ext uri="{D42A27DB-BD31-4B8C-83A1-F6EECF244321}">
                <p14:modId xmlns:p14="http://schemas.microsoft.com/office/powerpoint/2010/main" val="2038468188"/>
              </p:ext>
            </p:extLst>
          </p:nvPr>
        </p:nvGraphicFramePr>
        <p:xfrm>
          <a:off x="524256" y="2420939"/>
          <a:ext cx="11070337" cy="3292476"/>
        </p:xfrm>
        <a:graphic>
          <a:graphicData uri="http://schemas.openxmlformats.org/drawingml/2006/table">
            <a:tbl>
              <a:tblPr/>
              <a:tblGrid>
                <a:gridCol w="7895255">
                  <a:extLst>
                    <a:ext uri="{9D8B030D-6E8A-4147-A177-3AD203B41FA5}">
                      <a16:colId xmlns:a16="http://schemas.microsoft.com/office/drawing/2014/main" val="20000"/>
                    </a:ext>
                  </a:extLst>
                </a:gridCol>
                <a:gridCol w="961438">
                  <a:extLst>
                    <a:ext uri="{9D8B030D-6E8A-4147-A177-3AD203B41FA5}">
                      <a16:colId xmlns:a16="http://schemas.microsoft.com/office/drawing/2014/main" val="20001"/>
                    </a:ext>
                  </a:extLst>
                </a:gridCol>
                <a:gridCol w="1059069">
                  <a:extLst>
                    <a:ext uri="{9D8B030D-6E8A-4147-A177-3AD203B41FA5}">
                      <a16:colId xmlns:a16="http://schemas.microsoft.com/office/drawing/2014/main" val="20002"/>
                    </a:ext>
                  </a:extLst>
                </a:gridCol>
                <a:gridCol w="1154575">
                  <a:extLst>
                    <a:ext uri="{9D8B030D-6E8A-4147-A177-3AD203B41FA5}">
                      <a16:colId xmlns:a16="http://schemas.microsoft.com/office/drawing/2014/main" val="20003"/>
                    </a:ext>
                  </a:extLst>
                </a:gridCol>
              </a:tblGrid>
              <a:tr h="365831">
                <a:tc rowSpan="2">
                  <a:txBody>
                    <a:bodyPr/>
                    <a:lstStyle/>
                    <a:p>
                      <a:pPr marL="0" marR="0" lvl="0" indent="0" algn="ctr" defTabSz="914400" rtl="0" eaLnBrk="0" fontAlgn="base" latinLnBrk="0" hangingPunct="0">
                        <a:lnSpc>
                          <a:spcPct val="100000"/>
                        </a:lnSpc>
                        <a:spcBef>
                          <a:spcPts val="0"/>
                        </a:spcBef>
                        <a:spcAft>
                          <a:spcPct val="0"/>
                        </a:spcAft>
                        <a:buClr>
                          <a:schemeClr val="hlink"/>
                        </a:buClr>
                        <a:buSzTx/>
                        <a:buFont typeface="Wingdings" pitchFamily="2" charset="2"/>
                        <a:buNone/>
                        <a:tabLst/>
                      </a:pPr>
                      <a:endParaRPr kumimoji="0" lang="uk-UA" sz="800" b="1" i="0" u="none" strike="noStrike" cap="none" normalizeH="0" baseline="0" dirty="0">
                        <a:ln>
                          <a:noFill/>
                        </a:ln>
                        <a:solidFill>
                          <a:srgbClr val="000000"/>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000000"/>
                          </a:solidFill>
                          <a:effectLst/>
                          <a:latin typeface="Arial Narrow" pitchFamily="34" charset="0"/>
                        </a:rPr>
                        <a:t>Показник</a:t>
                      </a:r>
                      <a:endParaRPr kumimoji="0" lang="ru-RU" sz="2000" b="1" i="0" u="none" strike="noStrike" cap="none" normalizeH="0" baseline="0" dirty="0">
                        <a:ln>
                          <a:noFill/>
                        </a:ln>
                        <a:solidFill>
                          <a:srgbClr val="000000"/>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rPr>
                        <a:t>Роки</a:t>
                      </a:r>
                      <a:endParaRPr kumimoji="0" lang="ru-RU"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65831">
                <a:tc v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2018</a:t>
                      </a:r>
                      <a:endParaRPr kumimoji="0" lang="ru-RU" sz="1800" b="1" i="0" u="none" strike="noStrike" cap="none" normalizeH="0" baseline="0" dirty="0">
                        <a:ln>
                          <a:noFill/>
                        </a:ln>
                        <a:solidFill>
                          <a:srgbClr val="000000"/>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2019</a:t>
                      </a:r>
                      <a:endParaRPr kumimoji="0" lang="ru-RU" sz="1800" b="1" i="0" u="none" strike="noStrike" cap="none" normalizeH="0" baseline="0" dirty="0">
                        <a:ln>
                          <a:noFill/>
                        </a:ln>
                        <a:solidFill>
                          <a:srgbClr val="000000"/>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rPr>
                        <a:t>2020</a:t>
                      </a:r>
                      <a:endParaRPr kumimoji="0" lang="ru-RU"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3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2"/>
                          </a:solidFill>
                          <a:effectLst/>
                          <a:latin typeface="Arial Narrow" pitchFamily="34" charset="0"/>
                        </a:rPr>
                        <a:t>1</a:t>
                      </a:r>
                      <a:endParaRPr kumimoji="0" lang="ru-RU" sz="1800" b="1" i="1" u="none" strike="noStrike" cap="none" normalizeH="0" baseline="0" dirty="0">
                        <a:ln>
                          <a:noFill/>
                        </a:ln>
                        <a:solidFill>
                          <a:schemeClr val="tx2"/>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2"/>
                          </a:solidFill>
                          <a:effectLst/>
                          <a:latin typeface="Arial Narrow" pitchFamily="34" charset="0"/>
                        </a:rPr>
                        <a:t>2</a:t>
                      </a:r>
                      <a:endParaRPr kumimoji="0" lang="ru-RU" sz="1800" b="1" i="1" u="none" strike="noStrike" cap="none" normalizeH="0" baseline="0" dirty="0">
                        <a:ln>
                          <a:noFill/>
                        </a:ln>
                        <a:solidFill>
                          <a:schemeClr val="tx2"/>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2"/>
                          </a:solidFill>
                          <a:effectLst/>
                          <a:latin typeface="Arial Narrow" pitchFamily="34" charset="0"/>
                        </a:rPr>
                        <a:t>3</a:t>
                      </a:r>
                      <a:endParaRPr kumimoji="0" lang="ru-RU" sz="1800" b="1" i="1" u="none" strike="noStrike" cap="none" normalizeH="0" baseline="0" dirty="0">
                        <a:ln>
                          <a:noFill/>
                        </a:ln>
                        <a:solidFill>
                          <a:schemeClr val="tx2"/>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1" u="none" strike="noStrike" cap="none" normalizeH="0" baseline="0" dirty="0">
                          <a:ln>
                            <a:noFill/>
                          </a:ln>
                          <a:solidFill>
                            <a:schemeClr val="tx2"/>
                          </a:solidFill>
                          <a:effectLst/>
                          <a:latin typeface="Arial Narrow" pitchFamily="34" charset="0"/>
                        </a:rPr>
                        <a:t>4</a:t>
                      </a:r>
                      <a:endParaRPr kumimoji="0" lang="ru-RU" sz="1800" b="1" i="1" u="none" strike="noStrike" cap="none" normalizeH="0" baseline="0" dirty="0">
                        <a:ln>
                          <a:noFill/>
                        </a:ln>
                        <a:solidFill>
                          <a:schemeClr val="tx2"/>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31">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1. Кількість ліцензованих спеціальностей (всього)</a:t>
                      </a:r>
                      <a:endParaRPr kumimoji="0" lang="ru-RU" sz="1800" b="1" i="0" u="none" strike="noStrike" cap="none" normalizeH="0" baseline="0" dirty="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Arial Narrow" pitchFamily="34" charset="0"/>
                          <a:cs typeface="Times New Roman" pitchFamily="18" charset="0"/>
                        </a:rPr>
                        <a:t>29</a:t>
                      </a:r>
                      <a:endParaRPr kumimoji="0" lang="uk-UA" sz="1800" b="1" i="0" u="none" strike="noStrike" cap="none" normalizeH="0" baseline="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Arial Narrow" pitchFamily="34" charset="0"/>
                          <a:cs typeface="Times New Roman" pitchFamily="18" charset="0"/>
                        </a:rPr>
                        <a:t>30</a:t>
                      </a:r>
                      <a:endParaRPr kumimoji="0" lang="uk-UA" sz="1800" b="1" i="0" u="none" strike="noStrike" cap="none" normalizeH="0" baseline="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32</a:t>
                      </a:r>
                      <a:endParaRPr kumimoji="0" lang="uk-UA"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88949">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2. Кількість спеціальностей, за якими здійснюється підготовка фахівців:</a:t>
                      </a:r>
                      <a:endParaRPr kumimoji="0" lang="ru-RU" sz="1800" b="1"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Char char="v"/>
                        <a:tabLst/>
                      </a:pPr>
                      <a:r>
                        <a:rPr kumimoji="0" lang="uk-UA" sz="1800" b="1" i="0" u="none" strike="noStrike" cap="none" normalizeH="0" baseline="0" dirty="0">
                          <a:ln>
                            <a:noFill/>
                          </a:ln>
                          <a:solidFill>
                            <a:srgbClr val="000000"/>
                          </a:solidFill>
                          <a:effectLst/>
                          <a:latin typeface="Arial Narrow" pitchFamily="34" charset="0"/>
                        </a:rPr>
                        <a:t>на денній формі навчання</a:t>
                      </a:r>
                      <a:endParaRPr kumimoji="0" lang="ru-RU" sz="1800" b="1"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Char char="v"/>
                        <a:tabLst/>
                      </a:pPr>
                      <a:r>
                        <a:rPr kumimoji="0" lang="uk-UA" sz="1800" b="1" i="0" u="none" strike="noStrike" cap="none" normalizeH="0" baseline="0" dirty="0">
                          <a:ln>
                            <a:noFill/>
                          </a:ln>
                          <a:solidFill>
                            <a:srgbClr val="000000"/>
                          </a:solidFill>
                          <a:effectLst/>
                          <a:latin typeface="Arial Narrow" pitchFamily="34" charset="0"/>
                        </a:rPr>
                        <a:t>на заочній формі навчання</a:t>
                      </a:r>
                      <a:endParaRPr kumimoji="0" lang="uk-UA" sz="1800" b="1" i="0" u="none" strike="noStrike" cap="none" normalizeH="0" baseline="0" dirty="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Arial Narrow" pitchFamily="34" charset="0"/>
                          <a:cs typeface="Times New Roman" pitchFamily="18" charset="0"/>
                        </a:rPr>
                        <a:t>29</a:t>
                      </a:r>
                      <a:endParaRPr kumimoji="0" lang="ru-RU" sz="1800" b="1" i="0" u="none" strike="noStrike" cap="none" normalizeH="0" baseline="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Arial Narrow" pitchFamily="34" charset="0"/>
                          <a:cs typeface="Times New Roman" pitchFamily="18" charset="0"/>
                        </a:rPr>
                        <a:t>16</a:t>
                      </a:r>
                      <a:endParaRPr kumimoji="0" lang="uk-UA" sz="1800" b="1" i="0" u="none" strike="noStrike" cap="none" normalizeH="0" baseline="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Arial Narrow" pitchFamily="34" charset="0"/>
                          <a:cs typeface="Times New Roman" pitchFamily="18" charset="0"/>
                        </a:rPr>
                        <a:t>30</a:t>
                      </a:r>
                      <a:endParaRPr kumimoji="0" lang="ru-RU" sz="1800" b="1" i="0" u="none" strike="noStrike" cap="none" normalizeH="0" baseline="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rgbClr val="000000"/>
                          </a:solidFill>
                          <a:effectLst/>
                          <a:latin typeface="Arial Narrow" pitchFamily="34" charset="0"/>
                          <a:cs typeface="Times New Roman" pitchFamily="18" charset="0"/>
                        </a:rPr>
                        <a:t>17</a:t>
                      </a:r>
                      <a:endParaRPr kumimoji="0" lang="uk-UA" sz="1800" b="1" i="0" u="none" strike="noStrike" cap="none" normalizeH="0" baseline="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32</a:t>
                      </a:r>
                      <a:endParaRPr kumimoji="0" lang="ru-RU" sz="1800" b="1" i="0" u="none" strike="noStrike" cap="none" normalizeH="0" baseline="0" dirty="0">
                        <a:ln>
                          <a:noFill/>
                        </a:ln>
                        <a:solidFill>
                          <a:schemeClr val="tx1"/>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18</a:t>
                      </a:r>
                      <a:endParaRPr kumimoji="0" lang="uk-UA"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20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rPr>
                        <a:t>3. Кількість спеціальностей, за якими здійснюється підвищення кваліфікації</a:t>
                      </a:r>
                      <a:endParaRPr kumimoji="0" lang="ru-RU" sz="1800" b="1" i="0" u="none" strike="noStrike" cap="none" normalizeH="0" baseline="0" dirty="0">
                        <a:ln>
                          <a:noFill/>
                        </a:ln>
                        <a:solidFill>
                          <a:schemeClr val="tx1"/>
                        </a:solidFill>
                        <a:effectLst/>
                        <a:latin typeface="Arial Narrow" pitchFamily="34"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5</a:t>
                      </a:r>
                      <a:endParaRPr kumimoji="0" lang="uk-UA"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3</a:t>
                      </a:r>
                      <a:endParaRPr kumimoji="0" lang="uk-UA"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5</a:t>
                      </a:r>
                      <a:endParaRPr kumimoji="0" lang="uk-UA" sz="1800" b="1" i="0" u="none" strike="noStrike" cap="none" normalizeH="0" baseline="0" dirty="0">
                        <a:ln>
                          <a:noFill/>
                        </a:ln>
                        <a:solidFill>
                          <a:schemeClr val="tx1"/>
                        </a:solidFill>
                        <a:effectLst/>
                        <a:latin typeface="Arial Narrow" pitchFamily="34"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 name="Rectangle 9">
            <a:extLst>
              <a:ext uri="{FF2B5EF4-FFF2-40B4-BE49-F238E27FC236}">
                <a16:creationId xmlns:a16="http://schemas.microsoft.com/office/drawing/2014/main" id="{9E737375-5879-4B9A-8AAC-13F4F8FDA54E}"/>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(10)</a:t>
            </a:r>
          </a:p>
        </p:txBody>
      </p:sp>
    </p:spTree>
    <p:extLst>
      <p:ext uri="{BB962C8B-B14F-4D97-AF65-F5344CB8AC3E}">
        <p14:creationId xmlns:p14="http://schemas.microsoft.com/office/powerpoint/2010/main" val="15297938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graphicFrame>
        <p:nvGraphicFramePr>
          <p:cNvPr id="121" name="Group 358">
            <a:extLst>
              <a:ext uri="{FF2B5EF4-FFF2-40B4-BE49-F238E27FC236}">
                <a16:creationId xmlns:a16="http://schemas.microsoft.com/office/drawing/2014/main" id="{6567DF65-9457-4707-BC3A-C1DAE835FF5F}"/>
              </a:ext>
            </a:extLst>
          </p:cNvPr>
          <p:cNvGraphicFramePr>
            <a:graphicFrameLocks noGrp="1"/>
          </p:cNvGraphicFramePr>
          <p:nvPr>
            <p:extLst>
              <p:ext uri="{D42A27DB-BD31-4B8C-83A1-F6EECF244321}">
                <p14:modId xmlns:p14="http://schemas.microsoft.com/office/powerpoint/2010/main" val="779803812"/>
              </p:ext>
            </p:extLst>
          </p:nvPr>
        </p:nvGraphicFramePr>
        <p:xfrm>
          <a:off x="548640" y="1285876"/>
          <a:ext cx="11155680" cy="4627562"/>
        </p:xfrm>
        <a:graphic>
          <a:graphicData uri="http://schemas.openxmlformats.org/drawingml/2006/table">
            <a:tbl>
              <a:tblPr/>
              <a:tblGrid>
                <a:gridCol w="7956121">
                  <a:extLst>
                    <a:ext uri="{9D8B030D-6E8A-4147-A177-3AD203B41FA5}">
                      <a16:colId xmlns:a16="http://schemas.microsoft.com/office/drawing/2014/main" val="20000"/>
                    </a:ext>
                  </a:extLst>
                </a:gridCol>
                <a:gridCol w="968849">
                  <a:extLst>
                    <a:ext uri="{9D8B030D-6E8A-4147-A177-3AD203B41FA5}">
                      <a16:colId xmlns:a16="http://schemas.microsoft.com/office/drawing/2014/main" val="20001"/>
                    </a:ext>
                  </a:extLst>
                </a:gridCol>
                <a:gridCol w="1067233">
                  <a:extLst>
                    <a:ext uri="{9D8B030D-6E8A-4147-A177-3AD203B41FA5}">
                      <a16:colId xmlns:a16="http://schemas.microsoft.com/office/drawing/2014/main" val="20002"/>
                    </a:ext>
                  </a:extLst>
                </a:gridCol>
                <a:gridCol w="1163477">
                  <a:extLst>
                    <a:ext uri="{9D8B030D-6E8A-4147-A177-3AD203B41FA5}">
                      <a16:colId xmlns:a16="http://schemas.microsoft.com/office/drawing/2014/main" val="20003"/>
                    </a:ext>
                  </a:extLst>
                </a:gridCol>
              </a:tblGrid>
              <a:tr h="36581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2"/>
                          </a:solidFill>
                          <a:effectLst/>
                          <a:latin typeface="Arial Narrow" pitchFamily="34" charset="0"/>
                        </a:rPr>
                        <a:t>1</a:t>
                      </a:r>
                      <a:endParaRPr kumimoji="0" lang="ru-RU" sz="1800" b="1" i="1" u="none" strike="noStrike" cap="none" normalizeH="0" baseline="0" dirty="0">
                        <a:ln>
                          <a:noFill/>
                        </a:ln>
                        <a:solidFill>
                          <a:schemeClr val="tx2"/>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2"/>
                          </a:solidFill>
                          <a:effectLst/>
                          <a:latin typeface="Arial Narrow" pitchFamily="34" charset="0"/>
                        </a:rPr>
                        <a:t>2</a:t>
                      </a:r>
                      <a:endParaRPr kumimoji="0" lang="ru-RU" sz="1800" b="1" i="1" u="none" strike="noStrike" cap="none" normalizeH="0" baseline="0" dirty="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2"/>
                          </a:solidFill>
                          <a:effectLst/>
                          <a:latin typeface="Arial Narrow" pitchFamily="34" charset="0"/>
                        </a:rPr>
                        <a:t>3</a:t>
                      </a:r>
                      <a:endParaRPr kumimoji="0" lang="ru-RU" sz="1800" b="1" i="1" u="none" strike="noStrike" cap="none" normalizeH="0" baseline="0" dirty="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1" u="none" strike="noStrike" cap="none" normalizeH="0" baseline="0" dirty="0">
                          <a:ln>
                            <a:noFill/>
                          </a:ln>
                          <a:solidFill>
                            <a:schemeClr val="tx2"/>
                          </a:solidFill>
                          <a:effectLst/>
                          <a:latin typeface="Arial Narrow" pitchFamily="34" charset="0"/>
                        </a:rPr>
                        <a:t>4</a:t>
                      </a:r>
                      <a:endParaRPr kumimoji="0" lang="ru-RU" sz="1800" b="1" i="1" u="none" strike="noStrike" cap="none" normalizeH="0" baseline="0" dirty="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538">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4. Контингент студентів на всіх курсах навчання:</a:t>
                      </a:r>
                      <a:endParaRPr kumimoji="0" lang="ru-RU" sz="1800" b="1" i="0" u="none" strike="noStrike" cap="none" normalizeH="0" baseline="0" dirty="0">
                        <a:ln>
                          <a:noFill/>
                        </a:ln>
                        <a:solidFill>
                          <a:schemeClr val="tx1"/>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Char char="v"/>
                        <a:tabLst/>
                      </a:pPr>
                      <a:r>
                        <a:rPr kumimoji="0" lang="uk-UA" sz="1800" b="1" i="0" u="none" strike="noStrike" cap="none" normalizeH="0" baseline="0" dirty="0">
                          <a:ln>
                            <a:noFill/>
                          </a:ln>
                          <a:solidFill>
                            <a:srgbClr val="000000"/>
                          </a:solidFill>
                          <a:effectLst/>
                          <a:latin typeface="Arial Narrow" pitchFamily="34" charset="0"/>
                        </a:rPr>
                        <a:t>денна форма</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Char char="v"/>
                        <a:tabLst/>
                      </a:pPr>
                      <a:r>
                        <a:rPr kumimoji="0" lang="uk-UA" sz="1800" b="1" i="0" u="none" strike="noStrike" cap="none" normalizeH="0" baseline="0" dirty="0">
                          <a:ln>
                            <a:noFill/>
                          </a:ln>
                          <a:solidFill>
                            <a:srgbClr val="000000"/>
                          </a:solidFill>
                          <a:effectLst/>
                          <a:latin typeface="Arial Narrow" pitchFamily="34" charset="0"/>
                        </a:rPr>
                        <a:t>заочна форма</a:t>
                      </a:r>
                      <a:endParaRPr kumimoji="0" lang="ru-RU" sz="1800" b="1" i="0" u="none" strike="noStrike" cap="none" normalizeH="0" baseline="0" dirty="0">
                        <a:ln>
                          <a:noFill/>
                        </a:ln>
                        <a:solidFill>
                          <a:schemeClr val="tx1"/>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4 933 1 721</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5 121 1 791</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rgbClr val="000000"/>
                        </a:solidFill>
                        <a:effectLst/>
                        <a:latin typeface="Arial Narrow"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5 265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rgbClr val="000000"/>
                          </a:solidFill>
                          <a:effectLst/>
                          <a:latin typeface="Arial Narrow" pitchFamily="34" charset="0"/>
                          <a:cs typeface="Times New Roman" pitchFamily="18" charset="0"/>
                        </a:rPr>
                        <a:t>1 844</a:t>
                      </a:r>
                      <a:endParaRPr kumimoji="0" lang="ru-RU" sz="1800" b="1" i="0" u="none" strike="noStrike" cap="none" normalizeH="0" baseline="0" dirty="0">
                        <a:ln>
                          <a:noFill/>
                        </a:ln>
                        <a:solidFill>
                          <a:srgbClr val="000000"/>
                        </a:solidFill>
                        <a:effectLst/>
                        <a:latin typeface="Arial Narrow" pitchFamily="34" charset="0"/>
                        <a:cs typeface="Times New Roman" pitchFamily="18"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15">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5. Кількість факультетів</a:t>
                      </a:r>
                      <a:endParaRPr kumimoji="0" lang="ru-RU" sz="1800" b="1" i="0" u="none" strike="noStrike" cap="none" normalizeH="0" baseline="0" dirty="0">
                        <a:ln>
                          <a:noFill/>
                        </a:ln>
                        <a:solidFill>
                          <a:srgbClr val="000000"/>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7</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7</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8</a:t>
                      </a: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15">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a:ln>
                            <a:noFill/>
                          </a:ln>
                          <a:solidFill>
                            <a:srgbClr val="000000"/>
                          </a:solidFill>
                          <a:effectLst/>
                          <a:latin typeface="Arial Narrow" pitchFamily="34" charset="0"/>
                        </a:rPr>
                        <a:t>6. Кількість підрозділів післядипломної освіти</a:t>
                      </a:r>
                      <a:endParaRPr kumimoji="0" lang="ru-RU" sz="1800" b="1" i="0" u="none" strike="noStrike" cap="none" normalizeH="0" baseline="0">
                        <a:ln>
                          <a:noFill/>
                        </a:ln>
                        <a:solidFill>
                          <a:srgbClr val="000000"/>
                        </a:solidFill>
                        <a:effectLst/>
                        <a:latin typeface="Arial Narrow" pitchFamily="34" charset="0"/>
                        <a:cs typeface="Times New Roman" pitchFamily="18"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1</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2</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a:ln>
                            <a:noFill/>
                          </a:ln>
                          <a:solidFill>
                            <a:schemeClr val="tx2"/>
                          </a:solidFill>
                          <a:effectLst/>
                          <a:latin typeface="Arial Narrow" pitchFamily="34" charset="0"/>
                        </a:rPr>
                        <a:t>2</a:t>
                      </a: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177">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7. Кількість вищих навчальних закладів І–ІІ рівнів акредитації, що перебувають у  структурі ЗВО</a:t>
                      </a:r>
                      <a:endParaRPr kumimoji="0" lang="ru-RU" sz="1800" b="1" i="0" u="none" strike="noStrike" cap="none" normalizeH="0" baseline="0" dirty="0">
                        <a:ln>
                          <a:noFill/>
                        </a:ln>
                        <a:solidFill>
                          <a:srgbClr val="000000"/>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1</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2</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2</a:t>
                      </a: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5049">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8. Кількість кафедр,</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00"/>
                          </a:solidFill>
                          <a:effectLst/>
                          <a:latin typeface="Arial Narrow" pitchFamily="34" charset="0"/>
                        </a:rPr>
                        <a:t>    у  т.ч. випускових</a:t>
                      </a:r>
                      <a:endParaRPr kumimoji="0" lang="ru-RU" sz="1800" b="1" i="0" u="none" strike="noStrike" cap="none" normalizeH="0" baseline="0" dirty="0">
                        <a:ln>
                          <a:noFill/>
                        </a:ln>
                        <a:solidFill>
                          <a:srgbClr val="000000"/>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a:ln>
                            <a:noFill/>
                          </a:ln>
                          <a:solidFill>
                            <a:schemeClr val="tx2"/>
                          </a:solidFill>
                          <a:effectLst/>
                          <a:latin typeface="Arial Narrow" pitchFamily="34" charset="0"/>
                          <a:cs typeface="Times New Roman" pitchFamily="18" charset="0"/>
                        </a:rPr>
                        <a:t>42</a:t>
                      </a:r>
                      <a:endParaRPr kumimoji="0" lang="uk-UA" sz="1800" b="1" i="0" u="none" strike="noStrike" cap="none" normalizeH="0" baseline="0">
                        <a:ln>
                          <a:noFill/>
                        </a:ln>
                        <a:solidFill>
                          <a:schemeClr val="tx2"/>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a:ln>
                            <a:noFill/>
                          </a:ln>
                          <a:solidFill>
                            <a:schemeClr val="tx2"/>
                          </a:solidFill>
                          <a:effectLst/>
                          <a:latin typeface="Arial Narrow" pitchFamily="34" charset="0"/>
                        </a:rPr>
                        <a:t>23</a:t>
                      </a:r>
                      <a:endParaRPr kumimoji="0" lang="ru-RU" sz="1800" b="1" i="0" u="none" strike="noStrike" cap="none" normalizeH="0" baseline="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2"/>
                          </a:solidFill>
                          <a:effectLst/>
                          <a:latin typeface="Arial Narrow" pitchFamily="34" charset="0"/>
                          <a:cs typeface="Times New Roman" pitchFamily="18" charset="0"/>
                        </a:rPr>
                        <a:t>44</a:t>
                      </a:r>
                      <a:endParaRPr kumimoji="0" lang="uk-UA" sz="1800" b="1" i="0" u="none" strike="noStrike" cap="none" normalizeH="0" baseline="0" dirty="0">
                        <a:ln>
                          <a:noFill/>
                        </a:ln>
                        <a:solidFill>
                          <a:schemeClr val="tx2"/>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2"/>
                          </a:solidFill>
                          <a:effectLst/>
                          <a:latin typeface="Arial Narrow" pitchFamily="34" charset="0"/>
                        </a:rPr>
                        <a:t>25</a:t>
                      </a:r>
                      <a:endParaRPr kumimoji="0" lang="ru-RU" sz="1800" b="1" i="0" u="none" strike="noStrike" cap="none" normalizeH="0" baseline="0" dirty="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2"/>
                          </a:solidFill>
                          <a:effectLst/>
                          <a:latin typeface="Arial Narrow" pitchFamily="34" charset="0"/>
                          <a:cs typeface="Times New Roman" pitchFamily="18" charset="0"/>
                        </a:rPr>
                        <a:t>47</a:t>
                      </a:r>
                      <a:endParaRPr kumimoji="0" lang="uk-UA" sz="1800" b="1" i="0" u="none" strike="noStrike" cap="none" normalizeH="0" baseline="0" dirty="0">
                        <a:ln>
                          <a:noFill/>
                        </a:ln>
                        <a:solidFill>
                          <a:schemeClr val="tx2"/>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2"/>
                          </a:solidFill>
                          <a:effectLst/>
                          <a:latin typeface="Arial Narrow" pitchFamily="34" charset="0"/>
                        </a:rPr>
                        <a:t>27</a:t>
                      </a:r>
                      <a:endParaRPr kumimoji="0" lang="ru-RU" sz="1800" b="1" i="0" u="none" strike="noStrike" cap="none" normalizeH="0" baseline="0" dirty="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15">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a:ln>
                            <a:noFill/>
                          </a:ln>
                          <a:solidFill>
                            <a:srgbClr val="000000"/>
                          </a:solidFill>
                          <a:effectLst/>
                          <a:latin typeface="Arial Narrow" pitchFamily="34" charset="0"/>
                        </a:rPr>
                        <a:t>9. Кількість науково-дослідних інститутів</a:t>
                      </a:r>
                      <a:endParaRPr kumimoji="0" lang="ru-RU" sz="1800" b="1" i="0" u="none" strike="noStrike" cap="none" normalizeH="0" baseline="0">
                        <a:ln>
                          <a:noFill/>
                        </a:ln>
                        <a:solidFill>
                          <a:srgbClr val="000000"/>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a:ln>
                            <a:noFill/>
                          </a:ln>
                          <a:solidFill>
                            <a:schemeClr val="tx2"/>
                          </a:solidFill>
                          <a:effectLst/>
                          <a:latin typeface="Arial Narrow" pitchFamily="34" charset="0"/>
                        </a:rPr>
                        <a:t>   -</a:t>
                      </a:r>
                      <a:endParaRPr kumimoji="0" lang="ru-RU" sz="1800" b="1" i="0" u="none" strike="noStrike" cap="none" normalizeH="0" baseline="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a:ln>
                            <a:noFill/>
                          </a:ln>
                          <a:solidFill>
                            <a:schemeClr val="tx2"/>
                          </a:solidFill>
                          <a:effectLst/>
                          <a:latin typeface="Arial Narrow" pitchFamily="34" charset="0"/>
                        </a:rPr>
                        <a:t>    -</a:t>
                      </a:r>
                      <a:endParaRPr kumimoji="0" lang="ru-RU" sz="1800" b="1" i="0" u="none" strike="noStrike" cap="none" normalizeH="0" baseline="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chemeClr val="tx2"/>
                          </a:solidFill>
                          <a:effectLst/>
                          <a:latin typeface="Arial Narrow" pitchFamily="34" charset="0"/>
                        </a:rPr>
                        <a:t>1</a:t>
                      </a:r>
                      <a:endParaRPr kumimoji="0" lang="ru-RU" sz="1800" b="1" i="0" u="none" strike="noStrike" cap="none" normalizeH="0" baseline="0" dirty="0">
                        <a:ln>
                          <a:noFill/>
                        </a:ln>
                        <a:solidFill>
                          <a:schemeClr val="tx2"/>
                        </a:solidFill>
                        <a:effectLst/>
                        <a:latin typeface="Arial Narrow" pitchFamily="34" charset="0"/>
                      </a:endParaRP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914538">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a:ln>
                            <a:noFill/>
                          </a:ln>
                          <a:solidFill>
                            <a:srgbClr val="000000"/>
                          </a:solidFill>
                          <a:effectLst/>
                          <a:latin typeface="Arial Narrow" pitchFamily="34" charset="0"/>
                        </a:rPr>
                        <a:t>10. Кількість науково-дослідних лабораторій:</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Char char="v"/>
                        <a:tabLst/>
                      </a:pPr>
                      <a:r>
                        <a:rPr kumimoji="0" lang="uk-UA" sz="1800" b="1" i="0" u="none" strike="noStrike" cap="none" normalizeH="0" baseline="0">
                          <a:ln>
                            <a:noFill/>
                          </a:ln>
                          <a:solidFill>
                            <a:srgbClr val="000000"/>
                          </a:solidFill>
                          <a:effectLst/>
                          <a:latin typeface="Arial Narrow" pitchFamily="34" charset="0"/>
                        </a:rPr>
                        <a:t>   проблемних</a:t>
                      </a:r>
                      <a:endParaRPr kumimoji="0" lang="ru-RU" sz="1800" b="1" i="0" u="none" strike="noStrike" cap="none" normalizeH="0" baseline="0">
                        <a:ln>
                          <a:noFill/>
                        </a:ln>
                        <a:solidFill>
                          <a:srgbClr val="000000"/>
                        </a:solidFill>
                        <a:effectLst/>
                        <a:latin typeface="Arial Narrow" pitchFamily="34"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Char char="v"/>
                        <a:tabLst/>
                      </a:pPr>
                      <a:r>
                        <a:rPr kumimoji="0" lang="uk-UA" sz="1800" b="1" i="0" u="none" strike="noStrike" cap="none" normalizeH="0" baseline="0">
                          <a:ln>
                            <a:noFill/>
                          </a:ln>
                          <a:solidFill>
                            <a:srgbClr val="000000"/>
                          </a:solidFill>
                          <a:effectLst/>
                          <a:latin typeface="Arial Narrow" pitchFamily="34" charset="0"/>
                        </a:rPr>
                        <a:t>   галузевих</a:t>
                      </a:r>
                      <a:endParaRPr kumimoji="0" lang="ru-RU" sz="1800" b="1" i="0" u="none" strike="noStrike" cap="none" normalizeH="0" baseline="0">
                        <a:ln>
                          <a:noFill/>
                        </a:ln>
                        <a:solidFill>
                          <a:srgbClr val="000000"/>
                        </a:solidFill>
                        <a:effectLst/>
                        <a:latin typeface="Arial Narrow" pitchFamily="34" charset="0"/>
                      </a:endParaRPr>
                    </a:p>
                  </a:txBody>
                  <a:tcPr marL="91439" marR="9143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chemeClr val="tx2"/>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14</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chemeClr val="tx2"/>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14</a:t>
                      </a:r>
                    </a:p>
                  </a:txBody>
                  <a:tcPr marL="91439" marR="91439"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uk-UA" sz="1800" b="1" i="0" u="none" strike="noStrike" cap="none" normalizeH="0" baseline="0" dirty="0">
                        <a:ln>
                          <a:noFill/>
                        </a:ln>
                        <a:solidFill>
                          <a:schemeClr val="tx2"/>
                        </a:solidFill>
                        <a:effectLst/>
                        <a:latin typeface="Arial Narrow"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a:ln>
                            <a:noFill/>
                          </a:ln>
                          <a:solidFill>
                            <a:schemeClr val="tx2"/>
                          </a:solidFill>
                          <a:effectLst/>
                          <a:latin typeface="Arial Narrow" pitchFamily="34" charset="0"/>
                        </a:rPr>
                        <a:t>15</a:t>
                      </a:r>
                    </a:p>
                  </a:txBody>
                  <a:tcPr marL="91439" marR="9143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Rectangle 9">
            <a:extLst>
              <a:ext uri="{FF2B5EF4-FFF2-40B4-BE49-F238E27FC236}">
                <a16:creationId xmlns:a16="http://schemas.microsoft.com/office/drawing/2014/main" id="{1E30B341-1B3A-4158-99BE-E41ACE64D85E}"/>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(11)</a:t>
            </a:r>
          </a:p>
        </p:txBody>
      </p:sp>
    </p:spTree>
    <p:extLst>
      <p:ext uri="{BB962C8B-B14F-4D97-AF65-F5344CB8AC3E}">
        <p14:creationId xmlns:p14="http://schemas.microsoft.com/office/powerpoint/2010/main" val="791047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unnamed.jpg"/>
          <p:cNvPicPr>
            <a:picLocks noChangeAspect="1"/>
          </p:cNvPicPr>
          <p:nvPr/>
        </p:nvPicPr>
        <p:blipFill>
          <a:blip r:embed="rId2" cstate="print">
            <a:duotone>
              <a:schemeClr val="accent2">
                <a:shade val="45000"/>
                <a:satMod val="135000"/>
              </a:schemeClr>
              <a:prstClr val="white"/>
            </a:duotone>
          </a:blip>
          <a:stretch>
            <a:fillRect/>
          </a:stretch>
        </p:blipFill>
        <p:spPr>
          <a:xfrm>
            <a:off x="646967" y="1611087"/>
            <a:ext cx="2525483" cy="2728684"/>
          </a:xfrm>
          <a:prstGeom prst="rect">
            <a:avLst/>
          </a:prstGeom>
          <a:ln>
            <a:noFill/>
          </a:ln>
        </p:spPr>
      </p:pic>
      <p:sp>
        <p:nvSpPr>
          <p:cNvPr id="6" name="Rectangle 8"/>
          <p:cNvSpPr>
            <a:spLocks noChangeArrowheads="1"/>
          </p:cNvSpPr>
          <p:nvPr/>
        </p:nvSpPr>
        <p:spPr bwMode="auto">
          <a:xfrm>
            <a:off x="2288148" y="888907"/>
            <a:ext cx="7119937" cy="46166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lvl="0" algn="ctr"/>
            <a:r>
              <a:rPr lang="uk-UA" sz="2400" b="1" dirty="0">
                <a:solidFill>
                  <a:srgbClr val="002060"/>
                </a:solidFill>
                <a:effectLst>
                  <a:outerShdw blurRad="38100" dist="38100" dir="2700000" algn="tl">
                    <a:srgbClr val="000000">
                      <a:alpha val="43137"/>
                    </a:srgbClr>
                  </a:outerShdw>
                </a:effectLst>
              </a:rPr>
              <a:t>ПРАКТИКУМ</a:t>
            </a:r>
            <a:r>
              <a:rPr lang="uk-UA" sz="2400" dirty="0"/>
              <a:t> </a:t>
            </a:r>
            <a:endParaRPr lang="ru-RU" sz="2400" dirty="0"/>
          </a:p>
        </p:txBody>
      </p:sp>
      <p:sp>
        <p:nvSpPr>
          <p:cNvPr id="7" name="Rectangle 8">
            <a:extLst>
              <a:ext uri="{FF2B5EF4-FFF2-40B4-BE49-F238E27FC236}">
                <a16:creationId xmlns:a16="http://schemas.microsoft.com/office/drawing/2014/main" id="{F151E91E-47F7-4ADA-9DAB-DA13A17DDA9B}"/>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(7)</a:t>
            </a:r>
            <a:endParaRPr lang="ru-RU" sz="2000" b="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2627086" y="4389160"/>
            <a:ext cx="9245600" cy="1338828"/>
          </a:xfrm>
          <a:prstGeom prst="rect">
            <a:avLst/>
          </a:prstGeom>
        </p:spPr>
        <p:txBody>
          <a:bodyPr wrap="square">
            <a:spAutoFit/>
          </a:bodyPr>
          <a:lstStyle/>
          <a:p>
            <a:pPr lvl="0">
              <a:lnSpc>
                <a:spcPct val="150000"/>
              </a:lnSpc>
            </a:pPr>
            <a:r>
              <a:rPr lang="uk-UA" b="1" i="1" dirty="0">
                <a:solidFill>
                  <a:prstClr val="black"/>
                </a:solidFill>
              </a:rPr>
              <a:t>До практикумів належать збірники задач і вправ, тестові завдання, збірники диктантів і переказів, інструкції до лабораторних і практичних робіт тощо, що сприяють засвоєнню набутих знань, умінь і навичок </a:t>
            </a:r>
            <a:endParaRPr lang="ru-RU" b="1" i="1" dirty="0">
              <a:solidFill>
                <a:prstClr val="black"/>
              </a:solidFill>
            </a:endParaRPr>
          </a:p>
        </p:txBody>
      </p:sp>
      <p:sp>
        <p:nvSpPr>
          <p:cNvPr id="10" name="Прямоугольник 9"/>
          <p:cNvSpPr/>
          <p:nvPr/>
        </p:nvSpPr>
        <p:spPr>
          <a:xfrm>
            <a:off x="493486" y="2464752"/>
            <a:ext cx="11306628" cy="1107996"/>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lvl="0">
              <a:spcBef>
                <a:spcPts val="600"/>
              </a:spcBef>
              <a:spcAft>
                <a:spcPts val="600"/>
              </a:spcAft>
            </a:pPr>
            <a:endParaRPr lang="uk-UA" sz="800" b="1" dirty="0"/>
          </a:p>
          <a:p>
            <a:pPr lvl="0" indent="363538">
              <a:spcBef>
                <a:spcPts val="600"/>
              </a:spcBef>
              <a:spcAft>
                <a:spcPts val="600"/>
              </a:spcAft>
            </a:pPr>
            <a:r>
              <a:rPr lang="uk-UA" sz="2000" b="1" dirty="0"/>
              <a:t>Навчальний посібник, що містить видання практичних завдань і (або) вправ</a:t>
            </a:r>
          </a:p>
          <a:p>
            <a:pPr lvl="0">
              <a:spcBef>
                <a:spcPts val="600"/>
              </a:spcBef>
              <a:spcAft>
                <a:spcPts val="600"/>
              </a:spcAft>
            </a:pPr>
            <a:endParaRPr lang="uk-UA" b="1" dirty="0"/>
          </a:p>
        </p:txBody>
      </p:sp>
    </p:spTree>
    <p:extLst>
      <p:ext uri="{BB962C8B-B14F-4D97-AF65-F5344CB8AC3E}">
        <p14:creationId xmlns:p14="http://schemas.microsoft.com/office/powerpoint/2010/main" val="116024872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120" name="Rectangle 131">
            <a:extLst>
              <a:ext uri="{FF2B5EF4-FFF2-40B4-BE49-F238E27FC236}">
                <a16:creationId xmlns:a16="http://schemas.microsoft.com/office/drawing/2014/main" id="{0D312EF8-E888-4A95-9FBB-95E7D13C17AD}"/>
              </a:ext>
            </a:extLst>
          </p:cNvPr>
          <p:cNvSpPr>
            <a:spLocks noChangeArrowheads="1"/>
          </p:cNvSpPr>
          <p:nvPr/>
        </p:nvSpPr>
        <p:spPr bwMode="auto">
          <a:xfrm>
            <a:off x="255299" y="1775860"/>
            <a:ext cx="11496672" cy="315394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20000"/>
              </a:lnSpc>
            </a:pPr>
            <a:r>
              <a:rPr lang="uk-UA" altLang="ru-RU" b="1" dirty="0"/>
              <a:t>Посилатися на таблицю доцільно в тому місці тексту, де </a:t>
            </a:r>
            <a:r>
              <a:rPr lang="uk-UA" altLang="ru-RU" b="1" dirty="0" err="1"/>
              <a:t>формулюється</a:t>
            </a:r>
            <a:r>
              <a:rPr lang="uk-UA" altLang="ru-RU" b="1" dirty="0"/>
              <a:t> положення, яке вона доповнює, підтверджує, ілюструє. </a:t>
            </a:r>
          </a:p>
          <a:p>
            <a:pPr algn="just" eaLnBrk="1" hangingPunct="1">
              <a:lnSpc>
                <a:spcPct val="120000"/>
              </a:lnSpc>
            </a:pPr>
            <a:endParaRPr lang="uk-UA" altLang="ru-RU" b="1" dirty="0"/>
          </a:p>
          <a:p>
            <a:pPr algn="just" eaLnBrk="1" hangingPunct="1">
              <a:lnSpc>
                <a:spcPct val="120000"/>
              </a:lnSpc>
            </a:pPr>
            <a:r>
              <a:rPr lang="uk-UA" altLang="ru-RU" b="1" dirty="0"/>
              <a:t>Посилання на таблицю повинні органічно входити в текст, а не виділятись у самостійну фразу, яка повторює тематичний заголовок таблиці:</a:t>
            </a:r>
            <a:endParaRPr lang="ru-RU" altLang="ru-RU" b="1" dirty="0"/>
          </a:p>
          <a:p>
            <a:pPr algn="just" eaLnBrk="1" hangingPunct="1">
              <a:lnSpc>
                <a:spcPct val="120000"/>
              </a:lnSpc>
            </a:pPr>
            <a:endParaRPr lang="uk-UA" altLang="ru-RU" b="1" dirty="0">
              <a:solidFill>
                <a:schemeClr val="tx2"/>
              </a:solidFill>
            </a:endParaRPr>
          </a:p>
          <a:p>
            <a:pPr indent="719138" algn="just" eaLnBrk="1" hangingPunct="1">
              <a:lnSpc>
                <a:spcPct val="120000"/>
              </a:lnSpc>
            </a:pPr>
            <a:r>
              <a:rPr lang="uk-UA" altLang="ru-RU" sz="2400" dirty="0">
                <a:latin typeface="Times New Roman" panose="02020603050405020304" pitchFamily="18" charset="0"/>
                <a:cs typeface="Times New Roman" panose="02020603050405020304" pitchFamily="18" charset="0"/>
              </a:rPr>
              <a:t>Запровадження такої технології зумовлює усталену тенденцію до зменшення експлуатаційних витрат (див. таблицю 7.5).</a:t>
            </a:r>
          </a:p>
        </p:txBody>
      </p:sp>
      <p:sp>
        <p:nvSpPr>
          <p:cNvPr id="8" name="Rectangle 9">
            <a:extLst>
              <a:ext uri="{FF2B5EF4-FFF2-40B4-BE49-F238E27FC236}">
                <a16:creationId xmlns:a16="http://schemas.microsoft.com/office/drawing/2014/main" id="{816ADA67-F003-44A9-AA2D-005E5C9E5FED}"/>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Таблиці</a:t>
            </a:r>
            <a:r>
              <a:rPr lang="ru-RU" altLang="ru-RU" sz="1800" b="1" i="1" dirty="0">
                <a:solidFill>
                  <a:schemeClr val="accent2"/>
                </a:solidFill>
                <a:effectLst>
                  <a:outerShdw blurRad="38100" dist="38100" dir="2700000" algn="tl">
                    <a:srgbClr val="000000">
                      <a:alpha val="43137"/>
                    </a:srgbClr>
                  </a:outerShdw>
                </a:effectLst>
              </a:rPr>
              <a:t> (12)</a:t>
            </a:r>
          </a:p>
        </p:txBody>
      </p:sp>
    </p:spTree>
    <p:extLst>
      <p:ext uri="{BB962C8B-B14F-4D97-AF65-F5344CB8AC3E}">
        <p14:creationId xmlns:p14="http://schemas.microsoft.com/office/powerpoint/2010/main" val="13754501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59664" y="253562"/>
            <a:ext cx="189585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Рисунки (1)</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118" name="Rectangle 47">
            <a:extLst>
              <a:ext uri="{FF2B5EF4-FFF2-40B4-BE49-F238E27FC236}">
                <a16:creationId xmlns:a16="http://schemas.microsoft.com/office/drawing/2014/main" id="{421AC2C7-173B-4531-95DE-02CE30C73FA7}"/>
              </a:ext>
            </a:extLst>
          </p:cNvPr>
          <p:cNvSpPr>
            <a:spLocks noChangeArrowheads="1"/>
          </p:cNvSpPr>
          <p:nvPr/>
        </p:nvSpPr>
        <p:spPr bwMode="auto">
          <a:xfrm>
            <a:off x="420624" y="1119610"/>
            <a:ext cx="11350752" cy="218931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20000"/>
              </a:lnSpc>
            </a:pPr>
            <a:r>
              <a:rPr lang="uk-UA" altLang="ru-RU" b="1" dirty="0"/>
              <a:t>Виконуються у вигляді креслень, ескізів, схем, графіків, діаграм, фотографій та ін. </a:t>
            </a:r>
          </a:p>
          <a:p>
            <a:pPr algn="just">
              <a:lnSpc>
                <a:spcPct val="120000"/>
              </a:lnSpc>
            </a:pPr>
            <a:r>
              <a:rPr lang="uk-UA" altLang="ru-RU" b="1" dirty="0"/>
              <a:t>У навчальних виданнях всі ілюстрації умовно називають рисунками.</a:t>
            </a:r>
          </a:p>
          <a:p>
            <a:pPr algn="just">
              <a:lnSpc>
                <a:spcPct val="120000"/>
              </a:lnSpc>
            </a:pPr>
            <a:r>
              <a:rPr lang="uk-UA" altLang="ru-RU" b="1" dirty="0"/>
              <a:t>Нумеруються в межах кожного розділу двома цифрами, розділеними крапкою, де містяться номер частини тексту і порядковий номер рисунка:</a:t>
            </a:r>
          </a:p>
          <a:p>
            <a:pPr algn="ctr">
              <a:lnSpc>
                <a:spcPct val="120000"/>
              </a:lnSpc>
            </a:pPr>
            <a:endParaRPr lang="uk-UA" altLang="ru-RU" sz="800" dirty="0">
              <a:latin typeface="Times New Roman" panose="02020603050405020304" pitchFamily="18" charset="0"/>
              <a:cs typeface="Times New Roman" panose="02020603050405020304" pitchFamily="18" charset="0"/>
            </a:endParaRPr>
          </a:p>
          <a:p>
            <a:pPr algn="ctr">
              <a:lnSpc>
                <a:spcPct val="120000"/>
              </a:lnSpc>
            </a:pPr>
            <a:r>
              <a:rPr lang="uk-UA" altLang="ru-RU" sz="2800" dirty="0">
                <a:latin typeface="Times New Roman" panose="02020603050405020304" pitchFamily="18" charset="0"/>
                <a:cs typeface="Times New Roman" panose="02020603050405020304" pitchFamily="18" charset="0"/>
              </a:rPr>
              <a:t>Рисунок 5.14 </a:t>
            </a:r>
            <a:endParaRPr lang="uk-UA" altLang="ru-RU" dirty="0">
              <a:latin typeface="Times New Roman" panose="02020603050405020304" pitchFamily="18" charset="0"/>
              <a:cs typeface="Times New Roman" panose="02020603050405020304" pitchFamily="18" charset="0"/>
            </a:endParaRPr>
          </a:p>
        </p:txBody>
      </p:sp>
      <p:sp>
        <p:nvSpPr>
          <p:cNvPr id="119" name="Rectangle 47">
            <a:extLst>
              <a:ext uri="{FF2B5EF4-FFF2-40B4-BE49-F238E27FC236}">
                <a16:creationId xmlns:a16="http://schemas.microsoft.com/office/drawing/2014/main" id="{53D2E50B-F547-4C2F-938C-34D503692EFD}"/>
              </a:ext>
            </a:extLst>
          </p:cNvPr>
          <p:cNvSpPr>
            <a:spLocks noChangeArrowheads="1"/>
          </p:cNvSpPr>
          <p:nvPr/>
        </p:nvSpPr>
        <p:spPr bwMode="auto">
          <a:xfrm>
            <a:off x="420624" y="3490035"/>
            <a:ext cx="11399520" cy="23237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spcAft>
                <a:spcPts val="600"/>
              </a:spcAft>
            </a:pPr>
            <a:r>
              <a:rPr lang="uk-UA" altLang="ru-RU" b="1" dirty="0"/>
              <a:t>Повний підпис до ілюстрації включає елементи:</a:t>
            </a:r>
            <a:endParaRPr lang="uk-UA" altLang="ru-RU" dirty="0"/>
          </a:p>
          <a:p>
            <a:pPr marL="342900" indent="-342900" algn="just">
              <a:spcAft>
                <a:spcPts val="600"/>
              </a:spcAft>
              <a:buClr>
                <a:srgbClr val="FF0000"/>
              </a:buClr>
              <a:buFont typeface="Wingdings" panose="05000000000000000000" pitchFamily="2" charset="2"/>
              <a:buChar char="v"/>
            </a:pPr>
            <a:r>
              <a:rPr lang="uk-UA" altLang="ru-RU" b="1" i="1" dirty="0"/>
              <a:t>умовне скорочення назви ілюстрації для посилань;</a:t>
            </a:r>
          </a:p>
          <a:p>
            <a:pPr marL="342900" indent="-342900" algn="just">
              <a:spcAft>
                <a:spcPts val="600"/>
              </a:spcAft>
              <a:buClr>
                <a:srgbClr val="FF0000"/>
              </a:buClr>
              <a:buFont typeface="Wingdings" panose="05000000000000000000" pitchFamily="2" charset="2"/>
              <a:buChar char="v"/>
            </a:pPr>
            <a:r>
              <a:rPr lang="uk-UA" altLang="ru-RU" b="1" i="1" dirty="0"/>
              <a:t>порядковий номер ілюстрації;</a:t>
            </a:r>
          </a:p>
          <a:p>
            <a:pPr marL="342900" indent="-342900" algn="just">
              <a:spcAft>
                <a:spcPts val="600"/>
              </a:spcAft>
              <a:buClr>
                <a:srgbClr val="FF0000"/>
              </a:buClr>
              <a:buFont typeface="Wingdings" panose="05000000000000000000" pitchFamily="2" charset="2"/>
              <a:buChar char="v"/>
            </a:pPr>
            <a:r>
              <a:rPr lang="uk-UA" altLang="ru-RU" b="1" i="1" dirty="0"/>
              <a:t>підпис;</a:t>
            </a:r>
          </a:p>
          <a:p>
            <a:pPr marL="342900" indent="-342900" algn="just">
              <a:spcAft>
                <a:spcPts val="600"/>
              </a:spcAft>
              <a:buClr>
                <a:srgbClr val="FF0000"/>
              </a:buClr>
              <a:buFont typeface="Wingdings" panose="05000000000000000000" pitchFamily="2" charset="2"/>
              <a:buChar char="v"/>
            </a:pPr>
            <a:r>
              <a:rPr lang="uk-UA" altLang="ru-RU" b="1" i="1" dirty="0"/>
              <a:t>експлікація (пояснення деталей ілюстрації); </a:t>
            </a:r>
          </a:p>
          <a:p>
            <a:pPr marL="342900" indent="-342900" algn="just">
              <a:spcAft>
                <a:spcPts val="600"/>
              </a:spcAft>
              <a:buClr>
                <a:srgbClr val="FF0000"/>
              </a:buClr>
              <a:buFont typeface="Wingdings" panose="05000000000000000000" pitchFamily="2" charset="2"/>
              <a:buChar char="v"/>
            </a:pPr>
            <a:r>
              <a:rPr lang="uk-UA" altLang="ru-RU" b="1" i="1" dirty="0"/>
              <a:t>розшифрування умовних позначень та інші тексти типу приміток </a:t>
            </a:r>
          </a:p>
        </p:txBody>
      </p:sp>
    </p:spTree>
    <p:extLst>
      <p:ext uri="{BB962C8B-B14F-4D97-AF65-F5344CB8AC3E}">
        <p14:creationId xmlns:p14="http://schemas.microsoft.com/office/powerpoint/2010/main" val="34162264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Рисунки (2)</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grpSp>
        <p:nvGrpSpPr>
          <p:cNvPr id="49" name="Group 53">
            <a:extLst>
              <a:ext uri="{FF2B5EF4-FFF2-40B4-BE49-F238E27FC236}">
                <a16:creationId xmlns:a16="http://schemas.microsoft.com/office/drawing/2014/main" id="{F6DBDC77-ABBA-4B4E-9E5E-1B5BD5CAB5BF}"/>
              </a:ext>
            </a:extLst>
          </p:cNvPr>
          <p:cNvGrpSpPr>
            <a:grpSpLocks/>
          </p:cNvGrpSpPr>
          <p:nvPr/>
        </p:nvGrpSpPr>
        <p:grpSpPr bwMode="auto">
          <a:xfrm>
            <a:off x="3952875" y="854013"/>
            <a:ext cx="4000500" cy="3786187"/>
            <a:chOff x="2550" y="1264"/>
            <a:chExt cx="4980" cy="4712"/>
          </a:xfrm>
        </p:grpSpPr>
        <p:sp>
          <p:nvSpPr>
            <p:cNvPr id="50" name="Line 54">
              <a:extLst>
                <a:ext uri="{FF2B5EF4-FFF2-40B4-BE49-F238E27FC236}">
                  <a16:creationId xmlns:a16="http://schemas.microsoft.com/office/drawing/2014/main" id="{A4D368AE-D16B-44AD-ADC6-6614C8C3A07E}"/>
                </a:ext>
              </a:extLst>
            </p:cNvPr>
            <p:cNvSpPr>
              <a:spLocks noChangeShapeType="1"/>
            </p:cNvSpPr>
            <p:nvPr/>
          </p:nvSpPr>
          <p:spPr bwMode="auto">
            <a:xfrm>
              <a:off x="2562" y="4920"/>
              <a:ext cx="4968" cy="0"/>
            </a:xfrm>
            <a:prstGeom prst="line">
              <a:avLst/>
            </a:prstGeom>
            <a:noFill/>
            <a:ln w="38100">
              <a:pattFill prst="ltDnDiag">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endParaRPr lang="uk-UA"/>
            </a:p>
          </p:txBody>
        </p:sp>
        <p:sp>
          <p:nvSpPr>
            <p:cNvPr id="51" name="Line 55">
              <a:extLst>
                <a:ext uri="{FF2B5EF4-FFF2-40B4-BE49-F238E27FC236}">
                  <a16:creationId xmlns:a16="http://schemas.microsoft.com/office/drawing/2014/main" id="{D141DDFE-D5C2-476E-84FB-37AAB5ADE3A3}"/>
                </a:ext>
              </a:extLst>
            </p:cNvPr>
            <p:cNvSpPr>
              <a:spLocks noChangeShapeType="1"/>
            </p:cNvSpPr>
            <p:nvPr/>
          </p:nvSpPr>
          <p:spPr bwMode="auto">
            <a:xfrm>
              <a:off x="2550" y="4878"/>
              <a:ext cx="4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52" name="Rectangle 56">
              <a:extLst>
                <a:ext uri="{FF2B5EF4-FFF2-40B4-BE49-F238E27FC236}">
                  <a16:creationId xmlns:a16="http://schemas.microsoft.com/office/drawing/2014/main" id="{17A263DF-528D-41F2-815C-94A9119CB242}"/>
                </a:ext>
              </a:extLst>
            </p:cNvPr>
            <p:cNvSpPr>
              <a:spLocks noChangeArrowheads="1"/>
            </p:cNvSpPr>
            <p:nvPr/>
          </p:nvSpPr>
          <p:spPr bwMode="auto">
            <a:xfrm>
              <a:off x="4560" y="3030"/>
              <a:ext cx="588" cy="540"/>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3" name="Oval 57">
              <a:extLst>
                <a:ext uri="{FF2B5EF4-FFF2-40B4-BE49-F238E27FC236}">
                  <a16:creationId xmlns:a16="http://schemas.microsoft.com/office/drawing/2014/main" id="{E228EC4C-3D9B-44CD-90D2-52E6C4F412E5}"/>
                </a:ext>
              </a:extLst>
            </p:cNvPr>
            <p:cNvSpPr>
              <a:spLocks noChangeArrowheads="1"/>
            </p:cNvSpPr>
            <p:nvPr/>
          </p:nvSpPr>
          <p:spPr bwMode="auto">
            <a:xfrm>
              <a:off x="4686" y="3132"/>
              <a:ext cx="342" cy="342"/>
            </a:xfrm>
            <a:prstGeom prst="ellipse">
              <a:avLst/>
            </a:prstGeom>
            <a:solidFill>
              <a:srgbClr val="FFFFFF"/>
            </a:solidFill>
            <a:ln w="9525">
              <a:solidFill>
                <a:srgbClr val="000000"/>
              </a:solidFill>
              <a:round/>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54" name="Line 58">
              <a:extLst>
                <a:ext uri="{FF2B5EF4-FFF2-40B4-BE49-F238E27FC236}">
                  <a16:creationId xmlns:a16="http://schemas.microsoft.com/office/drawing/2014/main" id="{46B02B2A-ACBD-473C-BA72-DC90C996697B}"/>
                </a:ext>
              </a:extLst>
            </p:cNvPr>
            <p:cNvSpPr>
              <a:spLocks noChangeShapeType="1"/>
            </p:cNvSpPr>
            <p:nvPr/>
          </p:nvSpPr>
          <p:spPr bwMode="auto">
            <a:xfrm>
              <a:off x="4848" y="1398"/>
              <a:ext cx="0" cy="4578"/>
            </a:xfrm>
            <a:prstGeom prst="line">
              <a:avLst/>
            </a:prstGeom>
            <a:noFill/>
            <a:ln w="9525">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uk-UA"/>
            </a:p>
          </p:txBody>
        </p:sp>
        <p:sp>
          <p:nvSpPr>
            <p:cNvPr id="55" name="Line 59">
              <a:extLst>
                <a:ext uri="{FF2B5EF4-FFF2-40B4-BE49-F238E27FC236}">
                  <a16:creationId xmlns:a16="http://schemas.microsoft.com/office/drawing/2014/main" id="{56A8DD51-FC1C-4180-8423-F92E700781B4}"/>
                </a:ext>
              </a:extLst>
            </p:cNvPr>
            <p:cNvSpPr>
              <a:spLocks noChangeShapeType="1"/>
            </p:cNvSpPr>
            <p:nvPr/>
          </p:nvSpPr>
          <p:spPr bwMode="auto">
            <a:xfrm flipH="1" flipV="1">
              <a:off x="5544" y="3516"/>
              <a:ext cx="6" cy="1362"/>
            </a:xfrm>
            <a:prstGeom prst="line">
              <a:avLst/>
            </a:prstGeom>
            <a:noFill/>
            <a:ln w="2857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uk-UA"/>
            </a:p>
          </p:txBody>
        </p:sp>
        <p:sp>
          <p:nvSpPr>
            <p:cNvPr id="56" name="Line 60">
              <a:extLst>
                <a:ext uri="{FF2B5EF4-FFF2-40B4-BE49-F238E27FC236}">
                  <a16:creationId xmlns:a16="http://schemas.microsoft.com/office/drawing/2014/main" id="{263F1842-163D-43FC-B1BE-29FDD280EE62}"/>
                </a:ext>
              </a:extLst>
            </p:cNvPr>
            <p:cNvSpPr>
              <a:spLocks noChangeShapeType="1"/>
            </p:cNvSpPr>
            <p:nvPr/>
          </p:nvSpPr>
          <p:spPr bwMode="auto">
            <a:xfrm>
              <a:off x="5580" y="3534"/>
              <a:ext cx="642" cy="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uk-UA"/>
            </a:p>
          </p:txBody>
        </p:sp>
        <p:sp>
          <p:nvSpPr>
            <p:cNvPr id="57" name="Line 61">
              <a:extLst>
                <a:ext uri="{FF2B5EF4-FFF2-40B4-BE49-F238E27FC236}">
                  <a16:creationId xmlns:a16="http://schemas.microsoft.com/office/drawing/2014/main" id="{3CC466FD-D369-4EC7-82F8-FF357CD21A87}"/>
                </a:ext>
              </a:extLst>
            </p:cNvPr>
            <p:cNvSpPr>
              <a:spLocks noChangeShapeType="1"/>
            </p:cNvSpPr>
            <p:nvPr/>
          </p:nvSpPr>
          <p:spPr bwMode="auto">
            <a:xfrm flipV="1">
              <a:off x="5568" y="4860"/>
              <a:ext cx="624" cy="18"/>
            </a:xfrm>
            <a:prstGeom prst="line">
              <a:avLst/>
            </a:prstGeom>
            <a:noFill/>
            <a:ln w="2857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uk-UA"/>
            </a:p>
          </p:txBody>
        </p:sp>
        <p:sp>
          <p:nvSpPr>
            <p:cNvPr id="58" name="Line 62">
              <a:extLst>
                <a:ext uri="{FF2B5EF4-FFF2-40B4-BE49-F238E27FC236}">
                  <a16:creationId xmlns:a16="http://schemas.microsoft.com/office/drawing/2014/main" id="{8AEC08DE-03BC-47F3-B94E-F3B865E66D25}"/>
                </a:ext>
              </a:extLst>
            </p:cNvPr>
            <p:cNvSpPr>
              <a:spLocks noChangeShapeType="1"/>
            </p:cNvSpPr>
            <p:nvPr/>
          </p:nvSpPr>
          <p:spPr bwMode="auto">
            <a:xfrm>
              <a:off x="4848" y="1764"/>
              <a:ext cx="0" cy="1266"/>
            </a:xfrm>
            <a:prstGeom prst="line">
              <a:avLst/>
            </a:prstGeom>
            <a:noFill/>
            <a:ln w="2857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uk-UA"/>
            </a:p>
          </p:txBody>
        </p:sp>
        <p:sp>
          <p:nvSpPr>
            <p:cNvPr id="59" name="Line 63">
              <a:extLst>
                <a:ext uri="{FF2B5EF4-FFF2-40B4-BE49-F238E27FC236}">
                  <a16:creationId xmlns:a16="http://schemas.microsoft.com/office/drawing/2014/main" id="{AF9716AC-63A6-4084-AB06-4E7811454A01}"/>
                </a:ext>
              </a:extLst>
            </p:cNvPr>
            <p:cNvSpPr>
              <a:spLocks noChangeShapeType="1"/>
            </p:cNvSpPr>
            <p:nvPr/>
          </p:nvSpPr>
          <p:spPr bwMode="auto">
            <a:xfrm>
              <a:off x="3228" y="1482"/>
              <a:ext cx="162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60" name="Line 64">
              <a:extLst>
                <a:ext uri="{FF2B5EF4-FFF2-40B4-BE49-F238E27FC236}">
                  <a16:creationId xmlns:a16="http://schemas.microsoft.com/office/drawing/2014/main" id="{5D85A6C2-F5A5-4AB5-AADA-8A3338F3FD27}"/>
                </a:ext>
              </a:extLst>
            </p:cNvPr>
            <p:cNvSpPr>
              <a:spLocks noChangeShapeType="1"/>
            </p:cNvSpPr>
            <p:nvPr/>
          </p:nvSpPr>
          <p:spPr bwMode="auto">
            <a:xfrm>
              <a:off x="3450" y="1488"/>
              <a:ext cx="0" cy="1812"/>
            </a:xfrm>
            <a:prstGeom prst="line">
              <a:avLst/>
            </a:prstGeom>
            <a:noFill/>
            <a:ln w="9525">
              <a:solidFill>
                <a:srgbClr val="000000"/>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uk-UA"/>
            </a:p>
          </p:txBody>
        </p:sp>
        <p:sp>
          <p:nvSpPr>
            <p:cNvPr id="61" name="Line 65">
              <a:extLst>
                <a:ext uri="{FF2B5EF4-FFF2-40B4-BE49-F238E27FC236}">
                  <a16:creationId xmlns:a16="http://schemas.microsoft.com/office/drawing/2014/main" id="{62560E11-6903-45F7-9D5A-622721433E34}"/>
                </a:ext>
              </a:extLst>
            </p:cNvPr>
            <p:cNvSpPr>
              <a:spLocks noChangeShapeType="1"/>
            </p:cNvSpPr>
            <p:nvPr/>
          </p:nvSpPr>
          <p:spPr bwMode="auto">
            <a:xfrm flipH="1">
              <a:off x="3444" y="3300"/>
              <a:ext cx="6" cy="1590"/>
            </a:xfrm>
            <a:prstGeom prst="line">
              <a:avLst/>
            </a:prstGeom>
            <a:noFill/>
            <a:ln w="9525">
              <a:solidFill>
                <a:srgbClr val="000000"/>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uk-UA"/>
            </a:p>
          </p:txBody>
        </p:sp>
        <p:sp>
          <p:nvSpPr>
            <p:cNvPr id="62" name="Arc 66">
              <a:extLst>
                <a:ext uri="{FF2B5EF4-FFF2-40B4-BE49-F238E27FC236}">
                  <a16:creationId xmlns:a16="http://schemas.microsoft.com/office/drawing/2014/main" id="{67E54250-4E7C-400A-954B-CB4F581C5489}"/>
                </a:ext>
              </a:extLst>
            </p:cNvPr>
            <p:cNvSpPr>
              <a:spLocks/>
            </p:cNvSpPr>
            <p:nvPr/>
          </p:nvSpPr>
          <p:spPr bwMode="auto">
            <a:xfrm>
              <a:off x="4844" y="2155"/>
              <a:ext cx="933" cy="1174"/>
            </a:xfrm>
            <a:custGeom>
              <a:avLst/>
              <a:gdLst>
                <a:gd name="T0" fmla="*/ 0 w 16063"/>
                <a:gd name="T1" fmla="*/ 0 h 20682"/>
                <a:gd name="T2" fmla="*/ 0 w 16063"/>
                <a:gd name="T3" fmla="*/ 0 h 20682"/>
                <a:gd name="T4" fmla="*/ 0 w 16063"/>
                <a:gd name="T5" fmla="*/ 0 h 20682"/>
                <a:gd name="T6" fmla="*/ 0 60000 65536"/>
                <a:gd name="T7" fmla="*/ 0 60000 65536"/>
                <a:gd name="T8" fmla="*/ 0 60000 65536"/>
                <a:gd name="T9" fmla="*/ 0 w 16063"/>
                <a:gd name="T10" fmla="*/ 0 h 20682"/>
                <a:gd name="T11" fmla="*/ 16063 w 16063"/>
                <a:gd name="T12" fmla="*/ 20682 h 20682"/>
              </a:gdLst>
              <a:ahLst/>
              <a:cxnLst>
                <a:cxn ang="T6">
                  <a:pos x="T0" y="T1"/>
                </a:cxn>
                <a:cxn ang="T7">
                  <a:pos x="T2" y="T3"/>
                </a:cxn>
                <a:cxn ang="T8">
                  <a:pos x="T4" y="T5"/>
                </a:cxn>
              </a:cxnLst>
              <a:rect l="T9" t="T10" r="T11" b="T12"/>
              <a:pathLst>
                <a:path w="16063" h="20682" fill="none" extrusionOk="0">
                  <a:moveTo>
                    <a:pt x="6229" y="-1"/>
                  </a:moveTo>
                  <a:cubicBezTo>
                    <a:pt x="10016" y="1140"/>
                    <a:pt x="13418" y="3299"/>
                    <a:pt x="16062" y="6241"/>
                  </a:cubicBezTo>
                </a:path>
                <a:path w="16063" h="20682" stroke="0" extrusionOk="0">
                  <a:moveTo>
                    <a:pt x="6229" y="-1"/>
                  </a:moveTo>
                  <a:cubicBezTo>
                    <a:pt x="10016" y="1140"/>
                    <a:pt x="13418" y="3299"/>
                    <a:pt x="16062" y="6241"/>
                  </a:cubicBezTo>
                  <a:lnTo>
                    <a:pt x="0" y="20682"/>
                  </a:lnTo>
                  <a:lnTo>
                    <a:pt x="6229" y="-1"/>
                  </a:lnTo>
                  <a:close/>
                </a:path>
              </a:pathLst>
            </a:custGeom>
            <a:noFill/>
            <a:ln w="12700">
              <a:solidFill>
                <a:srgbClr val="000000"/>
              </a:solidFill>
              <a:round/>
              <a:headEnd/>
              <a:tailEnd type="stealth" w="sm" len="lg"/>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63" name="Line 67">
              <a:extLst>
                <a:ext uri="{FF2B5EF4-FFF2-40B4-BE49-F238E27FC236}">
                  <a16:creationId xmlns:a16="http://schemas.microsoft.com/office/drawing/2014/main" id="{55648ABC-D48D-46DE-BA68-DD261BED67C3}"/>
                </a:ext>
              </a:extLst>
            </p:cNvPr>
            <p:cNvSpPr>
              <a:spLocks noChangeShapeType="1"/>
            </p:cNvSpPr>
            <p:nvPr/>
          </p:nvSpPr>
          <p:spPr bwMode="auto">
            <a:xfrm>
              <a:off x="6303" y="1740"/>
              <a:ext cx="522" cy="0"/>
            </a:xfrm>
            <a:prstGeom prst="line">
              <a:avLst/>
            </a:prstGeom>
            <a:noFill/>
            <a:ln w="12700">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uk-UA"/>
            </a:p>
          </p:txBody>
        </p:sp>
        <p:sp>
          <p:nvSpPr>
            <p:cNvPr id="64" name="Line 68">
              <a:extLst>
                <a:ext uri="{FF2B5EF4-FFF2-40B4-BE49-F238E27FC236}">
                  <a16:creationId xmlns:a16="http://schemas.microsoft.com/office/drawing/2014/main" id="{CBBACB34-1D59-481B-9784-934A36C3F837}"/>
                </a:ext>
              </a:extLst>
            </p:cNvPr>
            <p:cNvSpPr>
              <a:spLocks noChangeShapeType="1"/>
            </p:cNvSpPr>
            <p:nvPr/>
          </p:nvSpPr>
          <p:spPr bwMode="auto">
            <a:xfrm flipV="1">
              <a:off x="6528" y="2130"/>
              <a:ext cx="342" cy="3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65" name="Line 69">
              <a:extLst>
                <a:ext uri="{FF2B5EF4-FFF2-40B4-BE49-F238E27FC236}">
                  <a16:creationId xmlns:a16="http://schemas.microsoft.com/office/drawing/2014/main" id="{F81F21D2-9E5E-43BF-A33F-3F0ADD266E20}"/>
                </a:ext>
              </a:extLst>
            </p:cNvPr>
            <p:cNvSpPr>
              <a:spLocks noChangeShapeType="1"/>
            </p:cNvSpPr>
            <p:nvPr/>
          </p:nvSpPr>
          <p:spPr bwMode="auto">
            <a:xfrm>
              <a:off x="4188" y="2760"/>
              <a:ext cx="480" cy="37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66" name="Text Box 70">
              <a:extLst>
                <a:ext uri="{FF2B5EF4-FFF2-40B4-BE49-F238E27FC236}">
                  <a16:creationId xmlns:a16="http://schemas.microsoft.com/office/drawing/2014/main" id="{55E8B117-616A-4051-A484-CC7B58E7FE88}"/>
                </a:ext>
              </a:extLst>
            </p:cNvPr>
            <p:cNvSpPr txBox="1">
              <a:spLocks noChangeArrowheads="1"/>
            </p:cNvSpPr>
            <p:nvPr/>
          </p:nvSpPr>
          <p:spPr bwMode="auto">
            <a:xfrm>
              <a:off x="4092" y="2520"/>
              <a:ext cx="342"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1000"/>
                </a:spcAft>
              </a:pPr>
              <a:r>
                <a:rPr lang="en-US" altLang="ru-RU" sz="2400" b="1">
                  <a:latin typeface="Arial Narrow" panose="020B0606020202030204" pitchFamily="34" charset="0"/>
                </a:rPr>
                <a:t>3</a:t>
              </a:r>
              <a:endParaRPr lang="ru-RU" altLang="ru-RU" sz="2400">
                <a:latin typeface="Arial Narrow" panose="020B0606020202030204" pitchFamily="34" charset="0"/>
              </a:endParaRPr>
            </a:p>
          </p:txBody>
        </p:sp>
        <p:sp>
          <p:nvSpPr>
            <p:cNvPr id="67" name="Text Box 71">
              <a:extLst>
                <a:ext uri="{FF2B5EF4-FFF2-40B4-BE49-F238E27FC236}">
                  <a16:creationId xmlns:a16="http://schemas.microsoft.com/office/drawing/2014/main" id="{6CD03E84-FA74-4AB5-B556-4CF05AA63FB6}"/>
                </a:ext>
              </a:extLst>
            </p:cNvPr>
            <p:cNvSpPr txBox="1">
              <a:spLocks noChangeArrowheads="1"/>
            </p:cNvSpPr>
            <p:nvPr/>
          </p:nvSpPr>
          <p:spPr bwMode="auto">
            <a:xfrm>
              <a:off x="2886" y="5135"/>
              <a:ext cx="300"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1000"/>
                </a:spcAft>
              </a:pPr>
              <a:r>
                <a:rPr lang="en-US" altLang="ru-RU" sz="2400" b="1">
                  <a:latin typeface="Arial Narrow" panose="020B0606020202030204" pitchFamily="34" charset="0"/>
                </a:rPr>
                <a:t>2</a:t>
              </a:r>
              <a:endParaRPr lang="ru-RU" altLang="ru-RU" sz="2400">
                <a:latin typeface="Arial Narrow" panose="020B0606020202030204" pitchFamily="34" charset="0"/>
              </a:endParaRPr>
            </a:p>
          </p:txBody>
        </p:sp>
        <p:sp>
          <p:nvSpPr>
            <p:cNvPr id="68" name="Line 72">
              <a:extLst>
                <a:ext uri="{FF2B5EF4-FFF2-40B4-BE49-F238E27FC236}">
                  <a16:creationId xmlns:a16="http://schemas.microsoft.com/office/drawing/2014/main" id="{8DC37B35-67D7-44A0-9E00-735258997924}"/>
                </a:ext>
              </a:extLst>
            </p:cNvPr>
            <p:cNvSpPr>
              <a:spLocks noChangeShapeType="1"/>
            </p:cNvSpPr>
            <p:nvPr/>
          </p:nvSpPr>
          <p:spPr bwMode="auto">
            <a:xfrm>
              <a:off x="5550" y="4938"/>
              <a:ext cx="0" cy="10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69" name="Line 73">
              <a:extLst>
                <a:ext uri="{FF2B5EF4-FFF2-40B4-BE49-F238E27FC236}">
                  <a16:creationId xmlns:a16="http://schemas.microsoft.com/office/drawing/2014/main" id="{33F19ECE-8F19-4E41-A126-92918366E042}"/>
                </a:ext>
              </a:extLst>
            </p:cNvPr>
            <p:cNvSpPr>
              <a:spLocks noChangeShapeType="1"/>
            </p:cNvSpPr>
            <p:nvPr/>
          </p:nvSpPr>
          <p:spPr bwMode="auto">
            <a:xfrm>
              <a:off x="4848" y="5880"/>
              <a:ext cx="720" cy="0"/>
            </a:xfrm>
            <a:prstGeom prst="line">
              <a:avLst/>
            </a:prstGeom>
            <a:noFill/>
            <a:ln w="9525">
              <a:solidFill>
                <a:srgbClr val="000000"/>
              </a:solidFill>
              <a:round/>
              <a:headEnd type="stealth" w="sm" len="lg"/>
              <a:tailEnd type="stealth" w="sm" len="lg"/>
            </a:ln>
            <a:extLst>
              <a:ext uri="{909E8E84-426E-40DD-AFC4-6F175D3DCCD1}">
                <a14:hiddenFill xmlns:a14="http://schemas.microsoft.com/office/drawing/2010/main">
                  <a:noFill/>
                </a14:hiddenFill>
              </a:ext>
            </a:extLst>
          </p:spPr>
          <p:txBody>
            <a:bodyPr/>
            <a:lstStyle/>
            <a:p>
              <a:endParaRPr lang="uk-UA"/>
            </a:p>
          </p:txBody>
        </p:sp>
        <p:sp>
          <p:nvSpPr>
            <p:cNvPr id="70" name="Text Box 74">
              <a:extLst>
                <a:ext uri="{FF2B5EF4-FFF2-40B4-BE49-F238E27FC236}">
                  <a16:creationId xmlns:a16="http://schemas.microsoft.com/office/drawing/2014/main" id="{D3BA2304-A7ED-4AB5-8D01-11B5AF7F373B}"/>
                </a:ext>
              </a:extLst>
            </p:cNvPr>
            <p:cNvSpPr txBox="1">
              <a:spLocks noChangeArrowheads="1"/>
            </p:cNvSpPr>
            <p:nvPr/>
          </p:nvSpPr>
          <p:spPr bwMode="auto">
            <a:xfrm>
              <a:off x="6924" y="1797"/>
              <a:ext cx="348" cy="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ts val="1000"/>
                </a:spcAft>
              </a:pPr>
              <a:r>
                <a:rPr lang="en-US" altLang="ru-RU" sz="2400" b="1">
                  <a:latin typeface="Arial Narrow" panose="020B0606020202030204" pitchFamily="34" charset="0"/>
                </a:rPr>
                <a:t>1</a:t>
              </a:r>
              <a:endParaRPr lang="ru-RU" altLang="ru-RU" sz="2400">
                <a:latin typeface="Arial Narrow" panose="020B0606020202030204" pitchFamily="34" charset="0"/>
              </a:endParaRPr>
            </a:p>
          </p:txBody>
        </p:sp>
        <p:sp>
          <p:nvSpPr>
            <p:cNvPr id="71" name="Arc 75">
              <a:extLst>
                <a:ext uri="{FF2B5EF4-FFF2-40B4-BE49-F238E27FC236}">
                  <a16:creationId xmlns:a16="http://schemas.microsoft.com/office/drawing/2014/main" id="{8B1F5295-FE87-4E19-9C81-D06C8ED3893B}"/>
                </a:ext>
              </a:extLst>
            </p:cNvPr>
            <p:cNvSpPr>
              <a:spLocks/>
            </p:cNvSpPr>
            <p:nvPr/>
          </p:nvSpPr>
          <p:spPr bwMode="auto">
            <a:xfrm>
              <a:off x="3060" y="1494"/>
              <a:ext cx="3650" cy="3381"/>
            </a:xfrm>
            <a:custGeom>
              <a:avLst/>
              <a:gdLst>
                <a:gd name="T0" fmla="*/ 0 w 43200"/>
                <a:gd name="T1" fmla="*/ 0 h 39846"/>
                <a:gd name="T2" fmla="*/ 0 w 43200"/>
                <a:gd name="T3" fmla="*/ 0 h 39846"/>
                <a:gd name="T4" fmla="*/ 0 w 43200"/>
                <a:gd name="T5" fmla="*/ 0 h 39846"/>
                <a:gd name="T6" fmla="*/ 0 60000 65536"/>
                <a:gd name="T7" fmla="*/ 0 60000 65536"/>
                <a:gd name="T8" fmla="*/ 0 60000 65536"/>
                <a:gd name="T9" fmla="*/ 0 w 43200"/>
                <a:gd name="T10" fmla="*/ 0 h 39846"/>
                <a:gd name="T11" fmla="*/ 43200 w 43200"/>
                <a:gd name="T12" fmla="*/ 39846 h 39846"/>
              </a:gdLst>
              <a:ahLst/>
              <a:cxnLst>
                <a:cxn ang="T6">
                  <a:pos x="T0" y="T1"/>
                </a:cxn>
                <a:cxn ang="T7">
                  <a:pos x="T2" y="T3"/>
                </a:cxn>
                <a:cxn ang="T8">
                  <a:pos x="T4" y="T5"/>
                </a:cxn>
              </a:cxnLst>
              <a:rect l="T9" t="T10" r="T11" b="T12"/>
              <a:pathLst>
                <a:path w="43200" h="39846" fill="none" extrusionOk="0">
                  <a:moveTo>
                    <a:pt x="10039" y="39845"/>
                  </a:moveTo>
                  <a:cubicBezTo>
                    <a:pt x="3788" y="35885"/>
                    <a:pt x="0" y="29000"/>
                    <a:pt x="0" y="21600"/>
                  </a:cubicBezTo>
                  <a:cubicBezTo>
                    <a:pt x="0" y="9670"/>
                    <a:pt x="9670" y="0"/>
                    <a:pt x="21600" y="0"/>
                  </a:cubicBezTo>
                  <a:cubicBezTo>
                    <a:pt x="33529" y="0"/>
                    <a:pt x="43200" y="9670"/>
                    <a:pt x="43200" y="21600"/>
                  </a:cubicBezTo>
                  <a:cubicBezTo>
                    <a:pt x="43200" y="28869"/>
                    <a:pt x="39543" y="35651"/>
                    <a:pt x="33470" y="39646"/>
                  </a:cubicBezTo>
                </a:path>
                <a:path w="43200" h="39846" stroke="0" extrusionOk="0">
                  <a:moveTo>
                    <a:pt x="10039" y="39845"/>
                  </a:moveTo>
                  <a:cubicBezTo>
                    <a:pt x="3788" y="35885"/>
                    <a:pt x="0" y="29000"/>
                    <a:pt x="0" y="21600"/>
                  </a:cubicBezTo>
                  <a:cubicBezTo>
                    <a:pt x="0" y="9670"/>
                    <a:pt x="9670" y="0"/>
                    <a:pt x="21600" y="0"/>
                  </a:cubicBezTo>
                  <a:cubicBezTo>
                    <a:pt x="33529" y="0"/>
                    <a:pt x="43200" y="9670"/>
                    <a:pt x="43200" y="21600"/>
                  </a:cubicBezTo>
                  <a:cubicBezTo>
                    <a:pt x="43200" y="28869"/>
                    <a:pt x="39543" y="35651"/>
                    <a:pt x="33470" y="39646"/>
                  </a:cubicBezTo>
                  <a:lnTo>
                    <a:pt x="21600" y="21600"/>
                  </a:lnTo>
                  <a:lnTo>
                    <a:pt x="10039" y="39845"/>
                  </a:lnTo>
                  <a:close/>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72" name="Line 76">
              <a:extLst>
                <a:ext uri="{FF2B5EF4-FFF2-40B4-BE49-F238E27FC236}">
                  <a16:creationId xmlns:a16="http://schemas.microsoft.com/office/drawing/2014/main" id="{67FE5E3F-C47A-45AE-8023-E80BADE1D9AD}"/>
                </a:ext>
              </a:extLst>
            </p:cNvPr>
            <p:cNvSpPr>
              <a:spLocks noChangeShapeType="1"/>
            </p:cNvSpPr>
            <p:nvPr/>
          </p:nvSpPr>
          <p:spPr bwMode="auto">
            <a:xfrm flipV="1">
              <a:off x="5550" y="3540"/>
              <a:ext cx="660" cy="1332"/>
            </a:xfrm>
            <a:prstGeom prst="line">
              <a:avLst/>
            </a:prstGeom>
            <a:noFill/>
            <a:ln w="2857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uk-UA"/>
            </a:p>
          </p:txBody>
        </p:sp>
        <p:sp>
          <p:nvSpPr>
            <p:cNvPr id="73" name="Line 77">
              <a:extLst>
                <a:ext uri="{FF2B5EF4-FFF2-40B4-BE49-F238E27FC236}">
                  <a16:creationId xmlns:a16="http://schemas.microsoft.com/office/drawing/2014/main" id="{6F32D2DA-AD8B-4142-AEC9-A5E8598CF02D}"/>
                </a:ext>
              </a:extLst>
            </p:cNvPr>
            <p:cNvSpPr>
              <a:spLocks noChangeShapeType="1"/>
            </p:cNvSpPr>
            <p:nvPr/>
          </p:nvSpPr>
          <p:spPr bwMode="auto">
            <a:xfrm>
              <a:off x="3912" y="4890"/>
              <a:ext cx="159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74" name="Oval 78">
              <a:extLst>
                <a:ext uri="{FF2B5EF4-FFF2-40B4-BE49-F238E27FC236}">
                  <a16:creationId xmlns:a16="http://schemas.microsoft.com/office/drawing/2014/main" id="{0ECDD84B-F425-4D97-AD4B-5E86A7CC21F8}"/>
                </a:ext>
              </a:extLst>
            </p:cNvPr>
            <p:cNvSpPr>
              <a:spLocks noChangeArrowheads="1"/>
            </p:cNvSpPr>
            <p:nvPr/>
          </p:nvSpPr>
          <p:spPr bwMode="auto">
            <a:xfrm>
              <a:off x="5508" y="4824"/>
              <a:ext cx="90" cy="90"/>
            </a:xfrm>
            <a:prstGeom prst="ellipse">
              <a:avLst/>
            </a:prstGeom>
            <a:solidFill>
              <a:srgbClr val="FFFFFF"/>
            </a:solidFill>
            <a:ln w="12700">
              <a:solidFill>
                <a:srgbClr val="000000"/>
              </a:solidFill>
              <a:round/>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75" name="Oval 79">
              <a:extLst>
                <a:ext uri="{FF2B5EF4-FFF2-40B4-BE49-F238E27FC236}">
                  <a16:creationId xmlns:a16="http://schemas.microsoft.com/office/drawing/2014/main" id="{89019D3A-8C4D-412A-8460-BC26292EB189}"/>
                </a:ext>
              </a:extLst>
            </p:cNvPr>
            <p:cNvSpPr>
              <a:spLocks noChangeArrowheads="1"/>
            </p:cNvSpPr>
            <p:nvPr/>
          </p:nvSpPr>
          <p:spPr bwMode="auto">
            <a:xfrm>
              <a:off x="4800" y="3258"/>
              <a:ext cx="90" cy="90"/>
            </a:xfrm>
            <a:prstGeom prst="ellipse">
              <a:avLst/>
            </a:prstGeom>
            <a:solidFill>
              <a:srgbClr val="FFFFFF"/>
            </a:solidFill>
            <a:ln w="12700">
              <a:solidFill>
                <a:srgbClr val="000000"/>
              </a:solidFill>
              <a:round/>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76" name="Line 80">
              <a:extLst>
                <a:ext uri="{FF2B5EF4-FFF2-40B4-BE49-F238E27FC236}">
                  <a16:creationId xmlns:a16="http://schemas.microsoft.com/office/drawing/2014/main" id="{244ECA4C-43BC-4D60-8EC8-A0264E7B680E}"/>
                </a:ext>
              </a:extLst>
            </p:cNvPr>
            <p:cNvSpPr>
              <a:spLocks noChangeShapeType="1"/>
            </p:cNvSpPr>
            <p:nvPr/>
          </p:nvSpPr>
          <p:spPr bwMode="auto">
            <a:xfrm flipH="1">
              <a:off x="3120" y="4926"/>
              <a:ext cx="570" cy="3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77" name="Text Box 81">
              <a:extLst>
                <a:ext uri="{FF2B5EF4-FFF2-40B4-BE49-F238E27FC236}">
                  <a16:creationId xmlns:a16="http://schemas.microsoft.com/office/drawing/2014/main" id="{BFA897E8-0E0B-46C8-BC64-61F336238BFF}"/>
                </a:ext>
              </a:extLst>
            </p:cNvPr>
            <p:cNvSpPr txBox="1">
              <a:spLocks noChangeArrowheads="1"/>
            </p:cNvSpPr>
            <p:nvPr/>
          </p:nvSpPr>
          <p:spPr bwMode="auto">
            <a:xfrm>
              <a:off x="6381" y="1264"/>
              <a:ext cx="350" cy="4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78" name="Text Box 82">
              <a:extLst>
                <a:ext uri="{FF2B5EF4-FFF2-40B4-BE49-F238E27FC236}">
                  <a16:creationId xmlns:a16="http://schemas.microsoft.com/office/drawing/2014/main" id="{54A637F8-4A68-4995-B83A-A29711B969C0}"/>
                </a:ext>
              </a:extLst>
            </p:cNvPr>
            <p:cNvSpPr txBox="1">
              <a:spLocks noChangeArrowheads="1"/>
            </p:cNvSpPr>
            <p:nvPr/>
          </p:nvSpPr>
          <p:spPr bwMode="auto">
            <a:xfrm>
              <a:off x="4329" y="1721"/>
              <a:ext cx="0"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79" name="Text Box 83">
              <a:extLst>
                <a:ext uri="{FF2B5EF4-FFF2-40B4-BE49-F238E27FC236}">
                  <a16:creationId xmlns:a16="http://schemas.microsoft.com/office/drawing/2014/main" id="{2A8C9D63-5745-4EB5-9973-8FB7DC3ED1BD}"/>
                </a:ext>
              </a:extLst>
            </p:cNvPr>
            <p:cNvSpPr txBox="1">
              <a:spLocks noChangeArrowheads="1"/>
            </p:cNvSpPr>
            <p:nvPr/>
          </p:nvSpPr>
          <p:spPr bwMode="auto">
            <a:xfrm>
              <a:off x="5742" y="2519"/>
              <a:ext cx="555"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0" name="Text Box 84">
              <a:extLst>
                <a:ext uri="{FF2B5EF4-FFF2-40B4-BE49-F238E27FC236}">
                  <a16:creationId xmlns:a16="http://schemas.microsoft.com/office/drawing/2014/main" id="{AADD950F-2910-4324-A4AA-A65C3BA302CF}"/>
                </a:ext>
              </a:extLst>
            </p:cNvPr>
            <p:cNvSpPr txBox="1">
              <a:spLocks noChangeArrowheads="1"/>
            </p:cNvSpPr>
            <p:nvPr/>
          </p:nvSpPr>
          <p:spPr bwMode="auto">
            <a:xfrm>
              <a:off x="6219" y="3347"/>
              <a:ext cx="416" cy="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1" name="Text Box 85">
              <a:extLst>
                <a:ext uri="{FF2B5EF4-FFF2-40B4-BE49-F238E27FC236}">
                  <a16:creationId xmlns:a16="http://schemas.microsoft.com/office/drawing/2014/main" id="{F7B9CBEB-8A3F-47A6-AA62-7E4AB7CFBA6B}"/>
                </a:ext>
              </a:extLst>
            </p:cNvPr>
            <p:cNvSpPr txBox="1">
              <a:spLocks noChangeArrowheads="1"/>
            </p:cNvSpPr>
            <p:nvPr/>
          </p:nvSpPr>
          <p:spPr bwMode="auto">
            <a:xfrm>
              <a:off x="3897" y="3234"/>
              <a:ext cx="0"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2" name="Text Box 86">
              <a:extLst>
                <a:ext uri="{FF2B5EF4-FFF2-40B4-BE49-F238E27FC236}">
                  <a16:creationId xmlns:a16="http://schemas.microsoft.com/office/drawing/2014/main" id="{9DD57185-027E-4D84-8948-237BF9C55120}"/>
                </a:ext>
              </a:extLst>
            </p:cNvPr>
            <p:cNvSpPr txBox="1">
              <a:spLocks noChangeArrowheads="1"/>
            </p:cNvSpPr>
            <p:nvPr/>
          </p:nvSpPr>
          <p:spPr bwMode="auto">
            <a:xfrm>
              <a:off x="3471" y="3887"/>
              <a:ext cx="312"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3" name="Text Box 87">
              <a:extLst>
                <a:ext uri="{FF2B5EF4-FFF2-40B4-BE49-F238E27FC236}">
                  <a16:creationId xmlns:a16="http://schemas.microsoft.com/office/drawing/2014/main" id="{A2180C89-C7D6-4610-9825-6C95837B8BE2}"/>
                </a:ext>
              </a:extLst>
            </p:cNvPr>
            <p:cNvSpPr txBox="1">
              <a:spLocks noChangeArrowheads="1"/>
            </p:cNvSpPr>
            <p:nvPr/>
          </p:nvSpPr>
          <p:spPr bwMode="auto">
            <a:xfrm>
              <a:off x="3471" y="2219"/>
              <a:ext cx="382" cy="6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4" name="Line 88">
              <a:extLst>
                <a:ext uri="{FF2B5EF4-FFF2-40B4-BE49-F238E27FC236}">
                  <a16:creationId xmlns:a16="http://schemas.microsoft.com/office/drawing/2014/main" id="{397C6DF8-E7FA-4D5C-9196-8E7D5B40D7D0}"/>
                </a:ext>
              </a:extLst>
            </p:cNvPr>
            <p:cNvSpPr>
              <a:spLocks noChangeShapeType="1"/>
            </p:cNvSpPr>
            <p:nvPr/>
          </p:nvSpPr>
          <p:spPr bwMode="auto">
            <a:xfrm>
              <a:off x="2682" y="3300"/>
              <a:ext cx="4200" cy="0"/>
            </a:xfrm>
            <a:prstGeom prst="line">
              <a:avLst/>
            </a:prstGeom>
            <a:noFill/>
            <a:ln w="9525">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uk-UA"/>
            </a:p>
          </p:txBody>
        </p:sp>
        <p:sp>
          <p:nvSpPr>
            <p:cNvPr id="85" name="Line 89">
              <a:extLst>
                <a:ext uri="{FF2B5EF4-FFF2-40B4-BE49-F238E27FC236}">
                  <a16:creationId xmlns:a16="http://schemas.microsoft.com/office/drawing/2014/main" id="{003311A5-36E0-4DBB-B5E8-9F2672BDC754}"/>
                </a:ext>
              </a:extLst>
            </p:cNvPr>
            <p:cNvSpPr>
              <a:spLocks noChangeShapeType="1"/>
            </p:cNvSpPr>
            <p:nvPr/>
          </p:nvSpPr>
          <p:spPr bwMode="auto">
            <a:xfrm>
              <a:off x="6204" y="3534"/>
              <a:ext cx="0" cy="133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uk-UA"/>
            </a:p>
          </p:txBody>
        </p:sp>
        <p:sp>
          <p:nvSpPr>
            <p:cNvPr id="86" name="Text Box 90">
              <a:extLst>
                <a:ext uri="{FF2B5EF4-FFF2-40B4-BE49-F238E27FC236}">
                  <a16:creationId xmlns:a16="http://schemas.microsoft.com/office/drawing/2014/main" id="{C7D1CB39-D26E-422D-9C04-4F298A9D1B67}"/>
                </a:ext>
              </a:extLst>
            </p:cNvPr>
            <p:cNvSpPr txBox="1">
              <a:spLocks noChangeArrowheads="1"/>
            </p:cNvSpPr>
            <p:nvPr/>
          </p:nvSpPr>
          <p:spPr bwMode="auto">
            <a:xfrm>
              <a:off x="5001" y="3893"/>
              <a:ext cx="484" cy="4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7" name="Text Box 91">
              <a:extLst>
                <a:ext uri="{FF2B5EF4-FFF2-40B4-BE49-F238E27FC236}">
                  <a16:creationId xmlns:a16="http://schemas.microsoft.com/office/drawing/2014/main" id="{7947A86C-0162-4CD1-B8DA-65ED60599591}"/>
                </a:ext>
              </a:extLst>
            </p:cNvPr>
            <p:cNvSpPr txBox="1">
              <a:spLocks noChangeArrowheads="1"/>
            </p:cNvSpPr>
            <p:nvPr/>
          </p:nvSpPr>
          <p:spPr bwMode="auto">
            <a:xfrm>
              <a:off x="4941" y="5195"/>
              <a:ext cx="0"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8" name="Text Box 92">
              <a:extLst>
                <a:ext uri="{FF2B5EF4-FFF2-40B4-BE49-F238E27FC236}">
                  <a16:creationId xmlns:a16="http://schemas.microsoft.com/office/drawing/2014/main" id="{912C694D-8964-450C-91F2-ACBB76A24D69}"/>
                </a:ext>
              </a:extLst>
            </p:cNvPr>
            <p:cNvSpPr txBox="1">
              <a:spLocks noChangeArrowheads="1"/>
            </p:cNvSpPr>
            <p:nvPr/>
          </p:nvSpPr>
          <p:spPr bwMode="auto">
            <a:xfrm>
              <a:off x="5913" y="4961"/>
              <a:ext cx="0" cy="3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89" name="Line 93">
              <a:extLst>
                <a:ext uri="{FF2B5EF4-FFF2-40B4-BE49-F238E27FC236}">
                  <a16:creationId xmlns:a16="http://schemas.microsoft.com/office/drawing/2014/main" id="{4BC13D12-4837-4289-A5B6-CBE69B3F5C0F}"/>
                </a:ext>
              </a:extLst>
            </p:cNvPr>
            <p:cNvSpPr>
              <a:spLocks noChangeShapeType="1"/>
            </p:cNvSpPr>
            <p:nvPr/>
          </p:nvSpPr>
          <p:spPr bwMode="auto">
            <a:xfrm flipH="1">
              <a:off x="4179" y="3306"/>
              <a:ext cx="642" cy="0"/>
            </a:xfrm>
            <a:prstGeom prst="line">
              <a:avLst/>
            </a:prstGeom>
            <a:noFill/>
            <a:ln w="28575">
              <a:solidFill>
                <a:srgbClr val="000000"/>
              </a:solidFill>
              <a:round/>
              <a:headEnd/>
              <a:tailEnd type="stealth" w="sm" len="lg"/>
            </a:ln>
            <a:extLst>
              <a:ext uri="{909E8E84-426E-40DD-AFC4-6F175D3DCCD1}">
                <a14:hiddenFill xmlns:a14="http://schemas.microsoft.com/office/drawing/2010/main">
                  <a:noFill/>
                </a14:hiddenFill>
              </a:ext>
            </a:extLst>
          </p:spPr>
          <p:txBody>
            <a:bodyPr/>
            <a:lstStyle/>
            <a:p>
              <a:endParaRPr lang="uk-UA"/>
            </a:p>
          </p:txBody>
        </p:sp>
      </p:grpSp>
      <p:sp>
        <p:nvSpPr>
          <p:cNvPr id="90" name="Rectangle 13">
            <a:extLst>
              <a:ext uri="{FF2B5EF4-FFF2-40B4-BE49-F238E27FC236}">
                <a16:creationId xmlns:a16="http://schemas.microsoft.com/office/drawing/2014/main" id="{7E1CE4CB-22D4-4AAB-8CC2-44E752A6B743}"/>
              </a:ext>
            </a:extLst>
          </p:cNvPr>
          <p:cNvSpPr>
            <a:spLocks noChangeArrowheads="1"/>
          </p:cNvSpPr>
          <p:nvPr/>
        </p:nvSpPr>
        <p:spPr bwMode="auto">
          <a:xfrm>
            <a:off x="6003635" y="1611219"/>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ru-RU" altLang="ru-RU"/>
          </a:p>
        </p:txBody>
      </p:sp>
      <p:sp>
        <p:nvSpPr>
          <p:cNvPr id="91" name="Rectangle 24">
            <a:extLst>
              <a:ext uri="{FF2B5EF4-FFF2-40B4-BE49-F238E27FC236}">
                <a16:creationId xmlns:a16="http://schemas.microsoft.com/office/drawing/2014/main" id="{71993EB3-1737-44B7-A6FB-4244F117DAE4}"/>
              </a:ext>
            </a:extLst>
          </p:cNvPr>
          <p:cNvSpPr>
            <a:spLocks noChangeArrowheads="1"/>
          </p:cNvSpPr>
          <p:nvPr/>
        </p:nvSpPr>
        <p:spPr bwMode="auto">
          <a:xfrm>
            <a:off x="2782888" y="4870387"/>
            <a:ext cx="222250" cy="2905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300">
                <a:solidFill>
                  <a:srgbClr val="000000"/>
                </a:solidFill>
                <a:latin typeface="Arial Narrow" panose="020B0606020202030204" pitchFamily="34" charset="0"/>
                <a:cs typeface="Times New Roman" panose="02020603050405020304" pitchFamily="18" charset="0"/>
              </a:rPr>
              <a:t> </a:t>
            </a:r>
            <a:endParaRPr lang="ru-RU" altLang="ru-RU" sz="1300" b="1">
              <a:solidFill>
                <a:srgbClr val="000000"/>
              </a:solidFill>
              <a:latin typeface="Arial Narrow" panose="020B0606020202030204" pitchFamily="34" charset="0"/>
              <a:cs typeface="Times New Roman" panose="02020603050405020304" pitchFamily="18" charset="0"/>
              <a:sym typeface="Symbol" panose="05050102010706020507" pitchFamily="18" charset="2"/>
            </a:endParaRPr>
          </a:p>
        </p:txBody>
      </p:sp>
      <p:sp>
        <p:nvSpPr>
          <p:cNvPr id="92" name="Rectangle 26">
            <a:extLst>
              <a:ext uri="{FF2B5EF4-FFF2-40B4-BE49-F238E27FC236}">
                <a16:creationId xmlns:a16="http://schemas.microsoft.com/office/drawing/2014/main" id="{A3CFB703-72C0-4D11-B2B1-3F8E0D2FAF3C}"/>
              </a:ext>
            </a:extLst>
          </p:cNvPr>
          <p:cNvSpPr>
            <a:spLocks noChangeArrowheads="1"/>
          </p:cNvSpPr>
          <p:nvPr/>
        </p:nvSpPr>
        <p:spPr bwMode="auto">
          <a:xfrm>
            <a:off x="2782888" y="5159312"/>
            <a:ext cx="222250" cy="29051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sz="1300">
                <a:solidFill>
                  <a:srgbClr val="000000"/>
                </a:solidFill>
                <a:latin typeface="Arial Narrow" panose="020B0606020202030204" pitchFamily="34" charset="0"/>
                <a:cs typeface="Times New Roman" panose="02020603050405020304" pitchFamily="18" charset="0"/>
              </a:rPr>
              <a:t> </a:t>
            </a:r>
            <a:endParaRPr lang="ru-RU" altLang="ru-RU"/>
          </a:p>
        </p:txBody>
      </p:sp>
      <p:sp>
        <p:nvSpPr>
          <p:cNvPr id="93" name="Rectangle 42">
            <a:extLst>
              <a:ext uri="{FF2B5EF4-FFF2-40B4-BE49-F238E27FC236}">
                <a16:creationId xmlns:a16="http://schemas.microsoft.com/office/drawing/2014/main" id="{62B30E19-9804-4E43-AD2A-0D697A08C7A4}"/>
              </a:ext>
            </a:extLst>
          </p:cNvPr>
          <p:cNvSpPr>
            <a:spLocks noChangeArrowheads="1"/>
          </p:cNvSpPr>
          <p:nvPr/>
        </p:nvSpPr>
        <p:spPr bwMode="auto">
          <a:xfrm>
            <a:off x="3640139" y="976249"/>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94" name="Rectangle 43">
            <a:extLst>
              <a:ext uri="{FF2B5EF4-FFF2-40B4-BE49-F238E27FC236}">
                <a16:creationId xmlns:a16="http://schemas.microsoft.com/office/drawing/2014/main" id="{0AB2AD8C-FA9C-45BC-A5C4-679AC4EFBCB4}"/>
              </a:ext>
            </a:extLst>
          </p:cNvPr>
          <p:cNvSpPr>
            <a:spLocks noChangeArrowheads="1"/>
          </p:cNvSpPr>
          <p:nvPr/>
        </p:nvSpPr>
        <p:spPr bwMode="auto">
          <a:xfrm>
            <a:off x="3640139" y="976249"/>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95" name="Rectangle 44">
            <a:extLst>
              <a:ext uri="{FF2B5EF4-FFF2-40B4-BE49-F238E27FC236}">
                <a16:creationId xmlns:a16="http://schemas.microsoft.com/office/drawing/2014/main" id="{A5758228-202F-43D8-A14D-49FD0B5E0CC3}"/>
              </a:ext>
            </a:extLst>
          </p:cNvPr>
          <p:cNvSpPr>
            <a:spLocks noChangeArrowheads="1"/>
          </p:cNvSpPr>
          <p:nvPr/>
        </p:nvSpPr>
        <p:spPr bwMode="auto">
          <a:xfrm>
            <a:off x="3640139" y="976249"/>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96" name="Rectangle 45">
            <a:extLst>
              <a:ext uri="{FF2B5EF4-FFF2-40B4-BE49-F238E27FC236}">
                <a16:creationId xmlns:a16="http://schemas.microsoft.com/office/drawing/2014/main" id="{4D245276-0357-4EC7-8224-4C85ED407167}"/>
              </a:ext>
            </a:extLst>
          </p:cNvPr>
          <p:cNvSpPr>
            <a:spLocks noChangeArrowheads="1"/>
          </p:cNvSpPr>
          <p:nvPr/>
        </p:nvSpPr>
        <p:spPr bwMode="auto">
          <a:xfrm>
            <a:off x="3640139" y="976249"/>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97" name="Rectangle 46">
            <a:extLst>
              <a:ext uri="{FF2B5EF4-FFF2-40B4-BE49-F238E27FC236}">
                <a16:creationId xmlns:a16="http://schemas.microsoft.com/office/drawing/2014/main" id="{81D5E6B3-A3D5-46AF-A14D-2C024A99212C}"/>
              </a:ext>
            </a:extLst>
          </p:cNvPr>
          <p:cNvSpPr>
            <a:spLocks noChangeArrowheads="1"/>
          </p:cNvSpPr>
          <p:nvPr/>
        </p:nvSpPr>
        <p:spPr bwMode="auto">
          <a:xfrm>
            <a:off x="3640139" y="976249"/>
            <a:ext cx="184731"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98" name="Rectangle 174">
            <a:extLst>
              <a:ext uri="{FF2B5EF4-FFF2-40B4-BE49-F238E27FC236}">
                <a16:creationId xmlns:a16="http://schemas.microsoft.com/office/drawing/2014/main" id="{840E98AE-2712-41AE-ADDE-EA5F7F785F09}"/>
              </a:ext>
            </a:extLst>
          </p:cNvPr>
          <p:cNvSpPr>
            <a:spLocks noChangeArrowheads="1"/>
          </p:cNvSpPr>
          <p:nvPr/>
        </p:nvSpPr>
        <p:spPr bwMode="auto">
          <a:xfrm>
            <a:off x="6096000" y="806387"/>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99" name="Rectangle 176">
            <a:extLst>
              <a:ext uri="{FF2B5EF4-FFF2-40B4-BE49-F238E27FC236}">
                <a16:creationId xmlns:a16="http://schemas.microsoft.com/office/drawing/2014/main" id="{175371FD-2CB4-4CC1-8135-D558CCC89923}"/>
              </a:ext>
            </a:extLst>
          </p:cNvPr>
          <p:cNvSpPr>
            <a:spLocks noChangeArrowheads="1"/>
          </p:cNvSpPr>
          <p:nvPr/>
        </p:nvSpPr>
        <p:spPr bwMode="auto">
          <a:xfrm>
            <a:off x="6096000" y="108261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0" name="Rectangle 178">
            <a:extLst>
              <a:ext uri="{FF2B5EF4-FFF2-40B4-BE49-F238E27FC236}">
                <a16:creationId xmlns:a16="http://schemas.microsoft.com/office/drawing/2014/main" id="{90BFF98E-FDE4-4357-9289-E56ADC8B60AD}"/>
              </a:ext>
            </a:extLst>
          </p:cNvPr>
          <p:cNvSpPr>
            <a:spLocks noChangeArrowheads="1"/>
          </p:cNvSpPr>
          <p:nvPr/>
        </p:nvSpPr>
        <p:spPr bwMode="auto">
          <a:xfrm>
            <a:off x="6096000" y="148266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1" name="Rectangle 180">
            <a:extLst>
              <a:ext uri="{FF2B5EF4-FFF2-40B4-BE49-F238E27FC236}">
                <a16:creationId xmlns:a16="http://schemas.microsoft.com/office/drawing/2014/main" id="{986CFC64-D193-4AC3-8A76-CFFD2DB113CD}"/>
              </a:ext>
            </a:extLst>
          </p:cNvPr>
          <p:cNvSpPr>
            <a:spLocks noChangeArrowheads="1"/>
          </p:cNvSpPr>
          <p:nvPr/>
        </p:nvSpPr>
        <p:spPr bwMode="auto">
          <a:xfrm>
            <a:off x="6096000" y="176841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2" name="Rectangle 182">
            <a:extLst>
              <a:ext uri="{FF2B5EF4-FFF2-40B4-BE49-F238E27FC236}">
                <a16:creationId xmlns:a16="http://schemas.microsoft.com/office/drawing/2014/main" id="{18273B5A-5444-4F46-AA2B-8AE71E1395FD}"/>
              </a:ext>
            </a:extLst>
          </p:cNvPr>
          <p:cNvSpPr>
            <a:spLocks noChangeArrowheads="1"/>
          </p:cNvSpPr>
          <p:nvPr/>
        </p:nvSpPr>
        <p:spPr bwMode="auto">
          <a:xfrm>
            <a:off x="6096000" y="205416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3" name="Rectangle 184">
            <a:extLst>
              <a:ext uri="{FF2B5EF4-FFF2-40B4-BE49-F238E27FC236}">
                <a16:creationId xmlns:a16="http://schemas.microsoft.com/office/drawing/2014/main" id="{0E3186FB-4053-493A-A51F-6AAB0E108A73}"/>
              </a:ext>
            </a:extLst>
          </p:cNvPr>
          <p:cNvSpPr>
            <a:spLocks noChangeArrowheads="1"/>
          </p:cNvSpPr>
          <p:nvPr/>
        </p:nvSpPr>
        <p:spPr bwMode="auto">
          <a:xfrm>
            <a:off x="6096000" y="2425637"/>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4" name="Rectangle 186">
            <a:extLst>
              <a:ext uri="{FF2B5EF4-FFF2-40B4-BE49-F238E27FC236}">
                <a16:creationId xmlns:a16="http://schemas.microsoft.com/office/drawing/2014/main" id="{810C25AE-C16C-4EB1-AE5D-336239AF0A7C}"/>
              </a:ext>
            </a:extLst>
          </p:cNvPr>
          <p:cNvSpPr>
            <a:spLocks noChangeArrowheads="1"/>
          </p:cNvSpPr>
          <p:nvPr/>
        </p:nvSpPr>
        <p:spPr bwMode="auto">
          <a:xfrm>
            <a:off x="6096000" y="264471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5" name="Rectangle 188">
            <a:extLst>
              <a:ext uri="{FF2B5EF4-FFF2-40B4-BE49-F238E27FC236}">
                <a16:creationId xmlns:a16="http://schemas.microsoft.com/office/drawing/2014/main" id="{14E4735E-0F2F-44DC-AC8B-AD39A96EFC8F}"/>
              </a:ext>
            </a:extLst>
          </p:cNvPr>
          <p:cNvSpPr>
            <a:spLocks noChangeArrowheads="1"/>
          </p:cNvSpPr>
          <p:nvPr/>
        </p:nvSpPr>
        <p:spPr bwMode="auto">
          <a:xfrm>
            <a:off x="6096000" y="304476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6" name="Rectangle 190">
            <a:extLst>
              <a:ext uri="{FF2B5EF4-FFF2-40B4-BE49-F238E27FC236}">
                <a16:creationId xmlns:a16="http://schemas.microsoft.com/office/drawing/2014/main" id="{EB972743-4077-43C5-9682-D7D16F0EBAE5}"/>
              </a:ext>
            </a:extLst>
          </p:cNvPr>
          <p:cNvSpPr>
            <a:spLocks noChangeArrowheads="1"/>
          </p:cNvSpPr>
          <p:nvPr/>
        </p:nvSpPr>
        <p:spPr bwMode="auto">
          <a:xfrm>
            <a:off x="6096000" y="334956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7" name="Rectangle 192">
            <a:extLst>
              <a:ext uri="{FF2B5EF4-FFF2-40B4-BE49-F238E27FC236}">
                <a16:creationId xmlns:a16="http://schemas.microsoft.com/office/drawing/2014/main" id="{7D00E29B-B328-4948-B479-3F01DEE481FB}"/>
              </a:ext>
            </a:extLst>
          </p:cNvPr>
          <p:cNvSpPr>
            <a:spLocks noChangeArrowheads="1"/>
          </p:cNvSpPr>
          <p:nvPr/>
        </p:nvSpPr>
        <p:spPr bwMode="auto">
          <a:xfrm>
            <a:off x="6096000" y="3673412"/>
            <a:ext cx="0" cy="0"/>
          </a:xfrm>
          <a:prstGeom prst="rect">
            <a:avLst/>
          </a:prstGeom>
          <a:solidFill>
            <a:schemeClr val="accent1"/>
          </a:solidFill>
          <a:ln w="9525">
            <a:solidFill>
              <a:schemeClr val="tx1"/>
            </a:solidFill>
            <a:miter lim="800000"/>
            <a:headEnd/>
            <a:tailEnd/>
          </a:ln>
          <a:effectLst>
            <a:prstShdw prst="shdw13" dist="53882" dir="13500000">
              <a:schemeClr val="bg2">
                <a:alpha val="50000"/>
              </a:schemeClr>
            </a:prst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ru-RU" altLang="ru-RU"/>
          </a:p>
        </p:txBody>
      </p:sp>
      <p:sp>
        <p:nvSpPr>
          <p:cNvPr id="108" name="Rectangle 194">
            <a:extLst>
              <a:ext uri="{FF2B5EF4-FFF2-40B4-BE49-F238E27FC236}">
                <a16:creationId xmlns:a16="http://schemas.microsoft.com/office/drawing/2014/main" id="{E16EC6DA-4423-4B53-A7F3-777FC315A09B}"/>
              </a:ext>
            </a:extLst>
          </p:cNvPr>
          <p:cNvSpPr>
            <a:spLocks noChangeArrowheads="1"/>
          </p:cNvSpPr>
          <p:nvPr/>
        </p:nvSpPr>
        <p:spPr bwMode="auto">
          <a:xfrm>
            <a:off x="3444954" y="4463499"/>
            <a:ext cx="4717509" cy="127727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br>
              <a:rPr lang="ru-RU" altLang="ru-RU" sz="1700" dirty="0">
                <a:latin typeface="Times New Roman" panose="02020603050405020304" pitchFamily="18" charset="0"/>
                <a:cs typeface="Times New Roman" panose="02020603050405020304" pitchFamily="18" charset="0"/>
              </a:rPr>
            </a:br>
            <a:r>
              <a:rPr lang="uk-UA" altLang="ru-RU" b="1" i="1" dirty="0">
                <a:latin typeface="Times New Roman" panose="02020603050405020304" pitchFamily="18" charset="0"/>
                <a:cs typeface="Times New Roman" panose="02020603050405020304" pitchFamily="18" charset="0"/>
              </a:rPr>
              <a:t>Рисунок 7.1 - </a:t>
            </a:r>
            <a:r>
              <a:rPr lang="uk-UA" altLang="ru-RU" b="1" i="1" dirty="0" err="1">
                <a:latin typeface="Times New Roman" panose="02020603050405020304" pitchFamily="18" charset="0"/>
                <a:cs typeface="Times New Roman" panose="02020603050405020304" pitchFamily="18" charset="0"/>
              </a:rPr>
              <a:t>Взаємомодія</a:t>
            </a:r>
            <a:r>
              <a:rPr lang="uk-UA" altLang="ru-RU" b="1" i="1" dirty="0">
                <a:latin typeface="Times New Roman" panose="02020603050405020304" pitchFamily="18" charset="0"/>
                <a:cs typeface="Times New Roman" panose="02020603050405020304" pitchFamily="18" charset="0"/>
              </a:rPr>
              <a:t> еластичного </a:t>
            </a:r>
          </a:p>
          <a:p>
            <a:pPr algn="ctr"/>
            <a:r>
              <a:rPr lang="uk-UA" altLang="ru-RU" b="1" i="1" dirty="0">
                <a:latin typeface="Times New Roman" panose="02020603050405020304" pitchFamily="18" charset="0"/>
                <a:cs typeface="Times New Roman" panose="02020603050405020304" pitchFamily="18" charset="0"/>
              </a:rPr>
              <a:t>рушія з жорсткою опорою:</a:t>
            </a:r>
            <a:endParaRPr lang="ru-RU" altLang="ru-RU" dirty="0">
              <a:latin typeface="Times New Roman" panose="02020603050405020304" pitchFamily="18" charset="0"/>
              <a:cs typeface="Times New Roman" panose="02020603050405020304" pitchFamily="18" charset="0"/>
            </a:endParaRPr>
          </a:p>
          <a:p>
            <a:pPr algn="ctr"/>
            <a:r>
              <a:rPr lang="uk-UA" altLang="ru-RU" dirty="0">
                <a:latin typeface="Times New Roman" panose="02020603050405020304" pitchFamily="18" charset="0"/>
                <a:cs typeface="Times New Roman" panose="02020603050405020304" pitchFamily="18" charset="0"/>
              </a:rPr>
              <a:t>1 – рушій; 2 – опора;  3 – букса</a:t>
            </a:r>
          </a:p>
        </p:txBody>
      </p:sp>
      <p:graphicFrame>
        <p:nvGraphicFramePr>
          <p:cNvPr id="109" name="Object 94">
            <a:extLst>
              <a:ext uri="{FF2B5EF4-FFF2-40B4-BE49-F238E27FC236}">
                <a16:creationId xmlns:a16="http://schemas.microsoft.com/office/drawing/2014/main" id="{F56785B8-02BC-4207-A32C-53B0462AFCAD}"/>
              </a:ext>
            </a:extLst>
          </p:cNvPr>
          <p:cNvGraphicFramePr>
            <a:graphicFrameLocks noChangeAspect="1"/>
          </p:cNvGraphicFramePr>
          <p:nvPr/>
        </p:nvGraphicFramePr>
        <p:xfrm>
          <a:off x="5881689" y="2854263"/>
          <a:ext cx="428625" cy="428625"/>
        </p:xfrm>
        <a:graphic>
          <a:graphicData uri="http://schemas.openxmlformats.org/presentationml/2006/ole">
            <mc:AlternateContent xmlns:mc="http://schemas.openxmlformats.org/markup-compatibility/2006">
              <mc:Choice xmlns:v="urn:schemas-microsoft-com:vml" Requires="v">
                <p:oleObj spid="_x0000_s56376" name="Формула" r:id="rId4" imgW="177492" imgH="177492" progId="Equation.3">
                  <p:embed/>
                </p:oleObj>
              </mc:Choice>
              <mc:Fallback>
                <p:oleObj name="Формула" r:id="rId4" imgW="177492" imgH="177492" progId="Equation.3">
                  <p:embed/>
                  <p:pic>
                    <p:nvPicPr>
                      <p:cNvPr id="109" name="Object 94">
                        <a:extLst>
                          <a:ext uri="{FF2B5EF4-FFF2-40B4-BE49-F238E27FC236}">
                            <a16:creationId xmlns:a16="http://schemas.microsoft.com/office/drawing/2014/main" id="{F56785B8-02BC-4207-A32C-53B0462AF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89" y="2854263"/>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0" name="Object 96">
            <a:extLst>
              <a:ext uri="{FF2B5EF4-FFF2-40B4-BE49-F238E27FC236}">
                <a16:creationId xmlns:a16="http://schemas.microsoft.com/office/drawing/2014/main" id="{813563D0-9861-43B7-94C3-DB8A9553C676}"/>
              </a:ext>
            </a:extLst>
          </p:cNvPr>
          <p:cNvGraphicFramePr>
            <a:graphicFrameLocks noChangeAspect="1"/>
          </p:cNvGraphicFramePr>
          <p:nvPr/>
        </p:nvGraphicFramePr>
        <p:xfrm>
          <a:off x="4738688" y="2832038"/>
          <a:ext cx="285750" cy="312737"/>
        </p:xfrm>
        <a:graphic>
          <a:graphicData uri="http://schemas.openxmlformats.org/presentationml/2006/ole">
            <mc:AlternateContent xmlns:mc="http://schemas.openxmlformats.org/markup-compatibility/2006">
              <mc:Choice xmlns:v="urn:schemas-microsoft-com:vml" Requires="v">
                <p:oleObj spid="_x0000_s56377" name="Формула" r:id="rId6" imgW="114102" imgH="126780" progId="Equation.3">
                  <p:embed/>
                </p:oleObj>
              </mc:Choice>
              <mc:Fallback>
                <p:oleObj name="Формула" r:id="rId6" imgW="114102" imgH="126780" progId="Equation.3">
                  <p:embed/>
                  <p:pic>
                    <p:nvPicPr>
                      <p:cNvPr id="110" name="Object 96">
                        <a:extLst>
                          <a:ext uri="{FF2B5EF4-FFF2-40B4-BE49-F238E27FC236}">
                            <a16:creationId xmlns:a16="http://schemas.microsoft.com/office/drawing/2014/main" id="{813563D0-9861-43B7-94C3-DB8A9553C6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688" y="2832038"/>
                        <a:ext cx="2857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1" name="Object 98">
            <a:extLst>
              <a:ext uri="{FF2B5EF4-FFF2-40B4-BE49-F238E27FC236}">
                <a16:creationId xmlns:a16="http://schemas.microsoft.com/office/drawing/2014/main" id="{E55183FF-D34E-4C76-8F67-B8351F732F78}"/>
              </a:ext>
            </a:extLst>
          </p:cNvPr>
          <p:cNvGraphicFramePr>
            <a:graphicFrameLocks noChangeAspect="1"/>
          </p:cNvGraphicFramePr>
          <p:nvPr/>
        </p:nvGraphicFramePr>
        <p:xfrm>
          <a:off x="4738688" y="1496950"/>
          <a:ext cx="303212" cy="500063"/>
        </p:xfrm>
        <a:graphic>
          <a:graphicData uri="http://schemas.openxmlformats.org/presentationml/2006/ole">
            <mc:AlternateContent xmlns:mc="http://schemas.openxmlformats.org/markup-compatibility/2006">
              <mc:Choice xmlns:v="urn:schemas-microsoft-com:vml" Requires="v">
                <p:oleObj spid="_x0000_s56378" name="Формула" r:id="rId8" imgW="139700" imgH="228600" progId="Equation.3">
                  <p:embed/>
                </p:oleObj>
              </mc:Choice>
              <mc:Fallback>
                <p:oleObj name="Формула" r:id="rId8" imgW="139700" imgH="228600" progId="Equation.3">
                  <p:embed/>
                  <p:pic>
                    <p:nvPicPr>
                      <p:cNvPr id="111" name="Object 98">
                        <a:extLst>
                          <a:ext uri="{FF2B5EF4-FFF2-40B4-BE49-F238E27FC236}">
                            <a16:creationId xmlns:a16="http://schemas.microsoft.com/office/drawing/2014/main" id="{E55183FF-D34E-4C76-8F67-B8351F732F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8688" y="1496950"/>
                        <a:ext cx="30321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 name="Object 100">
            <a:extLst>
              <a:ext uri="{FF2B5EF4-FFF2-40B4-BE49-F238E27FC236}">
                <a16:creationId xmlns:a16="http://schemas.microsoft.com/office/drawing/2014/main" id="{DF0A694E-D483-4239-8170-52DD17C35131}"/>
              </a:ext>
            </a:extLst>
          </p:cNvPr>
          <p:cNvGraphicFramePr>
            <a:graphicFrameLocks noChangeAspect="1"/>
          </p:cNvGraphicFramePr>
          <p:nvPr/>
        </p:nvGraphicFramePr>
        <p:xfrm>
          <a:off x="5881688" y="4063938"/>
          <a:ext cx="468312" cy="433387"/>
        </p:xfrm>
        <a:graphic>
          <a:graphicData uri="http://schemas.openxmlformats.org/presentationml/2006/ole">
            <mc:AlternateContent xmlns:mc="http://schemas.openxmlformats.org/markup-compatibility/2006">
              <mc:Choice xmlns:v="urn:schemas-microsoft-com:vml" Requires="v">
                <p:oleObj spid="_x0000_s56379" name="Формула" r:id="rId10" imgW="203024" imgH="215713" progId="Equation.3">
                  <p:embed/>
                </p:oleObj>
              </mc:Choice>
              <mc:Fallback>
                <p:oleObj name="Формула" r:id="rId10" imgW="203024" imgH="215713" progId="Equation.3">
                  <p:embed/>
                  <p:pic>
                    <p:nvPicPr>
                      <p:cNvPr id="112" name="Object 100">
                        <a:extLst>
                          <a:ext uri="{FF2B5EF4-FFF2-40B4-BE49-F238E27FC236}">
                            <a16:creationId xmlns:a16="http://schemas.microsoft.com/office/drawing/2014/main" id="{DF0A694E-D483-4239-8170-52DD17C351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1688" y="4063938"/>
                        <a:ext cx="46831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3" name="Object 102">
            <a:extLst>
              <a:ext uri="{FF2B5EF4-FFF2-40B4-BE49-F238E27FC236}">
                <a16:creationId xmlns:a16="http://schemas.microsoft.com/office/drawing/2014/main" id="{05F2AFDE-92A3-418F-A78A-3DA78E8C3FF7}"/>
              </a:ext>
            </a:extLst>
          </p:cNvPr>
          <p:cNvGraphicFramePr>
            <a:graphicFrameLocks noChangeAspect="1"/>
          </p:cNvGraphicFramePr>
          <p:nvPr/>
        </p:nvGraphicFramePr>
        <p:xfrm>
          <a:off x="5367338" y="1211200"/>
          <a:ext cx="366712" cy="500063"/>
        </p:xfrm>
        <a:graphic>
          <a:graphicData uri="http://schemas.openxmlformats.org/presentationml/2006/ole">
            <mc:AlternateContent xmlns:mc="http://schemas.openxmlformats.org/markup-compatibility/2006">
              <mc:Choice xmlns:v="urn:schemas-microsoft-com:vml" Requires="v">
                <p:oleObj spid="_x0000_s56380" name="Формула" r:id="rId12" imgW="165028" imgH="228501" progId="Equation.3">
                  <p:embed/>
                </p:oleObj>
              </mc:Choice>
              <mc:Fallback>
                <p:oleObj name="Формула" r:id="rId12" imgW="165028" imgH="228501" progId="Equation.3">
                  <p:embed/>
                  <p:pic>
                    <p:nvPicPr>
                      <p:cNvPr id="113" name="Object 102">
                        <a:extLst>
                          <a:ext uri="{FF2B5EF4-FFF2-40B4-BE49-F238E27FC236}">
                            <a16:creationId xmlns:a16="http://schemas.microsoft.com/office/drawing/2014/main" id="{05F2AFDE-92A3-418F-A78A-3DA78E8C3FF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67338" y="1211200"/>
                        <a:ext cx="36671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 name="Object 104">
            <a:extLst>
              <a:ext uri="{FF2B5EF4-FFF2-40B4-BE49-F238E27FC236}">
                <a16:creationId xmlns:a16="http://schemas.microsoft.com/office/drawing/2014/main" id="{FCA301B9-5087-40AE-97E9-374A1AA424E3}"/>
              </a:ext>
            </a:extLst>
          </p:cNvPr>
          <p:cNvGraphicFramePr>
            <a:graphicFrameLocks noChangeAspect="1"/>
          </p:cNvGraphicFramePr>
          <p:nvPr/>
        </p:nvGraphicFramePr>
        <p:xfrm>
          <a:off x="6667500" y="3782950"/>
          <a:ext cx="400050" cy="428625"/>
        </p:xfrm>
        <a:graphic>
          <a:graphicData uri="http://schemas.openxmlformats.org/presentationml/2006/ole">
            <mc:AlternateContent xmlns:mc="http://schemas.openxmlformats.org/markup-compatibility/2006">
              <mc:Choice xmlns:v="urn:schemas-microsoft-com:vml" Requires="v">
                <p:oleObj spid="_x0000_s56381" name="Формула" r:id="rId14" imgW="203024" imgH="215713" progId="Equation.3">
                  <p:embed/>
                </p:oleObj>
              </mc:Choice>
              <mc:Fallback>
                <p:oleObj name="Формула" r:id="rId14" imgW="203024" imgH="215713" progId="Equation.3">
                  <p:embed/>
                  <p:pic>
                    <p:nvPicPr>
                      <p:cNvPr id="114" name="Object 104">
                        <a:extLst>
                          <a:ext uri="{FF2B5EF4-FFF2-40B4-BE49-F238E27FC236}">
                            <a16:creationId xmlns:a16="http://schemas.microsoft.com/office/drawing/2014/main" id="{FCA301B9-5087-40AE-97E9-374A1AA424E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7500" y="378295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5" name="Object 106">
            <a:extLst>
              <a:ext uri="{FF2B5EF4-FFF2-40B4-BE49-F238E27FC236}">
                <a16:creationId xmlns:a16="http://schemas.microsoft.com/office/drawing/2014/main" id="{479816C8-C6E2-4C7C-82C0-8AC6CD704B4C}"/>
              </a:ext>
            </a:extLst>
          </p:cNvPr>
          <p:cNvGraphicFramePr>
            <a:graphicFrameLocks noChangeAspect="1"/>
          </p:cNvGraphicFramePr>
          <p:nvPr/>
        </p:nvGraphicFramePr>
        <p:xfrm>
          <a:off x="5095876" y="2497075"/>
          <a:ext cx="428625" cy="428625"/>
        </p:xfrm>
        <a:graphic>
          <a:graphicData uri="http://schemas.openxmlformats.org/presentationml/2006/ole">
            <mc:AlternateContent xmlns:mc="http://schemas.openxmlformats.org/markup-compatibility/2006">
              <mc:Choice xmlns:v="urn:schemas-microsoft-com:vml" Requires="v">
                <p:oleObj spid="_x0000_s56382" name="Формула" r:id="rId16" imgW="215619" imgH="215619" progId="Equation.3">
                  <p:embed/>
                </p:oleObj>
              </mc:Choice>
              <mc:Fallback>
                <p:oleObj name="Формула" r:id="rId16" imgW="215619" imgH="215619" progId="Equation.3">
                  <p:embed/>
                  <p:pic>
                    <p:nvPicPr>
                      <p:cNvPr id="115" name="Object 106">
                        <a:extLst>
                          <a:ext uri="{FF2B5EF4-FFF2-40B4-BE49-F238E27FC236}">
                            <a16:creationId xmlns:a16="http://schemas.microsoft.com/office/drawing/2014/main" id="{479816C8-C6E2-4C7C-82C0-8AC6CD704B4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95876" y="2497075"/>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Object 108">
            <a:extLst>
              <a:ext uri="{FF2B5EF4-FFF2-40B4-BE49-F238E27FC236}">
                <a16:creationId xmlns:a16="http://schemas.microsoft.com/office/drawing/2014/main" id="{05787EF2-ECF9-481C-9D36-7C88316D5DBE}"/>
              </a:ext>
            </a:extLst>
          </p:cNvPr>
          <p:cNvGraphicFramePr>
            <a:graphicFrameLocks noChangeAspect="1"/>
          </p:cNvGraphicFramePr>
          <p:nvPr/>
        </p:nvGraphicFramePr>
        <p:xfrm>
          <a:off x="6453188" y="1854137"/>
          <a:ext cx="423862" cy="342900"/>
        </p:xfrm>
        <a:graphic>
          <a:graphicData uri="http://schemas.openxmlformats.org/presentationml/2006/ole">
            <mc:AlternateContent xmlns:mc="http://schemas.openxmlformats.org/markup-compatibility/2006">
              <mc:Choice xmlns:v="urn:schemas-microsoft-com:vml" Requires="v">
                <p:oleObj spid="_x0000_s56383" name="Формула" r:id="rId18" imgW="203024" imgH="164957" progId="Equation.3">
                  <p:embed/>
                </p:oleObj>
              </mc:Choice>
              <mc:Fallback>
                <p:oleObj name="Формула" r:id="rId18" imgW="203024" imgH="164957" progId="Equation.3">
                  <p:embed/>
                  <p:pic>
                    <p:nvPicPr>
                      <p:cNvPr id="116" name="Object 108">
                        <a:extLst>
                          <a:ext uri="{FF2B5EF4-FFF2-40B4-BE49-F238E27FC236}">
                            <a16:creationId xmlns:a16="http://schemas.microsoft.com/office/drawing/2014/main" id="{05787EF2-ECF9-481C-9D36-7C88316D5DB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3188" y="1854137"/>
                        <a:ext cx="4238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7" name="Object 110">
            <a:extLst>
              <a:ext uri="{FF2B5EF4-FFF2-40B4-BE49-F238E27FC236}">
                <a16:creationId xmlns:a16="http://schemas.microsoft.com/office/drawing/2014/main" id="{3819C8E8-FA5A-4182-947C-F9557AD1D6F0}"/>
              </a:ext>
            </a:extLst>
          </p:cNvPr>
          <p:cNvGraphicFramePr>
            <a:graphicFrameLocks noChangeAspect="1"/>
          </p:cNvGraphicFramePr>
          <p:nvPr/>
        </p:nvGraphicFramePr>
        <p:xfrm>
          <a:off x="7024688" y="925450"/>
          <a:ext cx="285750" cy="339725"/>
        </p:xfrm>
        <a:graphic>
          <a:graphicData uri="http://schemas.openxmlformats.org/presentationml/2006/ole">
            <mc:AlternateContent xmlns:mc="http://schemas.openxmlformats.org/markup-compatibility/2006">
              <mc:Choice xmlns:v="urn:schemas-microsoft-com:vml" Requires="v">
                <p:oleObj spid="_x0000_s56384" name="Формула" r:id="rId20" imgW="114201" imgH="139579" progId="Equation.3">
                  <p:embed/>
                </p:oleObj>
              </mc:Choice>
              <mc:Fallback>
                <p:oleObj name="Формула" r:id="rId20" imgW="114201" imgH="139579" progId="Equation.3">
                  <p:embed/>
                  <p:pic>
                    <p:nvPicPr>
                      <p:cNvPr id="117" name="Object 110">
                        <a:extLst>
                          <a:ext uri="{FF2B5EF4-FFF2-40B4-BE49-F238E27FC236}">
                            <a16:creationId xmlns:a16="http://schemas.microsoft.com/office/drawing/2014/main" id="{3819C8E8-FA5A-4182-947C-F9557AD1D6F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24688" y="925450"/>
                        <a:ext cx="285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85056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282641" y="161329"/>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Рисунки (3)</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grpSp>
        <p:nvGrpSpPr>
          <p:cNvPr id="12" name="Group 56">
            <a:extLst>
              <a:ext uri="{FF2B5EF4-FFF2-40B4-BE49-F238E27FC236}">
                <a16:creationId xmlns:a16="http://schemas.microsoft.com/office/drawing/2014/main" id="{E2152020-46F6-4867-9067-EF00141D1B18}"/>
              </a:ext>
            </a:extLst>
          </p:cNvPr>
          <p:cNvGrpSpPr>
            <a:grpSpLocks/>
          </p:cNvGrpSpPr>
          <p:nvPr/>
        </p:nvGrpSpPr>
        <p:grpSpPr bwMode="auto">
          <a:xfrm>
            <a:off x="1973464" y="1781547"/>
            <a:ext cx="7200900" cy="4079872"/>
            <a:chOff x="1184" y="8526"/>
            <a:chExt cx="9581" cy="5472"/>
          </a:xfrm>
        </p:grpSpPr>
        <p:grpSp>
          <p:nvGrpSpPr>
            <p:cNvPr id="13" name="Group 57">
              <a:extLst>
                <a:ext uri="{FF2B5EF4-FFF2-40B4-BE49-F238E27FC236}">
                  <a16:creationId xmlns:a16="http://schemas.microsoft.com/office/drawing/2014/main" id="{965D783F-1931-4779-BE22-52B624D53E86}"/>
                </a:ext>
              </a:extLst>
            </p:cNvPr>
            <p:cNvGrpSpPr>
              <a:grpSpLocks/>
            </p:cNvGrpSpPr>
            <p:nvPr/>
          </p:nvGrpSpPr>
          <p:grpSpPr bwMode="auto">
            <a:xfrm>
              <a:off x="1184" y="8526"/>
              <a:ext cx="9581" cy="5472"/>
              <a:chOff x="1184" y="8526"/>
              <a:chExt cx="9581" cy="5472"/>
            </a:xfrm>
          </p:grpSpPr>
          <p:sp>
            <p:nvSpPr>
              <p:cNvPr id="34" name="Text Box 58">
                <a:extLst>
                  <a:ext uri="{FF2B5EF4-FFF2-40B4-BE49-F238E27FC236}">
                    <a16:creationId xmlns:a16="http://schemas.microsoft.com/office/drawing/2014/main" id="{2BED9E54-C03B-4F1B-88B7-CD45871593CA}"/>
                  </a:ext>
                </a:extLst>
              </p:cNvPr>
              <p:cNvSpPr txBox="1">
                <a:spLocks noChangeArrowheads="1"/>
              </p:cNvSpPr>
              <p:nvPr/>
            </p:nvSpPr>
            <p:spPr bwMode="auto">
              <a:xfrm>
                <a:off x="1184" y="13165"/>
                <a:ext cx="9581" cy="8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uk-UA" altLang="ru-RU" sz="1800" b="1" i="1" dirty="0">
                    <a:latin typeface="Arial Narrow" panose="020B0606020202030204" pitchFamily="34" charset="0"/>
                  </a:rPr>
                  <a:t>Рисунок 7.2 - Залежність коефіцієнта тертя магнітного гальма від швидкості руху:</a:t>
                </a:r>
              </a:p>
              <a:p>
                <a:pPr algn="ctr" eaLnBrk="1" hangingPunct="1"/>
                <a:r>
                  <a:rPr lang="uk-UA" altLang="ru-RU" sz="1800" dirty="0">
                    <a:latin typeface="Arial Narrow" panose="020B0606020202030204" pitchFamily="34" charset="0"/>
                  </a:rPr>
                  <a:t>1 – сухі рейки; 2 – вологі рейки </a:t>
                </a:r>
                <a:endParaRPr lang="ru-RU" altLang="ru-RU" sz="1800" dirty="0"/>
              </a:p>
            </p:txBody>
          </p:sp>
          <p:sp>
            <p:nvSpPr>
              <p:cNvPr id="35" name="Text Box 59">
                <a:extLst>
                  <a:ext uri="{FF2B5EF4-FFF2-40B4-BE49-F238E27FC236}">
                    <a16:creationId xmlns:a16="http://schemas.microsoft.com/office/drawing/2014/main" id="{BC3B749E-6720-4FE5-8FBA-917B581757C3}"/>
                  </a:ext>
                </a:extLst>
              </p:cNvPr>
              <p:cNvSpPr txBox="1">
                <a:spLocks noChangeArrowheads="1"/>
              </p:cNvSpPr>
              <p:nvPr/>
            </p:nvSpPr>
            <p:spPr bwMode="auto">
              <a:xfrm>
                <a:off x="3598" y="12360"/>
                <a:ext cx="413"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0</a:t>
                </a:r>
                <a:endParaRPr lang="ru-RU" altLang="ru-RU" sz="1800">
                  <a:solidFill>
                    <a:schemeClr val="tx2"/>
                  </a:solidFill>
                </a:endParaRPr>
              </a:p>
            </p:txBody>
          </p:sp>
          <p:sp>
            <p:nvSpPr>
              <p:cNvPr id="36" name="Text Box 60">
                <a:extLst>
                  <a:ext uri="{FF2B5EF4-FFF2-40B4-BE49-F238E27FC236}">
                    <a16:creationId xmlns:a16="http://schemas.microsoft.com/office/drawing/2014/main" id="{5C28E39F-93AF-410D-A94D-612983FEE389}"/>
                  </a:ext>
                </a:extLst>
              </p:cNvPr>
              <p:cNvSpPr txBox="1">
                <a:spLocks noChangeArrowheads="1"/>
              </p:cNvSpPr>
              <p:nvPr/>
            </p:nvSpPr>
            <p:spPr bwMode="auto">
              <a:xfrm>
                <a:off x="7099" y="12412"/>
                <a:ext cx="687" cy="2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2,0</a:t>
                </a:r>
                <a:endParaRPr lang="ru-RU" altLang="ru-RU" sz="1800">
                  <a:solidFill>
                    <a:schemeClr val="tx2"/>
                  </a:solidFill>
                </a:endParaRPr>
              </a:p>
            </p:txBody>
          </p:sp>
          <p:sp>
            <p:nvSpPr>
              <p:cNvPr id="37" name="Text Box 61">
                <a:extLst>
                  <a:ext uri="{FF2B5EF4-FFF2-40B4-BE49-F238E27FC236}">
                    <a16:creationId xmlns:a16="http://schemas.microsoft.com/office/drawing/2014/main" id="{9D08BF63-8369-47EA-8E53-69B5DAFC3F37}"/>
                  </a:ext>
                </a:extLst>
              </p:cNvPr>
              <p:cNvSpPr txBox="1">
                <a:spLocks noChangeArrowheads="1"/>
              </p:cNvSpPr>
              <p:nvPr/>
            </p:nvSpPr>
            <p:spPr bwMode="auto">
              <a:xfrm>
                <a:off x="8950" y="12395"/>
                <a:ext cx="543"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3,0</a:t>
                </a:r>
                <a:endParaRPr lang="ru-RU" altLang="ru-RU" sz="1800">
                  <a:solidFill>
                    <a:schemeClr val="tx2"/>
                  </a:solidFill>
                </a:endParaRPr>
              </a:p>
            </p:txBody>
          </p:sp>
          <p:sp>
            <p:nvSpPr>
              <p:cNvPr id="38" name="Text Box 62">
                <a:extLst>
                  <a:ext uri="{FF2B5EF4-FFF2-40B4-BE49-F238E27FC236}">
                    <a16:creationId xmlns:a16="http://schemas.microsoft.com/office/drawing/2014/main" id="{8420AF55-A698-4619-82F1-0273C92188F1}"/>
                  </a:ext>
                </a:extLst>
              </p:cNvPr>
              <p:cNvSpPr txBox="1">
                <a:spLocks noChangeArrowheads="1"/>
              </p:cNvSpPr>
              <p:nvPr/>
            </p:nvSpPr>
            <p:spPr bwMode="auto">
              <a:xfrm>
                <a:off x="2953" y="8640"/>
                <a:ext cx="399" cy="4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ru-RU" altLang="ru-RU" sz="1800">
                  <a:solidFill>
                    <a:schemeClr val="tx2"/>
                  </a:solidFill>
                </a:endParaRPr>
              </a:p>
            </p:txBody>
          </p:sp>
          <p:sp>
            <p:nvSpPr>
              <p:cNvPr id="39" name="Text Box 63">
                <a:extLst>
                  <a:ext uri="{FF2B5EF4-FFF2-40B4-BE49-F238E27FC236}">
                    <a16:creationId xmlns:a16="http://schemas.microsoft.com/office/drawing/2014/main" id="{EA7CCBCD-1836-4A48-8A2D-BAF28403E9ED}"/>
                  </a:ext>
                </a:extLst>
              </p:cNvPr>
              <p:cNvSpPr txBox="1">
                <a:spLocks noChangeArrowheads="1"/>
              </p:cNvSpPr>
              <p:nvPr/>
            </p:nvSpPr>
            <p:spPr bwMode="auto">
              <a:xfrm>
                <a:off x="3841" y="12741"/>
                <a:ext cx="5244" cy="3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dirty="0" err="1"/>
                  <a:t>Швидкість</a:t>
                </a:r>
                <a:r>
                  <a:rPr lang="ru-RU" altLang="ru-RU" dirty="0"/>
                  <a:t> </a:t>
                </a:r>
                <a:r>
                  <a:rPr lang="ru-RU" altLang="ru-RU" dirty="0" err="1"/>
                  <a:t>ковзання</a:t>
                </a:r>
                <a:r>
                  <a:rPr lang="ru-RU" altLang="ru-RU" dirty="0"/>
                  <a:t>, м/с</a:t>
                </a:r>
              </a:p>
            </p:txBody>
          </p:sp>
          <p:sp>
            <p:nvSpPr>
              <p:cNvPr id="40" name="Text Box 64">
                <a:extLst>
                  <a:ext uri="{FF2B5EF4-FFF2-40B4-BE49-F238E27FC236}">
                    <a16:creationId xmlns:a16="http://schemas.microsoft.com/office/drawing/2014/main" id="{1D97F451-FCBD-4CC8-A1C6-C3056364C647}"/>
                  </a:ext>
                </a:extLst>
              </p:cNvPr>
              <p:cNvSpPr txBox="1">
                <a:spLocks noChangeArrowheads="1"/>
              </p:cNvSpPr>
              <p:nvPr/>
            </p:nvSpPr>
            <p:spPr bwMode="auto">
              <a:xfrm>
                <a:off x="5531" y="12382"/>
                <a:ext cx="513"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1,0</a:t>
                </a:r>
                <a:endParaRPr lang="ru-RU" altLang="ru-RU" sz="1800">
                  <a:solidFill>
                    <a:schemeClr val="tx2"/>
                  </a:solidFill>
                </a:endParaRPr>
              </a:p>
            </p:txBody>
          </p:sp>
          <p:sp>
            <p:nvSpPr>
              <p:cNvPr id="41" name="Text Box 65">
                <a:extLst>
                  <a:ext uri="{FF2B5EF4-FFF2-40B4-BE49-F238E27FC236}">
                    <a16:creationId xmlns:a16="http://schemas.microsoft.com/office/drawing/2014/main" id="{D02AF5B7-D285-4885-9F7E-58540ABCA353}"/>
                  </a:ext>
                </a:extLst>
              </p:cNvPr>
              <p:cNvSpPr txBox="1">
                <a:spLocks noChangeArrowheads="1"/>
              </p:cNvSpPr>
              <p:nvPr/>
            </p:nvSpPr>
            <p:spPr bwMode="auto">
              <a:xfrm>
                <a:off x="6955" y="9372"/>
                <a:ext cx="342" cy="3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a:solidFill>
                      <a:schemeClr val="tx2"/>
                    </a:solidFill>
                  </a:rPr>
                  <a:t>1</a:t>
                </a:r>
              </a:p>
            </p:txBody>
          </p:sp>
          <p:sp>
            <p:nvSpPr>
              <p:cNvPr id="42" name="Text Box 66">
                <a:extLst>
                  <a:ext uri="{FF2B5EF4-FFF2-40B4-BE49-F238E27FC236}">
                    <a16:creationId xmlns:a16="http://schemas.microsoft.com/office/drawing/2014/main" id="{7FDF6AB6-DC7E-444D-A248-55FF63B5B231}"/>
                  </a:ext>
                </a:extLst>
              </p:cNvPr>
              <p:cNvSpPr txBox="1">
                <a:spLocks noChangeArrowheads="1"/>
              </p:cNvSpPr>
              <p:nvPr/>
            </p:nvSpPr>
            <p:spPr bwMode="auto">
              <a:xfrm>
                <a:off x="6043" y="11167"/>
                <a:ext cx="285"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a:solidFill>
                      <a:schemeClr val="tx2"/>
                    </a:solidFill>
                  </a:rPr>
                  <a:t>2</a:t>
                </a:r>
              </a:p>
            </p:txBody>
          </p:sp>
          <p:sp>
            <p:nvSpPr>
              <p:cNvPr id="43" name="Text Box 67">
                <a:extLst>
                  <a:ext uri="{FF2B5EF4-FFF2-40B4-BE49-F238E27FC236}">
                    <a16:creationId xmlns:a16="http://schemas.microsoft.com/office/drawing/2014/main" id="{C56E4411-2578-4C99-B8F6-F664D6EF1156}"/>
                  </a:ext>
                </a:extLst>
              </p:cNvPr>
              <p:cNvSpPr txBox="1">
                <a:spLocks noChangeArrowheads="1"/>
              </p:cNvSpPr>
              <p:nvPr/>
            </p:nvSpPr>
            <p:spPr bwMode="auto">
              <a:xfrm>
                <a:off x="3481" y="10851"/>
                <a:ext cx="586" cy="3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0,1 </a:t>
                </a:r>
              </a:p>
              <a:p>
                <a:pPr algn="ctr" eaLnBrk="1" hangingPunct="1"/>
                <a:endParaRPr lang="uk-UA" altLang="ru-RU" sz="1800" b="1">
                  <a:solidFill>
                    <a:schemeClr val="tx2"/>
                  </a:solidFill>
                </a:endParaRPr>
              </a:p>
              <a:p>
                <a:pPr algn="ctr" eaLnBrk="1" hangingPunct="1"/>
                <a:endParaRPr lang="ru-RU" altLang="ru-RU" sz="1800">
                  <a:solidFill>
                    <a:schemeClr val="tx2"/>
                  </a:solidFill>
                </a:endParaRPr>
              </a:p>
            </p:txBody>
          </p:sp>
          <p:sp>
            <p:nvSpPr>
              <p:cNvPr id="44" name="Freeform 68">
                <a:extLst>
                  <a:ext uri="{FF2B5EF4-FFF2-40B4-BE49-F238E27FC236}">
                    <a16:creationId xmlns:a16="http://schemas.microsoft.com/office/drawing/2014/main" id="{A429DDBC-906D-47EA-B494-8BB5E9192E9A}"/>
                  </a:ext>
                </a:extLst>
              </p:cNvPr>
              <p:cNvSpPr>
                <a:spLocks/>
              </p:cNvSpPr>
              <p:nvPr/>
            </p:nvSpPr>
            <p:spPr bwMode="auto">
              <a:xfrm>
                <a:off x="4084" y="8526"/>
                <a:ext cx="5113" cy="2520"/>
              </a:xfrm>
              <a:custGeom>
                <a:avLst/>
                <a:gdLst>
                  <a:gd name="T0" fmla="*/ 0 w 5149"/>
                  <a:gd name="T1" fmla="*/ 0 h 2283"/>
                  <a:gd name="T2" fmla="*/ 1733 w 5149"/>
                  <a:gd name="T3" fmla="*/ 8014 h 2283"/>
                  <a:gd name="T4" fmla="*/ 4602 w 5149"/>
                  <a:gd name="T5" fmla="*/ 11088 h 2283"/>
                  <a:gd name="T6" fmla="*/ 0 60000 65536"/>
                  <a:gd name="T7" fmla="*/ 0 60000 65536"/>
                  <a:gd name="T8" fmla="*/ 0 60000 65536"/>
                  <a:gd name="T9" fmla="*/ 0 w 5149"/>
                  <a:gd name="T10" fmla="*/ 0 h 2283"/>
                  <a:gd name="T11" fmla="*/ 5149 w 5149"/>
                  <a:gd name="T12" fmla="*/ 2283 h 2283"/>
                </a:gdLst>
                <a:ahLst/>
                <a:cxnLst>
                  <a:cxn ang="T6">
                    <a:pos x="T0" y="T1"/>
                  </a:cxn>
                  <a:cxn ang="T7">
                    <a:pos x="T2" y="T3"/>
                  </a:cxn>
                  <a:cxn ang="T8">
                    <a:pos x="T4" y="T5"/>
                  </a:cxn>
                </a:cxnLst>
                <a:rect l="T9" t="T10" r="T11" b="T12"/>
                <a:pathLst>
                  <a:path w="5149" h="2283">
                    <a:moveTo>
                      <a:pt x="0" y="0"/>
                    </a:moveTo>
                    <a:cubicBezTo>
                      <a:pt x="540" y="635"/>
                      <a:pt x="1080" y="1270"/>
                      <a:pt x="1938" y="1650"/>
                    </a:cubicBezTo>
                    <a:cubicBezTo>
                      <a:pt x="2796" y="2030"/>
                      <a:pt x="4614" y="2178"/>
                      <a:pt x="5149" y="2283"/>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45" name="Freeform 69">
                <a:extLst>
                  <a:ext uri="{FF2B5EF4-FFF2-40B4-BE49-F238E27FC236}">
                    <a16:creationId xmlns:a16="http://schemas.microsoft.com/office/drawing/2014/main" id="{C63D04AA-B566-4E92-B99B-4DCBE8718ADF}"/>
                  </a:ext>
                </a:extLst>
              </p:cNvPr>
              <p:cNvSpPr>
                <a:spLocks/>
              </p:cNvSpPr>
              <p:nvPr/>
            </p:nvSpPr>
            <p:spPr bwMode="auto">
              <a:xfrm>
                <a:off x="4084" y="9372"/>
                <a:ext cx="5113" cy="1795"/>
              </a:xfrm>
              <a:custGeom>
                <a:avLst/>
                <a:gdLst>
                  <a:gd name="T0" fmla="*/ 0 w 5149"/>
                  <a:gd name="T1" fmla="*/ 0 h 2283"/>
                  <a:gd name="T2" fmla="*/ 1733 w 5149"/>
                  <a:gd name="T3" fmla="*/ 35 h 2283"/>
                  <a:gd name="T4" fmla="*/ 4602 w 5149"/>
                  <a:gd name="T5" fmla="*/ 49 h 2283"/>
                  <a:gd name="T6" fmla="*/ 0 60000 65536"/>
                  <a:gd name="T7" fmla="*/ 0 60000 65536"/>
                  <a:gd name="T8" fmla="*/ 0 60000 65536"/>
                  <a:gd name="T9" fmla="*/ 0 w 5149"/>
                  <a:gd name="T10" fmla="*/ 0 h 2283"/>
                  <a:gd name="T11" fmla="*/ 5149 w 5149"/>
                  <a:gd name="T12" fmla="*/ 2283 h 2283"/>
                </a:gdLst>
                <a:ahLst/>
                <a:cxnLst>
                  <a:cxn ang="T6">
                    <a:pos x="T0" y="T1"/>
                  </a:cxn>
                  <a:cxn ang="T7">
                    <a:pos x="T2" y="T3"/>
                  </a:cxn>
                  <a:cxn ang="T8">
                    <a:pos x="T4" y="T5"/>
                  </a:cxn>
                </a:cxnLst>
                <a:rect l="T9" t="T10" r="T11" b="T12"/>
                <a:pathLst>
                  <a:path w="5149" h="2283">
                    <a:moveTo>
                      <a:pt x="0" y="0"/>
                    </a:moveTo>
                    <a:cubicBezTo>
                      <a:pt x="540" y="635"/>
                      <a:pt x="1080" y="1270"/>
                      <a:pt x="1938" y="1650"/>
                    </a:cubicBezTo>
                    <a:cubicBezTo>
                      <a:pt x="2796" y="2030"/>
                      <a:pt x="4614" y="2178"/>
                      <a:pt x="5149" y="2283"/>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46" name="Line 70">
                <a:extLst>
                  <a:ext uri="{FF2B5EF4-FFF2-40B4-BE49-F238E27FC236}">
                    <a16:creationId xmlns:a16="http://schemas.microsoft.com/office/drawing/2014/main" id="{2520594C-6E33-4844-8C1C-5BA7B4D3A4B8}"/>
                  </a:ext>
                </a:extLst>
              </p:cNvPr>
              <p:cNvSpPr>
                <a:spLocks noChangeShapeType="1"/>
              </p:cNvSpPr>
              <p:nvPr/>
            </p:nvSpPr>
            <p:spPr bwMode="auto">
              <a:xfrm flipV="1">
                <a:off x="6223" y="10869"/>
                <a:ext cx="627"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7" name="Line 71">
              <a:extLst>
                <a:ext uri="{FF2B5EF4-FFF2-40B4-BE49-F238E27FC236}">
                  <a16:creationId xmlns:a16="http://schemas.microsoft.com/office/drawing/2014/main" id="{86DEDCD1-45EB-4F92-ADA3-1901327606CA}"/>
                </a:ext>
              </a:extLst>
            </p:cNvPr>
            <p:cNvSpPr>
              <a:spLocks noChangeShapeType="1"/>
            </p:cNvSpPr>
            <p:nvPr/>
          </p:nvSpPr>
          <p:spPr bwMode="auto">
            <a:xfrm flipV="1">
              <a:off x="4074" y="11080"/>
              <a:ext cx="518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18" name="Line 72">
              <a:extLst>
                <a:ext uri="{FF2B5EF4-FFF2-40B4-BE49-F238E27FC236}">
                  <a16:creationId xmlns:a16="http://schemas.microsoft.com/office/drawing/2014/main" id="{873F40E7-B926-46D9-9A71-380FB2B74264}"/>
                </a:ext>
              </a:extLst>
            </p:cNvPr>
            <p:cNvSpPr>
              <a:spLocks noChangeShapeType="1"/>
            </p:cNvSpPr>
            <p:nvPr/>
          </p:nvSpPr>
          <p:spPr bwMode="auto">
            <a:xfrm flipV="1">
              <a:off x="4074" y="9174"/>
              <a:ext cx="518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19" name="Line 73">
              <a:extLst>
                <a:ext uri="{FF2B5EF4-FFF2-40B4-BE49-F238E27FC236}">
                  <a16:creationId xmlns:a16="http://schemas.microsoft.com/office/drawing/2014/main" id="{04446A18-4876-41E1-88AC-D81886794A0A}"/>
                </a:ext>
              </a:extLst>
            </p:cNvPr>
            <p:cNvSpPr>
              <a:spLocks noChangeShapeType="1"/>
            </p:cNvSpPr>
            <p:nvPr/>
          </p:nvSpPr>
          <p:spPr bwMode="auto">
            <a:xfrm flipV="1">
              <a:off x="4074" y="11717"/>
              <a:ext cx="518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0" name="Line 74">
              <a:extLst>
                <a:ext uri="{FF2B5EF4-FFF2-40B4-BE49-F238E27FC236}">
                  <a16:creationId xmlns:a16="http://schemas.microsoft.com/office/drawing/2014/main" id="{64E28CA5-C4AB-45D7-9491-5E100E1200A7}"/>
                </a:ext>
              </a:extLst>
            </p:cNvPr>
            <p:cNvSpPr>
              <a:spLocks noChangeShapeType="1"/>
            </p:cNvSpPr>
            <p:nvPr/>
          </p:nvSpPr>
          <p:spPr bwMode="auto">
            <a:xfrm flipV="1">
              <a:off x="4074" y="9806"/>
              <a:ext cx="518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1" name="Line 75">
              <a:extLst>
                <a:ext uri="{FF2B5EF4-FFF2-40B4-BE49-F238E27FC236}">
                  <a16:creationId xmlns:a16="http://schemas.microsoft.com/office/drawing/2014/main" id="{CED618F0-C575-4334-9DD6-FC1FC8333F18}"/>
                </a:ext>
              </a:extLst>
            </p:cNvPr>
            <p:cNvSpPr>
              <a:spLocks noChangeShapeType="1"/>
            </p:cNvSpPr>
            <p:nvPr/>
          </p:nvSpPr>
          <p:spPr bwMode="auto">
            <a:xfrm flipV="1">
              <a:off x="4074" y="12354"/>
              <a:ext cx="518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2" name="Line 76">
              <a:extLst>
                <a:ext uri="{FF2B5EF4-FFF2-40B4-BE49-F238E27FC236}">
                  <a16:creationId xmlns:a16="http://schemas.microsoft.com/office/drawing/2014/main" id="{2455B923-C7DD-40B2-B209-FA279225C730}"/>
                </a:ext>
              </a:extLst>
            </p:cNvPr>
            <p:cNvSpPr>
              <a:spLocks noChangeShapeType="1"/>
            </p:cNvSpPr>
            <p:nvPr/>
          </p:nvSpPr>
          <p:spPr bwMode="auto">
            <a:xfrm flipV="1">
              <a:off x="4074" y="8532"/>
              <a:ext cx="518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3" name="Line 77">
              <a:extLst>
                <a:ext uri="{FF2B5EF4-FFF2-40B4-BE49-F238E27FC236}">
                  <a16:creationId xmlns:a16="http://schemas.microsoft.com/office/drawing/2014/main" id="{C5A697E2-9C84-4A87-873F-79CB6A353965}"/>
                </a:ext>
              </a:extLst>
            </p:cNvPr>
            <p:cNvSpPr>
              <a:spLocks noChangeShapeType="1"/>
            </p:cNvSpPr>
            <p:nvPr/>
          </p:nvSpPr>
          <p:spPr bwMode="auto">
            <a:xfrm>
              <a:off x="4074" y="10449"/>
              <a:ext cx="5180"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4" name="Line 78">
              <a:extLst>
                <a:ext uri="{FF2B5EF4-FFF2-40B4-BE49-F238E27FC236}">
                  <a16:creationId xmlns:a16="http://schemas.microsoft.com/office/drawing/2014/main" id="{A39901C2-6231-4759-8209-CE92A37E8A5A}"/>
                </a:ext>
              </a:extLst>
            </p:cNvPr>
            <p:cNvSpPr>
              <a:spLocks noChangeShapeType="1"/>
            </p:cNvSpPr>
            <p:nvPr/>
          </p:nvSpPr>
          <p:spPr bwMode="auto">
            <a:xfrm>
              <a:off x="4074"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5" name="Line 79">
              <a:extLst>
                <a:ext uri="{FF2B5EF4-FFF2-40B4-BE49-F238E27FC236}">
                  <a16:creationId xmlns:a16="http://schemas.microsoft.com/office/drawing/2014/main" id="{56A8051B-1C0B-491C-B94A-7D322A7A19FD}"/>
                </a:ext>
              </a:extLst>
            </p:cNvPr>
            <p:cNvSpPr>
              <a:spLocks noChangeShapeType="1"/>
            </p:cNvSpPr>
            <p:nvPr/>
          </p:nvSpPr>
          <p:spPr bwMode="auto">
            <a:xfrm>
              <a:off x="5800"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6" name="Line 80">
              <a:extLst>
                <a:ext uri="{FF2B5EF4-FFF2-40B4-BE49-F238E27FC236}">
                  <a16:creationId xmlns:a16="http://schemas.microsoft.com/office/drawing/2014/main" id="{1497E76E-8591-498D-A330-BEFD6CBDD241}"/>
                </a:ext>
              </a:extLst>
            </p:cNvPr>
            <p:cNvSpPr>
              <a:spLocks noChangeShapeType="1"/>
            </p:cNvSpPr>
            <p:nvPr/>
          </p:nvSpPr>
          <p:spPr bwMode="auto">
            <a:xfrm>
              <a:off x="9254"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7" name="Line 81">
              <a:extLst>
                <a:ext uri="{FF2B5EF4-FFF2-40B4-BE49-F238E27FC236}">
                  <a16:creationId xmlns:a16="http://schemas.microsoft.com/office/drawing/2014/main" id="{708E2ABD-AE6B-4D8A-BC62-1A0C5D104D84}"/>
                </a:ext>
              </a:extLst>
            </p:cNvPr>
            <p:cNvSpPr>
              <a:spLocks noChangeShapeType="1"/>
            </p:cNvSpPr>
            <p:nvPr/>
          </p:nvSpPr>
          <p:spPr bwMode="auto">
            <a:xfrm>
              <a:off x="4937"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8" name="Line 82">
              <a:extLst>
                <a:ext uri="{FF2B5EF4-FFF2-40B4-BE49-F238E27FC236}">
                  <a16:creationId xmlns:a16="http://schemas.microsoft.com/office/drawing/2014/main" id="{67644198-A1FF-4273-963B-ECF944B53ED7}"/>
                </a:ext>
              </a:extLst>
            </p:cNvPr>
            <p:cNvSpPr>
              <a:spLocks noChangeShapeType="1"/>
            </p:cNvSpPr>
            <p:nvPr/>
          </p:nvSpPr>
          <p:spPr bwMode="auto">
            <a:xfrm>
              <a:off x="6664"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29" name="Line 83">
              <a:extLst>
                <a:ext uri="{FF2B5EF4-FFF2-40B4-BE49-F238E27FC236}">
                  <a16:creationId xmlns:a16="http://schemas.microsoft.com/office/drawing/2014/main" id="{39E22F7E-F3BB-4FCB-854F-35B24890E1D1}"/>
                </a:ext>
              </a:extLst>
            </p:cNvPr>
            <p:cNvSpPr>
              <a:spLocks noChangeShapeType="1"/>
            </p:cNvSpPr>
            <p:nvPr/>
          </p:nvSpPr>
          <p:spPr bwMode="auto">
            <a:xfrm>
              <a:off x="8390"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30" name="Line 84">
              <a:extLst>
                <a:ext uri="{FF2B5EF4-FFF2-40B4-BE49-F238E27FC236}">
                  <a16:creationId xmlns:a16="http://schemas.microsoft.com/office/drawing/2014/main" id="{5458B783-8337-4D00-BE98-D0014DB80F59}"/>
                </a:ext>
              </a:extLst>
            </p:cNvPr>
            <p:cNvSpPr>
              <a:spLocks noChangeShapeType="1"/>
            </p:cNvSpPr>
            <p:nvPr/>
          </p:nvSpPr>
          <p:spPr bwMode="auto">
            <a:xfrm>
              <a:off x="7527" y="8538"/>
              <a:ext cx="0" cy="38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sp>
          <p:nvSpPr>
            <p:cNvPr id="31" name="Text Box 85">
              <a:extLst>
                <a:ext uri="{FF2B5EF4-FFF2-40B4-BE49-F238E27FC236}">
                  <a16:creationId xmlns:a16="http://schemas.microsoft.com/office/drawing/2014/main" id="{AB1F42AB-7EB1-4326-B068-961B1D758D07}"/>
                </a:ext>
              </a:extLst>
            </p:cNvPr>
            <p:cNvSpPr txBox="1">
              <a:spLocks noChangeArrowheads="1"/>
            </p:cNvSpPr>
            <p:nvPr/>
          </p:nvSpPr>
          <p:spPr bwMode="auto">
            <a:xfrm>
              <a:off x="3514" y="9708"/>
              <a:ext cx="560" cy="294"/>
            </a:xfrm>
            <a:prstGeom prst="rect">
              <a:avLst/>
            </a:prstGeom>
            <a:solidFill>
              <a:srgbClr val="FFFFFF"/>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0,2</a:t>
              </a:r>
              <a:endParaRPr lang="ru-RU" altLang="ru-RU" sz="1800">
                <a:solidFill>
                  <a:schemeClr val="tx2"/>
                </a:solidFill>
              </a:endParaRPr>
            </a:p>
          </p:txBody>
        </p:sp>
        <p:sp>
          <p:nvSpPr>
            <p:cNvPr id="32" name="Text Box 86">
              <a:extLst>
                <a:ext uri="{FF2B5EF4-FFF2-40B4-BE49-F238E27FC236}">
                  <a16:creationId xmlns:a16="http://schemas.microsoft.com/office/drawing/2014/main" id="{A34E5ED3-9B80-4E10-B4C4-ADA7F89E910E}"/>
                </a:ext>
              </a:extLst>
            </p:cNvPr>
            <p:cNvSpPr txBox="1">
              <a:spLocks noChangeArrowheads="1"/>
            </p:cNvSpPr>
            <p:nvPr/>
          </p:nvSpPr>
          <p:spPr bwMode="auto">
            <a:xfrm>
              <a:off x="3514" y="8526"/>
              <a:ext cx="560" cy="294"/>
            </a:xfrm>
            <a:prstGeom prst="rect">
              <a:avLst/>
            </a:prstGeom>
            <a:solidFill>
              <a:srgbClr val="FFFFFF"/>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ru-RU" altLang="ru-RU" sz="1800" b="1">
                  <a:solidFill>
                    <a:schemeClr val="tx2"/>
                  </a:solidFill>
                </a:rPr>
                <a:t>0,3</a:t>
              </a:r>
              <a:endParaRPr lang="ru-RU" altLang="ru-RU" sz="1800">
                <a:solidFill>
                  <a:schemeClr val="tx2"/>
                </a:solidFill>
              </a:endParaRPr>
            </a:p>
          </p:txBody>
        </p:sp>
        <p:sp>
          <p:nvSpPr>
            <p:cNvPr id="33" name="Line 87">
              <a:extLst>
                <a:ext uri="{FF2B5EF4-FFF2-40B4-BE49-F238E27FC236}">
                  <a16:creationId xmlns:a16="http://schemas.microsoft.com/office/drawing/2014/main" id="{53AE2F95-4C35-4164-8371-DEE3B2B75A60}"/>
                </a:ext>
              </a:extLst>
            </p:cNvPr>
            <p:cNvSpPr>
              <a:spLocks noChangeShapeType="1"/>
            </p:cNvSpPr>
            <p:nvPr/>
          </p:nvSpPr>
          <p:spPr bwMode="auto">
            <a:xfrm flipH="1">
              <a:off x="5894" y="9702"/>
              <a:ext cx="980" cy="59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lIns="36000" tIns="0" rIns="0" bIns="0"/>
            <a:lstStyle/>
            <a:p>
              <a:endParaRPr lang="uk-UA"/>
            </a:p>
          </p:txBody>
        </p:sp>
      </p:grpSp>
      <p:sp>
        <p:nvSpPr>
          <p:cNvPr id="47" name="Rectangle 122">
            <a:extLst>
              <a:ext uri="{FF2B5EF4-FFF2-40B4-BE49-F238E27FC236}">
                <a16:creationId xmlns:a16="http://schemas.microsoft.com/office/drawing/2014/main" id="{07CA9ADA-25A2-4CB8-8672-F6E93717F8C9}"/>
              </a:ext>
            </a:extLst>
          </p:cNvPr>
          <p:cNvSpPr>
            <a:spLocks noChangeArrowheads="1"/>
          </p:cNvSpPr>
          <p:nvPr/>
        </p:nvSpPr>
        <p:spPr bwMode="auto">
          <a:xfrm rot="16200000">
            <a:off x="2358404" y="2943802"/>
            <a:ext cx="2192337" cy="655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uk-UA" altLang="ru-RU" dirty="0"/>
              <a:t>Коефіцієнт тертя</a:t>
            </a:r>
          </a:p>
          <a:p>
            <a:endParaRPr lang="uk-UA" altLang="ru-RU" dirty="0"/>
          </a:p>
        </p:txBody>
      </p:sp>
      <p:sp>
        <p:nvSpPr>
          <p:cNvPr id="48" name="Rectangle 98">
            <a:extLst>
              <a:ext uri="{FF2B5EF4-FFF2-40B4-BE49-F238E27FC236}">
                <a16:creationId xmlns:a16="http://schemas.microsoft.com/office/drawing/2014/main" id="{411B23A4-D9A2-473F-A6E8-B2DBC72CC70A}"/>
              </a:ext>
            </a:extLst>
          </p:cNvPr>
          <p:cNvSpPr>
            <a:spLocks noChangeArrowheads="1"/>
          </p:cNvSpPr>
          <p:nvPr/>
        </p:nvSpPr>
        <p:spPr bwMode="auto">
          <a:xfrm>
            <a:off x="271075" y="661939"/>
            <a:ext cx="11606783" cy="77014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15000"/>
              </a:lnSpc>
              <a:spcAft>
                <a:spcPts val="2400"/>
              </a:spcAft>
            </a:pPr>
            <a:r>
              <a:rPr lang="uk-UA" altLang="ru-RU" b="1" dirty="0"/>
              <a:t>Графіки мають будуватися на основі координатної сітки. На координатні осі графіка необхідно наносити значення змінних величин у вигляді шкал:</a:t>
            </a:r>
          </a:p>
        </p:txBody>
      </p:sp>
    </p:spTree>
    <p:extLst>
      <p:ext uri="{BB962C8B-B14F-4D97-AF65-F5344CB8AC3E}">
        <p14:creationId xmlns:p14="http://schemas.microsoft.com/office/powerpoint/2010/main" val="42015296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Рисунки (4)</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9" name="Rectangle 88">
            <a:extLst>
              <a:ext uri="{FF2B5EF4-FFF2-40B4-BE49-F238E27FC236}">
                <a16:creationId xmlns:a16="http://schemas.microsoft.com/office/drawing/2014/main" id="{94576103-6ED7-4046-8C88-4F1968D1AD8B}"/>
              </a:ext>
            </a:extLst>
          </p:cNvPr>
          <p:cNvSpPr>
            <a:spLocks noChangeArrowheads="1"/>
          </p:cNvSpPr>
          <p:nvPr/>
        </p:nvSpPr>
        <p:spPr bwMode="auto">
          <a:xfrm>
            <a:off x="396240" y="983566"/>
            <a:ext cx="11399519" cy="193899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lgn="just">
              <a:spcAft>
                <a:spcPts val="2400"/>
              </a:spcAft>
              <a:buClr>
                <a:srgbClr val="FF0000"/>
              </a:buClr>
              <a:buFont typeface="Wingdings" panose="05000000000000000000" pitchFamily="2" charset="2"/>
              <a:buChar char="Ø"/>
            </a:pPr>
            <a:r>
              <a:rPr lang="uk-UA" altLang="ru-RU" b="1" dirty="0"/>
              <a:t>Поряд з поділами координатної сітки та ділильними штрихами шкали подаються відповідні значення величин. </a:t>
            </a:r>
          </a:p>
          <a:p>
            <a:pPr marL="342900" indent="-342900" algn="just">
              <a:spcAft>
                <a:spcPts val="2400"/>
              </a:spcAft>
              <a:buClr>
                <a:srgbClr val="FF0000"/>
              </a:buClr>
              <a:buFont typeface="Wingdings" panose="05000000000000000000" pitchFamily="2" charset="2"/>
              <a:buChar char="Ø"/>
            </a:pPr>
            <a:r>
              <a:rPr lang="uk-UA" altLang="ru-RU" b="1" dirty="0"/>
              <a:t>Числа біля поділа шкали треба розміщувати горизонтально поза полем графіка.</a:t>
            </a:r>
          </a:p>
          <a:p>
            <a:pPr marL="342900" indent="-342900" algn="just">
              <a:spcAft>
                <a:spcPts val="2400"/>
              </a:spcAft>
              <a:buClr>
                <a:srgbClr val="FF0000"/>
              </a:buClr>
              <a:buFont typeface="Wingdings" panose="05000000000000000000" pitchFamily="2" charset="2"/>
              <a:buChar char="Ø"/>
            </a:pPr>
            <a:r>
              <a:rPr lang="uk-UA" altLang="ru-RU" b="1" dirty="0"/>
              <a:t>Допускається використовувати додаткові ділильні штрихи без значень. </a:t>
            </a:r>
          </a:p>
        </p:txBody>
      </p:sp>
      <p:sp>
        <p:nvSpPr>
          <p:cNvPr id="11" name="Rectangle 54">
            <a:extLst>
              <a:ext uri="{FF2B5EF4-FFF2-40B4-BE49-F238E27FC236}">
                <a16:creationId xmlns:a16="http://schemas.microsoft.com/office/drawing/2014/main" id="{F5AB4369-DA74-45FF-98CF-0332A3C435FB}"/>
              </a:ext>
            </a:extLst>
          </p:cNvPr>
          <p:cNvSpPr>
            <a:spLocks noChangeArrowheads="1"/>
          </p:cNvSpPr>
          <p:nvPr/>
        </p:nvSpPr>
        <p:spPr bwMode="auto">
          <a:xfrm>
            <a:off x="349595" y="3769857"/>
            <a:ext cx="11308080" cy="224676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algn="just">
              <a:spcAft>
                <a:spcPts val="2400"/>
              </a:spcAft>
              <a:buClr>
                <a:srgbClr val="FF0000"/>
              </a:buClr>
              <a:buFont typeface="Wingdings" panose="05000000000000000000" pitchFamily="2" charset="2"/>
              <a:buChar char="Ø"/>
            </a:pPr>
            <a:r>
              <a:rPr lang="uk-UA" altLang="ru-RU" b="1" dirty="0"/>
              <a:t>Якщо початком відліку обох шкал є нуль, то його позначають лише раз у точці їх перетину. </a:t>
            </a:r>
          </a:p>
          <a:p>
            <a:pPr marL="342900" indent="-342900" algn="just">
              <a:spcAft>
                <a:spcPts val="2400"/>
              </a:spcAft>
              <a:buClr>
                <a:srgbClr val="FF0000"/>
              </a:buClr>
              <a:buFont typeface="Wingdings" panose="05000000000000000000" pitchFamily="2" charset="2"/>
              <a:buChar char="Ø"/>
            </a:pPr>
            <a:r>
              <a:rPr lang="uk-UA" altLang="ru-RU" b="1" dirty="0"/>
              <a:t>Паралельно основній шкалі графіка можна розташувати додаткові шкали. </a:t>
            </a:r>
          </a:p>
          <a:p>
            <a:pPr marL="342900" indent="-342900" algn="just">
              <a:spcAft>
                <a:spcPts val="2400"/>
              </a:spcAft>
              <a:buClr>
                <a:srgbClr val="FF0000"/>
              </a:buClr>
              <a:buFont typeface="Wingdings" panose="05000000000000000000" pitchFamily="2" charset="2"/>
              <a:buChar char="Ø"/>
            </a:pPr>
            <a:r>
              <a:rPr lang="uk-UA" altLang="ru-RU" b="1" dirty="0"/>
              <a:t>Назву фізичної величини, відкладеної на графіку, подають паралельно відповідній шкалі. </a:t>
            </a:r>
          </a:p>
        </p:txBody>
      </p:sp>
    </p:spTree>
    <p:extLst>
      <p:ext uri="{BB962C8B-B14F-4D97-AF65-F5344CB8AC3E}">
        <p14:creationId xmlns:p14="http://schemas.microsoft.com/office/powerpoint/2010/main" val="84910725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Рисунки (5)</a:t>
            </a: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14" name="Rectangle 54">
            <a:extLst>
              <a:ext uri="{FF2B5EF4-FFF2-40B4-BE49-F238E27FC236}">
                <a16:creationId xmlns:a16="http://schemas.microsoft.com/office/drawing/2014/main" id="{D2A0ABF1-BCAB-4E4C-B379-DECD5A19751A}"/>
              </a:ext>
            </a:extLst>
          </p:cNvPr>
          <p:cNvSpPr>
            <a:spLocks noChangeArrowheads="1"/>
          </p:cNvSpPr>
          <p:nvPr/>
        </p:nvSpPr>
        <p:spPr bwMode="auto">
          <a:xfrm>
            <a:off x="297563" y="743890"/>
            <a:ext cx="11618976" cy="70788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uk-UA" altLang="ru-RU" b="1" dirty="0"/>
              <a:t>Графіки, що схематично зображують характер залежності </a:t>
            </a:r>
            <a:r>
              <a:rPr lang="uk-UA" b="1" dirty="0">
                <a:latin typeface="Arial" charset="0"/>
              </a:rPr>
              <a:t>в лінійному масштабі.</a:t>
            </a:r>
            <a:r>
              <a:rPr lang="uk-UA" altLang="ru-RU" b="1" dirty="0"/>
              <a:t>  Дозволяється виконувати без шкал і координатної сітки:</a:t>
            </a:r>
            <a:r>
              <a:rPr lang="ru-RU" altLang="ru-RU" b="1" dirty="0"/>
              <a:t> </a:t>
            </a:r>
            <a:r>
              <a:rPr lang="uk-UA" altLang="ru-RU" b="1" dirty="0"/>
              <a:t>        </a:t>
            </a:r>
          </a:p>
        </p:txBody>
      </p:sp>
      <p:graphicFrame>
        <p:nvGraphicFramePr>
          <p:cNvPr id="15" name="Object 55">
            <a:extLst>
              <a:ext uri="{FF2B5EF4-FFF2-40B4-BE49-F238E27FC236}">
                <a16:creationId xmlns:a16="http://schemas.microsoft.com/office/drawing/2014/main" id="{C279E8EE-25D2-4DB6-A5ED-12AC34125287}"/>
              </a:ext>
            </a:extLst>
          </p:cNvPr>
          <p:cNvGraphicFramePr>
            <a:graphicFrameLocks noChangeAspect="1"/>
          </p:cNvGraphicFramePr>
          <p:nvPr/>
        </p:nvGraphicFramePr>
        <p:xfrm>
          <a:off x="3199259" y="1746028"/>
          <a:ext cx="5247543" cy="3613300"/>
        </p:xfrm>
        <a:graphic>
          <a:graphicData uri="http://schemas.openxmlformats.org/presentationml/2006/ole">
            <mc:AlternateContent xmlns:mc="http://schemas.openxmlformats.org/markup-compatibility/2006">
              <mc:Choice xmlns:v="urn:schemas-microsoft-com:vml" Requires="v">
                <p:oleObj spid="_x0000_s55304" name="Рисунок" r:id="rId4" imgW="4620768" imgH="3182112" progId="Word.Picture.8">
                  <p:embed/>
                </p:oleObj>
              </mc:Choice>
              <mc:Fallback>
                <p:oleObj name="Рисунок" r:id="rId4" imgW="4620768" imgH="3182112" progId="Word.Picture.8">
                  <p:embed/>
                  <p:pic>
                    <p:nvPicPr>
                      <p:cNvPr id="15" name="Object 55">
                        <a:extLst>
                          <a:ext uri="{FF2B5EF4-FFF2-40B4-BE49-F238E27FC236}">
                            <a16:creationId xmlns:a16="http://schemas.microsoft.com/office/drawing/2014/main" id="{C279E8EE-25D2-4DB6-A5ED-12AC341252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9259" y="1746028"/>
                        <a:ext cx="5247543" cy="3613300"/>
                      </a:xfrm>
                      <a:prstGeom prst="rect">
                        <a:avLst/>
                      </a:prstGeom>
                      <a:noFill/>
                      <a:ln>
                        <a:noFill/>
                      </a:ln>
                    </p:spPr>
                  </p:pic>
                </p:oleObj>
              </mc:Fallback>
            </mc:AlternateContent>
          </a:graphicData>
        </a:graphic>
      </p:graphicFrame>
      <p:sp>
        <p:nvSpPr>
          <p:cNvPr id="16" name="Rectangle 57">
            <a:extLst>
              <a:ext uri="{FF2B5EF4-FFF2-40B4-BE49-F238E27FC236}">
                <a16:creationId xmlns:a16="http://schemas.microsoft.com/office/drawing/2014/main" id="{5769FBC6-D914-48B6-A7F4-584E67117A6D}"/>
              </a:ext>
            </a:extLst>
          </p:cNvPr>
          <p:cNvSpPr>
            <a:spLocks noChangeArrowheads="1"/>
          </p:cNvSpPr>
          <p:nvPr/>
        </p:nvSpPr>
        <p:spPr bwMode="auto">
          <a:xfrm>
            <a:off x="0" y="5522361"/>
            <a:ext cx="12192000" cy="5847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uk-UA" altLang="ru-RU" sz="1600" b="1" i="1" dirty="0"/>
              <a:t>Рисунок 7.3 -   Електромеханічна характеристика двигуна </a:t>
            </a:r>
            <a:endParaRPr lang="ru-RU" altLang="ru-RU" sz="1600" dirty="0"/>
          </a:p>
          <a:p>
            <a:pPr algn="ctr" eaLnBrk="1" hangingPunct="1"/>
            <a:r>
              <a:rPr lang="uk-UA" altLang="ru-RU" sz="1600" b="1" i="1" dirty="0"/>
              <a:t>рудникового електровоза</a:t>
            </a:r>
          </a:p>
        </p:txBody>
      </p:sp>
    </p:spTree>
    <p:extLst>
      <p:ext uri="{BB962C8B-B14F-4D97-AF65-F5344CB8AC3E}">
        <p14:creationId xmlns:p14="http://schemas.microsoft.com/office/powerpoint/2010/main" val="6415630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1618976"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Примітки</a:t>
            </a:r>
            <a:endParaRPr lang="ru-RU" altLang="ru-RU" sz="1800" b="1" i="1" dirty="0">
              <a:solidFill>
                <a:schemeClr val="accent2"/>
              </a:solidFill>
              <a:effectLst>
                <a:outerShdw blurRad="38100" dist="38100" dir="2700000" algn="tl">
                  <a:srgbClr val="000000">
                    <a:alpha val="43137"/>
                  </a:srgbClr>
                </a:outerShdw>
              </a:effectLst>
            </a:endParaRP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13" name="Rectangle 54">
            <a:extLst>
              <a:ext uri="{FF2B5EF4-FFF2-40B4-BE49-F238E27FC236}">
                <a16:creationId xmlns:a16="http://schemas.microsoft.com/office/drawing/2014/main" id="{0A826A11-2F5E-4842-8E93-250E173BF769}"/>
              </a:ext>
            </a:extLst>
          </p:cNvPr>
          <p:cNvSpPr>
            <a:spLocks noChangeArrowheads="1"/>
          </p:cNvSpPr>
          <p:nvPr/>
        </p:nvSpPr>
        <p:spPr bwMode="auto">
          <a:xfrm>
            <a:off x="432816" y="821779"/>
            <a:ext cx="11411711" cy="4770537"/>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algn="just">
              <a:spcAft>
                <a:spcPts val="1200"/>
              </a:spcAft>
              <a:defRPr/>
            </a:pPr>
            <a:r>
              <a:rPr lang="uk-UA" b="1" dirty="0">
                <a:latin typeface="Arial" charset="0"/>
              </a:rPr>
              <a:t>Це короткий запис, що слугує поясненням до тексту, таблиці або ілюстрації.</a:t>
            </a:r>
          </a:p>
          <a:p>
            <a:pPr algn="just">
              <a:spcAft>
                <a:spcPts val="1200"/>
              </a:spcAft>
              <a:defRPr/>
            </a:pPr>
            <a:r>
              <a:rPr lang="uk-UA" b="1" dirty="0">
                <a:latin typeface="Arial" charset="0"/>
              </a:rPr>
              <a:t>Розміщують примітку з абзацу безпосередньо після тексту, таблиці чи ілюстрації і починають з великої літери. </a:t>
            </a:r>
          </a:p>
          <a:p>
            <a:pPr algn="just">
              <a:spcAft>
                <a:spcPts val="1200"/>
              </a:spcAft>
              <a:defRPr/>
            </a:pPr>
            <a:r>
              <a:rPr lang="uk-UA" b="1" dirty="0">
                <a:latin typeface="Arial" charset="0"/>
              </a:rPr>
              <a:t>Одну примітку не нумерують, а декілька – послідовно арабськими цифрами, а текст подають поряд:</a:t>
            </a:r>
          </a:p>
          <a:p>
            <a:pPr marL="717550" algn="just">
              <a:spcAft>
                <a:spcPts val="1200"/>
              </a:spcAft>
              <a:defRPr/>
            </a:pPr>
            <a:endParaRPr lang="uk-UA" sz="2400" b="1" i="1" dirty="0">
              <a:solidFill>
                <a:srgbClr val="990033"/>
              </a:solidFill>
              <a:latin typeface="Arial" charset="0"/>
            </a:endParaRPr>
          </a:p>
          <a:p>
            <a:pPr marL="717550" algn="just">
              <a:spcAft>
                <a:spcPts val="1200"/>
              </a:spcAft>
              <a:defRPr/>
            </a:pPr>
            <a:r>
              <a:rPr lang="uk-UA" sz="2400" i="1" dirty="0">
                <a:latin typeface="Times New Roman" panose="02020603050405020304" pitchFamily="18" charset="0"/>
                <a:cs typeface="Times New Roman" panose="02020603050405020304" pitchFamily="18" charset="0"/>
              </a:rPr>
              <a:t>Примітка.</a:t>
            </a:r>
            <a:r>
              <a:rPr lang="uk-UA" sz="2400" dirty="0">
                <a:latin typeface="Times New Roman" panose="02020603050405020304" pitchFamily="18" charset="0"/>
                <a:cs typeface="Times New Roman" panose="02020603050405020304" pitchFamily="18" charset="0"/>
              </a:rPr>
              <a:t> Гальмівний шлях дорівнює 40 м.</a:t>
            </a:r>
          </a:p>
          <a:p>
            <a:pPr marL="717550" algn="just">
              <a:spcAft>
                <a:spcPts val="1200"/>
              </a:spcAft>
              <a:defRPr/>
            </a:pPr>
            <a:r>
              <a:rPr lang="uk-UA" sz="2400" i="1" dirty="0">
                <a:latin typeface="Times New Roman" panose="02020603050405020304" pitchFamily="18" charset="0"/>
                <a:cs typeface="Times New Roman" panose="02020603050405020304" pitchFamily="18" charset="0"/>
              </a:rPr>
              <a:t>Примітки:</a:t>
            </a:r>
          </a:p>
          <a:p>
            <a:pPr marL="1174750" indent="-457200">
              <a:spcAft>
                <a:spcPts val="1200"/>
              </a:spcAft>
              <a:buAutoNum type="arabicPeriod"/>
              <a:defRPr/>
            </a:pPr>
            <a:r>
              <a:rPr lang="uk-UA" sz="2400" dirty="0">
                <a:latin typeface="Times New Roman" panose="02020603050405020304" pitchFamily="18" charset="0"/>
                <a:cs typeface="Times New Roman" panose="02020603050405020304" pitchFamily="18" charset="0"/>
              </a:rPr>
              <a:t>Коефіцієнт опору коченню являє собою відношення тангенціальної сили до нормальної.</a:t>
            </a:r>
          </a:p>
          <a:p>
            <a:pPr marL="1174750" indent="-457200">
              <a:spcAft>
                <a:spcPts val="1200"/>
              </a:spcAft>
              <a:buAutoNum type="arabicPeriod"/>
              <a:defRPr/>
            </a:pPr>
            <a:r>
              <a:rPr lang="uk-UA" sz="2400" dirty="0">
                <a:latin typeface="Times New Roman" panose="02020603050405020304" pitchFamily="18" charset="0"/>
                <a:cs typeface="Times New Roman" panose="02020603050405020304" pitchFamily="18" charset="0"/>
              </a:rPr>
              <a:t>Значення коефіцієнту опору залежить від …….</a:t>
            </a:r>
          </a:p>
        </p:txBody>
      </p:sp>
    </p:spTree>
    <p:extLst>
      <p:ext uri="{BB962C8B-B14F-4D97-AF65-F5344CB8AC3E}">
        <p14:creationId xmlns:p14="http://schemas.microsoft.com/office/powerpoint/2010/main" val="869964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548640" y="187942"/>
            <a:ext cx="11326368"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Виноски</a:t>
            </a:r>
            <a:endParaRPr lang="ru-RU" altLang="ru-RU" sz="1800" b="1" i="1" dirty="0">
              <a:solidFill>
                <a:schemeClr val="accent2"/>
              </a:solidFill>
              <a:effectLst>
                <a:outerShdw blurRad="38100" dist="38100" dir="2700000" algn="tl">
                  <a:srgbClr val="000000">
                    <a:alpha val="43137"/>
                  </a:srgbClr>
                </a:outerShdw>
              </a:effectLst>
            </a:endParaRPr>
          </a:p>
        </p:txBody>
      </p:sp>
      <p:sp>
        <p:nvSpPr>
          <p:cNvPr id="7" name="Text Box 2">
            <a:extLst>
              <a:ext uri="{FF2B5EF4-FFF2-40B4-BE49-F238E27FC236}">
                <a16:creationId xmlns:a16="http://schemas.microsoft.com/office/drawing/2014/main" id="{C8AE1394-2BC0-4AA2-9458-5C38FD8F1F95}"/>
              </a:ext>
            </a:extLst>
          </p:cNvPr>
          <p:cNvSpPr txBox="1">
            <a:spLocks noChangeArrowheads="1"/>
          </p:cNvSpPr>
          <p:nvPr/>
        </p:nvSpPr>
        <p:spPr bwMode="auto">
          <a:xfrm>
            <a:off x="14319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uk-UA" altLang="ru-RU" sz="1800" b="1"/>
          </a:p>
        </p:txBody>
      </p:sp>
      <p:sp>
        <p:nvSpPr>
          <p:cNvPr id="10" name="Rectangle 9">
            <a:extLst>
              <a:ext uri="{FF2B5EF4-FFF2-40B4-BE49-F238E27FC236}">
                <a16:creationId xmlns:a16="http://schemas.microsoft.com/office/drawing/2014/main" id="{1517C4E5-2D8E-49D6-BE72-DF600A0F72E4}"/>
              </a:ext>
            </a:extLst>
          </p:cNvPr>
          <p:cNvSpPr>
            <a:spLocks noChangeArrowheads="1"/>
          </p:cNvSpPr>
          <p:nvPr/>
        </p:nvSpPr>
        <p:spPr bwMode="auto">
          <a:xfrm>
            <a:off x="1524000" y="5687575"/>
            <a:ext cx="8064500" cy="55015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355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lnSpc>
                <a:spcPct val="140000"/>
              </a:lnSpc>
            </a:pPr>
            <a:r>
              <a:rPr lang="uk-UA" altLang="ru-RU" sz="2400">
                <a:solidFill>
                  <a:schemeClr val="tx2"/>
                </a:solidFill>
              </a:rPr>
              <a:t>        </a:t>
            </a:r>
            <a:endParaRPr lang="uk-UA" altLang="ru-RU" sz="2400" i="1">
              <a:solidFill>
                <a:schemeClr val="tx2"/>
              </a:solidFill>
            </a:endParaRPr>
          </a:p>
        </p:txBody>
      </p:sp>
      <p:sp>
        <p:nvSpPr>
          <p:cNvPr id="9" name="Rectangle 54">
            <a:extLst>
              <a:ext uri="{FF2B5EF4-FFF2-40B4-BE49-F238E27FC236}">
                <a16:creationId xmlns:a16="http://schemas.microsoft.com/office/drawing/2014/main" id="{F2438AA6-F179-43E1-A530-559CCBEA91AC}"/>
              </a:ext>
            </a:extLst>
          </p:cNvPr>
          <p:cNvSpPr>
            <a:spLocks noChangeArrowheads="1"/>
          </p:cNvSpPr>
          <p:nvPr/>
        </p:nvSpPr>
        <p:spPr bwMode="auto">
          <a:xfrm>
            <a:off x="548640" y="787271"/>
            <a:ext cx="11033759" cy="5115246"/>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1200"/>
              </a:spcAft>
              <a:buClrTx/>
              <a:buNone/>
              <a:defRPr/>
            </a:pPr>
            <a:r>
              <a:rPr lang="uk-UA" altLang="ru-RU" sz="2000" b="1" dirty="0"/>
              <a:t>Розміщують під текстом і позначають арабськими цифрами, нумеруючи на кожній сторінці окремо.</a:t>
            </a:r>
          </a:p>
          <a:p>
            <a:pPr algn="just">
              <a:spcBef>
                <a:spcPct val="0"/>
              </a:spcBef>
              <a:spcAft>
                <a:spcPts val="1200"/>
              </a:spcAft>
              <a:buClrTx/>
              <a:buNone/>
              <a:defRPr/>
            </a:pPr>
            <a:r>
              <a:rPr lang="uk-UA" altLang="ru-RU" sz="2000" b="1" dirty="0"/>
              <a:t>Знаки виноски проставляють безпосередньо після слова, числа, символу, речення, до якого дають пояснення, та перед текстом пояснення.</a:t>
            </a:r>
          </a:p>
          <a:p>
            <a:pPr algn="just">
              <a:buNone/>
              <a:defRPr/>
            </a:pPr>
            <a:r>
              <a:rPr lang="uk-UA" altLang="ru-RU" sz="2000" b="1" dirty="0"/>
              <a:t>Текст виноски пишуть з абзацу в кінці сторінки або таблиці і відокремлюють лінією завдовжки 30–40 мм, проведеною ліворуч </a:t>
            </a:r>
          </a:p>
          <a:p>
            <a:pPr algn="just">
              <a:buNone/>
              <a:defRPr/>
            </a:pPr>
            <a:endParaRPr lang="uk-UA" sz="2000" b="1" dirty="0">
              <a:solidFill>
                <a:schemeClr val="tx2"/>
              </a:solidFill>
              <a:latin typeface="Arial" charset="0"/>
            </a:endParaRPr>
          </a:p>
          <a:p>
            <a:pPr algn="just">
              <a:buNone/>
              <a:defRPr/>
            </a:pPr>
            <a:r>
              <a:rPr lang="uk-UA" sz="2400" b="1" dirty="0">
                <a:solidFill>
                  <a:schemeClr val="tx1">
                    <a:lumMod val="50000"/>
                  </a:schemeClr>
                </a:solidFill>
                <a:latin typeface="Times New Roman" panose="02020603050405020304" pitchFamily="18" charset="0"/>
                <a:cs typeface="Times New Roman" panose="02020603050405020304" pitchFamily="18" charset="0"/>
              </a:rPr>
              <a:t>Приклад цитати в тексті: </a:t>
            </a:r>
          </a:p>
          <a:p>
            <a:pPr algn="just">
              <a:buNone/>
              <a:defRPr/>
            </a:pPr>
            <a:r>
              <a:rPr lang="uk-UA" sz="2400" dirty="0">
                <a:latin typeface="Times New Roman" panose="02020603050405020304" pitchFamily="18" charset="0"/>
                <a:cs typeface="Times New Roman" panose="02020603050405020304" pitchFamily="18" charset="0"/>
              </a:rPr>
              <a:t>«Національний гірничий університет – найстаріший вищий навчальний заклад регіону</a:t>
            </a:r>
            <a:r>
              <a:rPr lang="uk-UA" sz="2400" baseline="30000" dirty="0">
                <a:latin typeface="Times New Roman" panose="02020603050405020304" pitchFamily="18" charset="0"/>
                <a:cs typeface="Times New Roman" panose="02020603050405020304" pitchFamily="18" charset="0"/>
              </a:rPr>
              <a:t>1</a:t>
            </a:r>
            <a:r>
              <a:rPr lang="uk-UA" sz="2400" dirty="0">
                <a:latin typeface="Times New Roman" panose="02020603050405020304" pitchFamily="18" charset="0"/>
                <a:cs typeface="Times New Roman" panose="02020603050405020304" pitchFamily="18" charset="0"/>
              </a:rPr>
              <a:t>».</a:t>
            </a:r>
          </a:p>
          <a:p>
            <a:pPr algn="just">
              <a:buNone/>
              <a:defRPr/>
            </a:pPr>
            <a:endParaRPr lang="uk-UA" sz="2400" dirty="0">
              <a:latin typeface="Times New Roman" panose="02020603050405020304" pitchFamily="18" charset="0"/>
              <a:cs typeface="Times New Roman" panose="02020603050405020304" pitchFamily="18" charset="0"/>
            </a:endParaRPr>
          </a:p>
          <a:p>
            <a:pPr algn="just">
              <a:buNone/>
              <a:defRPr/>
            </a:pPr>
            <a:r>
              <a:rPr lang="uk-UA" sz="2000" b="1" dirty="0">
                <a:solidFill>
                  <a:schemeClr val="tx1">
                    <a:lumMod val="50000"/>
                  </a:schemeClr>
                </a:solidFill>
                <a:latin typeface="Arial" charset="0"/>
              </a:rPr>
              <a:t>Відповідне подання виноски:</a:t>
            </a:r>
            <a:endParaRPr lang="ru-RU" sz="2000" b="1" dirty="0">
              <a:solidFill>
                <a:schemeClr val="tx1">
                  <a:lumMod val="50000"/>
                </a:schemeClr>
              </a:solidFill>
              <a:latin typeface="Arial" charset="0"/>
            </a:endParaRPr>
          </a:p>
          <a:p>
            <a:pPr algn="just">
              <a:buNone/>
              <a:defRPr/>
            </a:pPr>
            <a:r>
              <a:rPr lang="uk-UA" sz="2000" dirty="0">
                <a:latin typeface="Times New Roman" panose="02020603050405020304" pitchFamily="18" charset="0"/>
                <a:cs typeface="Times New Roman" panose="02020603050405020304" pitchFamily="18" charset="0"/>
              </a:rPr>
              <a:t>1.  Заснований у 1899 році як Катеринославське вище гірниче училище</a:t>
            </a:r>
            <a:endParaRPr lang="uk-UA"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91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978475" y="6145306"/>
            <a:ext cx="8876550" cy="384960"/>
          </a:xfrm>
          <a:prstGeom prst="rect">
            <a:avLst/>
          </a:prstGeom>
        </p:spPr>
        <p:txBody>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uk-UA" sz="20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rPr>
              <a:t>Методичне забезпечення освітнього процесу</a:t>
            </a:r>
            <a:endParaRPr kumimoji="0" lang="en-US" sz="20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mj-lt"/>
              <a:ea typeface="+mj-ea"/>
              <a:cs typeface="+mj-cs"/>
            </a:endParaRPr>
          </a:p>
        </p:txBody>
      </p:sp>
      <p:graphicFrame>
        <p:nvGraphicFramePr>
          <p:cNvPr id="2" name="Таблица 2">
            <a:extLst>
              <a:ext uri="{FF2B5EF4-FFF2-40B4-BE49-F238E27FC236}">
                <a16:creationId xmlns:a16="http://schemas.microsoft.com/office/drawing/2014/main" id="{0A0678C1-7CBA-41F9-A9E3-4AEB56B1EE21}"/>
              </a:ext>
            </a:extLst>
          </p:cNvPr>
          <p:cNvGraphicFramePr>
            <a:graphicFrameLocks noGrp="1"/>
          </p:cNvGraphicFramePr>
          <p:nvPr>
            <p:extLst>
              <p:ext uri="{D42A27DB-BD31-4B8C-83A1-F6EECF244321}">
                <p14:modId xmlns:p14="http://schemas.microsoft.com/office/powerpoint/2010/main" val="4110035533"/>
              </p:ext>
            </p:extLst>
          </p:nvPr>
        </p:nvGraphicFramePr>
        <p:xfrm>
          <a:off x="565440" y="1734970"/>
          <a:ext cx="7242762" cy="914400"/>
        </p:xfrm>
        <a:graphic>
          <a:graphicData uri="http://schemas.openxmlformats.org/drawingml/2006/table">
            <a:tbl>
              <a:tblPr firstRow="1" bandRow="1">
                <a:tableStyleId>{284E427A-3D55-4303-BF80-6455036E1DE7}</a:tableStyleId>
              </a:tblPr>
              <a:tblGrid>
                <a:gridCol w="7242762">
                  <a:extLst>
                    <a:ext uri="{9D8B030D-6E8A-4147-A177-3AD203B41FA5}">
                      <a16:colId xmlns:a16="http://schemas.microsoft.com/office/drawing/2014/main" val="6524458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t>Рекомендації до самостійної роботи студента за видами навчальних занять (лекції, практичні заняття, лабораторні роботи, семінари) </a:t>
                      </a:r>
                      <a:endParaRPr lang="uk-UA" dirty="0"/>
                    </a:p>
                  </a:txBody>
                  <a:tcPr/>
                </a:tc>
                <a:extLst>
                  <a:ext uri="{0D108BD9-81ED-4DB2-BD59-A6C34878D82A}">
                    <a16:rowId xmlns:a16="http://schemas.microsoft.com/office/drawing/2014/main" val="3907700471"/>
                  </a:ext>
                </a:extLst>
              </a:tr>
            </a:tbl>
          </a:graphicData>
        </a:graphic>
      </p:graphicFrame>
      <p:graphicFrame>
        <p:nvGraphicFramePr>
          <p:cNvPr id="7" name="Таблица 2">
            <a:extLst>
              <a:ext uri="{FF2B5EF4-FFF2-40B4-BE49-F238E27FC236}">
                <a16:creationId xmlns:a16="http://schemas.microsoft.com/office/drawing/2014/main" id="{C40295A8-6C5D-468A-8347-DA6DE975DF60}"/>
              </a:ext>
            </a:extLst>
          </p:cNvPr>
          <p:cNvGraphicFramePr>
            <a:graphicFrameLocks noGrp="1"/>
          </p:cNvGraphicFramePr>
          <p:nvPr>
            <p:extLst>
              <p:ext uri="{D42A27DB-BD31-4B8C-83A1-F6EECF244321}">
                <p14:modId xmlns:p14="http://schemas.microsoft.com/office/powerpoint/2010/main" val="529631366"/>
              </p:ext>
            </p:extLst>
          </p:nvPr>
        </p:nvGraphicFramePr>
        <p:xfrm>
          <a:off x="565440" y="3429000"/>
          <a:ext cx="7242762" cy="1219200"/>
        </p:xfrm>
        <a:graphic>
          <a:graphicData uri="http://schemas.openxmlformats.org/drawingml/2006/table">
            <a:tbl>
              <a:tblPr firstRow="1" bandRow="1">
                <a:tableStyleId>{284E427A-3D55-4303-BF80-6455036E1DE7}</a:tableStyleId>
              </a:tblPr>
              <a:tblGrid>
                <a:gridCol w="7242762">
                  <a:extLst>
                    <a:ext uri="{9D8B030D-6E8A-4147-A177-3AD203B41FA5}">
                      <a16:colId xmlns:a16="http://schemas.microsoft.com/office/drawing/2014/main" val="65244588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t>Рекомендації до самостійної роботи студента з виконання індивідуальних завдань (</a:t>
                      </a:r>
                      <a:r>
                        <a:rPr lang="uk-UA" sz="1800" b="1" i="1" dirty="0"/>
                        <a:t>розрахункові, графічні та розрахунково-графічні завдання, реферати, курсові  </a:t>
                      </a:r>
                      <a:r>
                        <a:rPr lang="uk-UA" sz="1800" b="1" i="1" dirty="0" err="1"/>
                        <a:t>проєкти</a:t>
                      </a:r>
                      <a:r>
                        <a:rPr lang="uk-UA" sz="1800" b="1" i="1" dirty="0"/>
                        <a:t>/роботи та кваліфікаційні роботи</a:t>
                      </a:r>
                      <a:r>
                        <a:rPr lang="uk-UA" sz="2000" b="1" i="1" dirty="0"/>
                        <a:t>)</a:t>
                      </a:r>
                      <a:r>
                        <a:rPr lang="ru-RU" sz="2000" b="1" i="1" dirty="0"/>
                        <a:t> </a:t>
                      </a:r>
                      <a:endParaRPr lang="ru-RU" sz="2000" b="1" dirty="0"/>
                    </a:p>
                  </a:txBody>
                  <a:tcPr/>
                </a:tc>
                <a:extLst>
                  <a:ext uri="{0D108BD9-81ED-4DB2-BD59-A6C34878D82A}">
                    <a16:rowId xmlns:a16="http://schemas.microsoft.com/office/drawing/2014/main" val="3907700471"/>
                  </a:ext>
                </a:extLst>
              </a:tr>
            </a:tbl>
          </a:graphicData>
        </a:graphic>
      </p:graphicFrame>
      <p:pic>
        <p:nvPicPr>
          <p:cNvPr id="9" name="Рисунок 10" descr="Изображение выглядит как много, грузовик, улица, парковка&#10;&#10;Автоматически созданное описание">
            <a:extLst>
              <a:ext uri="{FF2B5EF4-FFF2-40B4-BE49-F238E27FC236}">
                <a16:creationId xmlns:a16="http://schemas.microsoft.com/office/drawing/2014/main" id="{0C6B1438-FBA2-4904-A97A-EE704ED9B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3263" t="23946" r="17107" b="11067"/>
          <a:stretch>
            <a:fillRect/>
          </a:stretch>
        </p:blipFill>
        <p:spPr bwMode="auto">
          <a:xfrm>
            <a:off x="8252339" y="1734970"/>
            <a:ext cx="3205372" cy="290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61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94354AE-8812-452D-AD41-22FB35A0CAF8}"/>
              </a:ext>
            </a:extLst>
          </p:cNvPr>
          <p:cNvSpPr txBox="1">
            <a:spLocks noChangeArrowheads="1"/>
          </p:cNvSpPr>
          <p:nvPr/>
        </p:nvSpPr>
        <p:spPr>
          <a:xfrm>
            <a:off x="340658" y="3097341"/>
            <a:ext cx="11654117" cy="5635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000" b="1" dirty="0">
                <a:solidFill>
                  <a:srgbClr val="002060"/>
                </a:solidFill>
              </a:rPr>
              <a:t>Доступність змісту навчальної літератури забезпечується за рахунок:</a:t>
            </a:r>
            <a:br>
              <a:rPr lang="ru-RU" sz="2000" b="1" dirty="0">
                <a:solidFill>
                  <a:srgbClr val="002060"/>
                </a:solidFill>
              </a:rPr>
            </a:br>
            <a:endParaRPr lang="en-US" sz="2000" b="1" dirty="0">
              <a:solidFill>
                <a:srgbClr val="002060"/>
              </a:solidFill>
            </a:endParaRPr>
          </a:p>
        </p:txBody>
      </p:sp>
      <p:graphicFrame>
        <p:nvGraphicFramePr>
          <p:cNvPr id="5" name="Схема 4">
            <a:extLst>
              <a:ext uri="{FF2B5EF4-FFF2-40B4-BE49-F238E27FC236}">
                <a16:creationId xmlns:a16="http://schemas.microsoft.com/office/drawing/2014/main" id="{489A7B7B-45BF-4C50-A918-8A0623F2341C}"/>
              </a:ext>
            </a:extLst>
          </p:cNvPr>
          <p:cNvGraphicFramePr/>
          <p:nvPr>
            <p:extLst>
              <p:ext uri="{D42A27DB-BD31-4B8C-83A1-F6EECF244321}">
                <p14:modId xmlns:p14="http://schemas.microsoft.com/office/powerpoint/2010/main" val="2452375265"/>
              </p:ext>
            </p:extLst>
          </p:nvPr>
        </p:nvGraphicFramePr>
        <p:xfrm>
          <a:off x="926592" y="3510451"/>
          <a:ext cx="10878571" cy="2908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Таблица 3">
            <a:extLst>
              <a:ext uri="{FF2B5EF4-FFF2-40B4-BE49-F238E27FC236}">
                <a16:creationId xmlns:a16="http://schemas.microsoft.com/office/drawing/2014/main" id="{D68BCE9F-EE20-47E0-9DF5-9031CF4CD2A4}"/>
              </a:ext>
            </a:extLst>
          </p:cNvPr>
          <p:cNvGraphicFramePr>
            <a:graphicFrameLocks noGrp="1"/>
          </p:cNvGraphicFramePr>
          <p:nvPr>
            <p:extLst>
              <p:ext uri="{D42A27DB-BD31-4B8C-83A1-F6EECF244321}">
                <p14:modId xmlns:p14="http://schemas.microsoft.com/office/powerpoint/2010/main" val="4246514965"/>
              </p:ext>
            </p:extLst>
          </p:nvPr>
        </p:nvGraphicFramePr>
        <p:xfrm>
          <a:off x="397932" y="953335"/>
          <a:ext cx="11396133" cy="2042160"/>
        </p:xfrm>
        <a:graphic>
          <a:graphicData uri="http://schemas.openxmlformats.org/drawingml/2006/table">
            <a:tbl>
              <a:tblPr firstRow="1" bandRow="1">
                <a:tableStyleId>{21E4AEA4-8DFA-4A89-87EB-49C32662AFE0}</a:tableStyleId>
              </a:tblPr>
              <a:tblGrid>
                <a:gridCol w="11396133">
                  <a:extLst>
                    <a:ext uri="{9D8B030D-6E8A-4147-A177-3AD203B41FA5}">
                      <a16:colId xmlns:a16="http://schemas.microsoft.com/office/drawing/2014/main" val="3059734903"/>
                    </a:ext>
                  </a:extLst>
                </a:gridCol>
              </a:tblGrid>
              <a:tr h="479741">
                <a:tc>
                  <a:txBody>
                    <a:bodyPr/>
                    <a:lstStyle/>
                    <a:p>
                      <a:pPr marL="0" marR="0" lvl="0" indent="355600" fontAlgn="base">
                        <a:lnSpc>
                          <a:spcPct val="90000"/>
                        </a:lnSpc>
                        <a:spcBef>
                          <a:spcPts val="1200"/>
                        </a:spcBef>
                        <a:spcAft>
                          <a:spcPct val="0"/>
                        </a:spcAft>
                        <a:buClrTx/>
                        <a:buSzTx/>
                        <a:tabLst>
                          <a:tab pos="2297113" algn="l"/>
                        </a:tabLst>
                      </a:pPr>
                      <a:r>
                        <a:rPr lang="uk-UA" sz="2000" b="1" i="1" dirty="0">
                          <a:solidFill>
                            <a:schemeClr val="bg1"/>
                          </a:solidFill>
                          <a:effectLst>
                            <a:outerShdw blurRad="38100" dist="38100" dir="2700000" algn="tl">
                              <a:srgbClr val="000000">
                                <a:alpha val="43137"/>
                              </a:srgbClr>
                            </a:outerShdw>
                          </a:effectLst>
                          <a:ea typeface="Times New Roman" pitchFamily="18" charset="0"/>
                          <a:cs typeface="Times New Roman" pitchFamily="18" charset="0"/>
                        </a:rPr>
                        <a:t>У</a:t>
                      </a:r>
                      <a:r>
                        <a:rPr lang="uk-UA" sz="2000" dirty="0">
                          <a:solidFill>
                            <a:schemeClr val="bg1"/>
                          </a:solidFill>
                          <a:latin typeface="+mj-lt"/>
                          <a:ea typeface="+mj-ea"/>
                          <a:cs typeface="+mj-cs"/>
                        </a:rPr>
                        <a:t>міння створювати зрозумілі студентам навчальні тексти – обов’язкова компетенція викладача вищої школи</a:t>
                      </a:r>
                      <a:endParaRPr lang="ru-RU" sz="2000" dirty="0">
                        <a:solidFill>
                          <a:schemeClr val="bg1"/>
                        </a:solidFill>
                        <a:latin typeface="+mj-lt"/>
                        <a:ea typeface="+mj-ea"/>
                        <a:cs typeface="+mj-cs"/>
                      </a:endParaRPr>
                    </a:p>
                  </a:txBody>
                  <a:tcPr/>
                </a:tc>
                <a:extLst>
                  <a:ext uri="{0D108BD9-81ED-4DB2-BD59-A6C34878D82A}">
                    <a16:rowId xmlns:a16="http://schemas.microsoft.com/office/drawing/2014/main" val="2237748196"/>
                  </a:ext>
                </a:extLst>
              </a:tr>
              <a:tr h="362192">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uk-UA" sz="2000" b="1" kern="1200" dirty="0">
                          <a:solidFill>
                            <a:schemeClr val="tx1"/>
                          </a:solidFill>
                          <a:latin typeface="+mn-lt"/>
                          <a:ea typeface="+mn-ea"/>
                          <a:cs typeface="+mn-cs"/>
                        </a:rPr>
                        <a:t>Навчальна література</a:t>
                      </a:r>
                      <a:r>
                        <a:rPr lang="uk-UA" sz="2000" b="1" dirty="0">
                          <a:solidFill>
                            <a:schemeClr val="tx1"/>
                          </a:solidFill>
                          <a:latin typeface="+mn-lt"/>
                          <a:ea typeface="+mj-ea"/>
                          <a:cs typeface="+mj-cs"/>
                        </a:rPr>
                        <a:t>, перш за все, має бути зрозумілою</a:t>
                      </a:r>
                      <a:endParaRPr lang="uk-UA" sz="2000" b="1" dirty="0">
                        <a:solidFill>
                          <a:schemeClr val="tx1"/>
                        </a:solidFill>
                        <a:latin typeface="+mn-lt"/>
                      </a:endParaRPr>
                    </a:p>
                  </a:txBody>
                  <a:tcPr/>
                </a:tc>
                <a:extLst>
                  <a:ext uri="{0D108BD9-81ED-4DB2-BD59-A6C34878D82A}">
                    <a16:rowId xmlns:a16="http://schemas.microsoft.com/office/drawing/2014/main" val="789577049"/>
                  </a:ext>
                </a:extLst>
              </a:tr>
              <a:tr h="643555">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Ø"/>
                        <a:tabLst/>
                        <a:defRPr/>
                      </a:pPr>
                      <a:r>
                        <a:rPr lang="uk-UA" sz="2000" b="1" dirty="0">
                          <a:solidFill>
                            <a:schemeClr val="tx1"/>
                          </a:solidFill>
                          <a:latin typeface="+mj-lt"/>
                          <a:ea typeface="+mj-ea"/>
                          <a:cs typeface="+mj-cs"/>
                        </a:rPr>
                        <a:t>Нерозуміння інформації породжує в студента негативні емоції, що блокують мислення, бажання вчитись, уповільнює розвиток інтелекту, гальмує перетворення інформації у знання та уміння</a:t>
                      </a:r>
                    </a:p>
                  </a:txBody>
                  <a:tcPr/>
                </a:tc>
                <a:extLst>
                  <a:ext uri="{0D108BD9-81ED-4DB2-BD59-A6C34878D82A}">
                    <a16:rowId xmlns:a16="http://schemas.microsoft.com/office/drawing/2014/main" val="1910476517"/>
                  </a:ext>
                </a:extLst>
              </a:tr>
            </a:tbl>
          </a:graphicData>
        </a:graphic>
      </p:graphicFrame>
      <p:sp>
        <p:nvSpPr>
          <p:cNvPr id="7" name="Прямоугольник 6">
            <a:extLst>
              <a:ext uri="{FF2B5EF4-FFF2-40B4-BE49-F238E27FC236}">
                <a16:creationId xmlns:a16="http://schemas.microsoft.com/office/drawing/2014/main" id="{0799183D-AA4A-43DE-8BA2-F3DE118A89A4}"/>
              </a:ext>
            </a:extLst>
          </p:cNvPr>
          <p:cNvSpPr/>
          <p:nvPr/>
        </p:nvSpPr>
        <p:spPr>
          <a:xfrm>
            <a:off x="1922328" y="439388"/>
            <a:ext cx="8038536" cy="400110"/>
          </a:xfrm>
          <a:prstGeom prst="rect">
            <a:avLst/>
          </a:prstGeom>
        </p:spPr>
        <p:txBody>
          <a:bodyPr wrap="square">
            <a:spAutoFit/>
          </a:bodyPr>
          <a:lstStyle/>
          <a:p>
            <a:pPr algn="ctr" fontAlgn="base">
              <a:spcBef>
                <a:spcPts val="600"/>
              </a:spcBef>
              <a:spcAft>
                <a:spcPts val="600"/>
              </a:spcAft>
            </a:pPr>
            <a:r>
              <a:rPr lang="uk-UA" sz="2000" b="1" dirty="0">
                <a:solidFill>
                  <a:schemeClr val="accent1"/>
                </a:solidFill>
                <a:effectLst>
                  <a:outerShdw blurRad="38100" dist="38100" dir="2700000" algn="tl">
                    <a:srgbClr val="000000">
                      <a:alpha val="43137"/>
                    </a:srgbClr>
                  </a:outerShdw>
                </a:effectLst>
              </a:rPr>
              <a:t>1 ЗАГАЛЬНІ ВИМОГИ ДО НАВЧАЛЬНОЇ ЛІТЕРАТУРИ (1)</a:t>
            </a:r>
            <a:endParaRPr lang="ru-RU" sz="20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381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3939085-67F5-45E1-8D75-CB6ABF681773}"/>
              </a:ext>
            </a:extLst>
          </p:cNvPr>
          <p:cNvSpPr txBox="1">
            <a:spLocks noChangeArrowheads="1"/>
          </p:cNvSpPr>
          <p:nvPr/>
        </p:nvSpPr>
        <p:spPr>
          <a:xfrm>
            <a:off x="460530" y="412950"/>
            <a:ext cx="10972800" cy="3977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800" b="1" dirty="0"/>
              <a:t>Упровадження компетентнісного підходу вимагає відображення:</a:t>
            </a:r>
            <a:endParaRPr lang="en-US" sz="1800" b="1" dirty="0"/>
          </a:p>
        </p:txBody>
      </p:sp>
      <p:graphicFrame>
        <p:nvGraphicFramePr>
          <p:cNvPr id="8" name="Схема 7">
            <a:extLst>
              <a:ext uri="{FF2B5EF4-FFF2-40B4-BE49-F238E27FC236}">
                <a16:creationId xmlns:a16="http://schemas.microsoft.com/office/drawing/2014/main" id="{B9955ABB-B527-458E-99F5-5F200BC86190}"/>
              </a:ext>
            </a:extLst>
          </p:cNvPr>
          <p:cNvGraphicFramePr/>
          <p:nvPr>
            <p:extLst>
              <p:ext uri="{D42A27DB-BD31-4B8C-83A1-F6EECF244321}">
                <p14:modId xmlns:p14="http://schemas.microsoft.com/office/powerpoint/2010/main" val="3514462450"/>
              </p:ext>
            </p:extLst>
          </p:nvPr>
        </p:nvGraphicFramePr>
        <p:xfrm>
          <a:off x="896401" y="769470"/>
          <a:ext cx="10382323"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a:extLst>
              <a:ext uri="{FF2B5EF4-FFF2-40B4-BE49-F238E27FC236}">
                <a16:creationId xmlns:a16="http://schemas.microsoft.com/office/drawing/2014/main" id="{74991187-7898-4286-9CAC-FB735DBF7940}"/>
              </a:ext>
            </a:extLst>
          </p:cNvPr>
          <p:cNvSpPr/>
          <p:nvPr/>
        </p:nvSpPr>
        <p:spPr>
          <a:xfrm>
            <a:off x="566056" y="6219420"/>
            <a:ext cx="6932023" cy="369332"/>
          </a:xfrm>
          <a:prstGeom prst="rect">
            <a:avLst/>
          </a:prstGeom>
        </p:spPr>
        <p:txBody>
          <a:bodyPr wrap="square">
            <a:spAutoFit/>
          </a:bodyPr>
          <a:lstStyle/>
          <a:p>
            <a:pPr algn="ctr"/>
            <a:r>
              <a:rPr lang="uk-UA" b="1" dirty="0">
                <a:solidFill>
                  <a:schemeClr val="accent4"/>
                </a:solidFill>
                <a:effectLst>
                  <a:outerShdw blurRad="38100" dist="38100" dir="2700000" algn="tl">
                    <a:srgbClr val="000000">
                      <a:alpha val="43137"/>
                    </a:srgbClr>
                  </a:outerShdw>
                </a:effectLst>
              </a:rPr>
              <a:t>Реалізація сучасних тенденцій розвитку вищої освіти (1)</a:t>
            </a:r>
            <a:endParaRPr lang="ru-RU"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3905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4991187-7898-4286-9CAC-FB735DBF7940}"/>
              </a:ext>
            </a:extLst>
          </p:cNvPr>
          <p:cNvSpPr/>
          <p:nvPr/>
        </p:nvSpPr>
        <p:spPr>
          <a:xfrm>
            <a:off x="527051" y="6208856"/>
            <a:ext cx="6932023" cy="369332"/>
          </a:xfrm>
          <a:prstGeom prst="rect">
            <a:avLst/>
          </a:prstGeom>
        </p:spPr>
        <p:txBody>
          <a:bodyPr wrap="square">
            <a:spAutoFit/>
          </a:bodyPr>
          <a:lstStyle/>
          <a:p>
            <a:pPr algn="ctr"/>
            <a:r>
              <a:rPr lang="uk-UA" b="1" dirty="0">
                <a:solidFill>
                  <a:schemeClr val="accent4"/>
                </a:solidFill>
                <a:effectLst>
                  <a:outerShdw blurRad="38100" dist="38100" dir="2700000" algn="tl">
                    <a:srgbClr val="000000">
                      <a:alpha val="43137"/>
                    </a:srgbClr>
                  </a:outerShdw>
                </a:effectLst>
              </a:rPr>
              <a:t>Реалізація сучасних тенденцій розвитку вищої освіти (2)</a:t>
            </a:r>
            <a:endParaRPr lang="ru-RU" dirty="0">
              <a:solidFill>
                <a:schemeClr val="accent4"/>
              </a:solidFill>
              <a:effectLst>
                <a:outerShdw blurRad="38100" dist="38100" dir="2700000" algn="tl">
                  <a:srgbClr val="000000">
                    <a:alpha val="43137"/>
                  </a:srgbClr>
                </a:outerShdw>
              </a:effectLst>
            </a:endParaRPr>
          </a:p>
        </p:txBody>
      </p:sp>
      <p:sp>
        <p:nvSpPr>
          <p:cNvPr id="5" name="Rectangle 2">
            <a:extLst>
              <a:ext uri="{FF2B5EF4-FFF2-40B4-BE49-F238E27FC236}">
                <a16:creationId xmlns:a16="http://schemas.microsoft.com/office/drawing/2014/main" id="{FD8C8A13-5540-4935-928B-C672FA855251}"/>
              </a:ext>
            </a:extLst>
          </p:cNvPr>
          <p:cNvSpPr txBox="1">
            <a:spLocks noChangeArrowheads="1"/>
          </p:cNvSpPr>
          <p:nvPr/>
        </p:nvSpPr>
        <p:spPr>
          <a:xfrm>
            <a:off x="528918" y="758732"/>
            <a:ext cx="10972800" cy="384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1800" b="1"/>
              <a:t>Перехід до європейської кредитно-трансферної системи (Є</a:t>
            </a:r>
            <a:r>
              <a:rPr lang="ru-RU" sz="1800" b="1"/>
              <a:t>CTS</a:t>
            </a:r>
            <a:r>
              <a:rPr lang="uk-UA" sz="1800" b="1"/>
              <a:t>)</a:t>
            </a:r>
            <a:r>
              <a:rPr lang="ru-RU" sz="1800" b="1"/>
              <a:t> </a:t>
            </a:r>
            <a:r>
              <a:rPr lang="uk-UA" sz="1800" b="1"/>
              <a:t>вимагає</a:t>
            </a:r>
            <a:r>
              <a:rPr lang="uk-UA" sz="1800"/>
              <a:t>:</a:t>
            </a:r>
            <a:endParaRPr lang="en-US" sz="1800" dirty="0"/>
          </a:p>
        </p:txBody>
      </p:sp>
      <p:graphicFrame>
        <p:nvGraphicFramePr>
          <p:cNvPr id="6" name="Схема 5">
            <a:extLst>
              <a:ext uri="{FF2B5EF4-FFF2-40B4-BE49-F238E27FC236}">
                <a16:creationId xmlns:a16="http://schemas.microsoft.com/office/drawing/2014/main" id="{6D14F979-1D34-4798-8787-8FC0BCE76606}"/>
              </a:ext>
            </a:extLst>
          </p:cNvPr>
          <p:cNvGraphicFramePr/>
          <p:nvPr>
            <p:extLst>
              <p:ext uri="{D42A27DB-BD31-4B8C-83A1-F6EECF244321}">
                <p14:modId xmlns:p14="http://schemas.microsoft.com/office/powerpoint/2010/main" val="143003263"/>
              </p:ext>
            </p:extLst>
          </p:nvPr>
        </p:nvGraphicFramePr>
        <p:xfrm>
          <a:off x="527051" y="1142984"/>
          <a:ext cx="11137900" cy="4645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38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a:extLst>
              <a:ext uri="{FF2B5EF4-FFF2-40B4-BE49-F238E27FC236}">
                <a16:creationId xmlns:a16="http://schemas.microsoft.com/office/drawing/2014/main" id="{748172AD-FCF3-4837-843B-85C3352259A0}"/>
              </a:ext>
            </a:extLst>
          </p:cNvPr>
          <p:cNvGraphicFramePr/>
          <p:nvPr>
            <p:extLst>
              <p:ext uri="{D42A27DB-BD31-4B8C-83A1-F6EECF244321}">
                <p14:modId xmlns:p14="http://schemas.microsoft.com/office/powerpoint/2010/main" val="4188563724"/>
              </p:ext>
            </p:extLst>
          </p:nvPr>
        </p:nvGraphicFramePr>
        <p:xfrm>
          <a:off x="1510533" y="1786539"/>
          <a:ext cx="8940904" cy="3620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A272BCAC-32E2-4586-9926-B4C704AA8F2C}"/>
              </a:ext>
            </a:extLst>
          </p:cNvPr>
          <p:cNvSpPr>
            <a:spLocks noChangeArrowheads="1"/>
          </p:cNvSpPr>
          <p:nvPr/>
        </p:nvSpPr>
        <p:spPr bwMode="auto">
          <a:xfrm>
            <a:off x="724243" y="748084"/>
            <a:ext cx="10513483" cy="646331"/>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uk-UA" b="1" dirty="0">
                <a:latin typeface="+mj-lt"/>
                <a:ea typeface="+mj-ea"/>
                <a:cs typeface="+mj-cs"/>
              </a:rPr>
              <a:t>Стандарти і рекомендації щодо забезпечення якості в європейському просторі вищої освіти регламентують:</a:t>
            </a:r>
            <a:endParaRPr lang="ru-RU" b="1" dirty="0">
              <a:latin typeface="+mj-lt"/>
              <a:ea typeface="+mj-ea"/>
              <a:cs typeface="+mj-cs"/>
            </a:endParaRPr>
          </a:p>
        </p:txBody>
      </p:sp>
      <p:sp>
        <p:nvSpPr>
          <p:cNvPr id="5" name="Прямоугольник 4">
            <a:extLst>
              <a:ext uri="{FF2B5EF4-FFF2-40B4-BE49-F238E27FC236}">
                <a16:creationId xmlns:a16="http://schemas.microsoft.com/office/drawing/2014/main" id="{2B49BD1B-2242-4150-B7D9-EB4965C23670}"/>
              </a:ext>
            </a:extLst>
          </p:cNvPr>
          <p:cNvSpPr/>
          <p:nvPr/>
        </p:nvSpPr>
        <p:spPr>
          <a:xfrm>
            <a:off x="527051" y="6221048"/>
            <a:ext cx="6932023" cy="369332"/>
          </a:xfrm>
          <a:prstGeom prst="rect">
            <a:avLst/>
          </a:prstGeom>
        </p:spPr>
        <p:txBody>
          <a:bodyPr wrap="square">
            <a:spAutoFit/>
          </a:bodyPr>
          <a:lstStyle/>
          <a:p>
            <a:pPr algn="ctr"/>
            <a:r>
              <a:rPr lang="uk-UA" b="1" dirty="0">
                <a:solidFill>
                  <a:schemeClr val="accent4"/>
                </a:solidFill>
                <a:effectLst>
                  <a:outerShdw blurRad="38100" dist="38100" dir="2700000" algn="tl">
                    <a:srgbClr val="000000">
                      <a:alpha val="43137"/>
                    </a:srgbClr>
                  </a:outerShdw>
                </a:effectLst>
              </a:rPr>
              <a:t>Реалізація сучасних тенденцій розвитку вищої освіти (3)</a:t>
            </a:r>
            <a:endParaRPr lang="ru-RU"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4991187-7898-4286-9CAC-FB735DBF7940}"/>
              </a:ext>
            </a:extLst>
          </p:cNvPr>
          <p:cNvSpPr/>
          <p:nvPr/>
        </p:nvSpPr>
        <p:spPr>
          <a:xfrm>
            <a:off x="705394" y="6219644"/>
            <a:ext cx="3065418" cy="369332"/>
          </a:xfrm>
          <a:prstGeom prst="rect">
            <a:avLst/>
          </a:prstGeom>
        </p:spPr>
        <p:txBody>
          <a:bodyPr wrap="square">
            <a:spAutoFit/>
          </a:bodyPr>
          <a:lstStyle/>
          <a:p>
            <a:r>
              <a:rPr lang="uk-UA" b="1" dirty="0">
                <a:solidFill>
                  <a:schemeClr val="accent4"/>
                </a:solidFill>
                <a:effectLst>
                  <a:outerShdw blurRad="38100" dist="38100" dir="2700000" algn="tl">
                    <a:srgbClr val="000000">
                      <a:alpha val="43137"/>
                    </a:srgbClr>
                  </a:outerShdw>
                </a:effectLst>
              </a:rPr>
              <a:t>Дидактичні вимоги</a:t>
            </a:r>
            <a:endParaRPr lang="ru-RU" dirty="0">
              <a:solidFill>
                <a:schemeClr val="accent4"/>
              </a:solidFill>
              <a:effectLst>
                <a:outerShdw blurRad="38100" dist="38100" dir="2700000" algn="tl">
                  <a:srgbClr val="000000">
                    <a:alpha val="43137"/>
                  </a:srgbClr>
                </a:outerShdw>
              </a:effectLst>
            </a:endParaRPr>
          </a:p>
        </p:txBody>
      </p:sp>
      <p:graphicFrame>
        <p:nvGraphicFramePr>
          <p:cNvPr id="5" name="Таблица 4">
            <a:extLst>
              <a:ext uri="{FF2B5EF4-FFF2-40B4-BE49-F238E27FC236}">
                <a16:creationId xmlns:a16="http://schemas.microsoft.com/office/drawing/2014/main" id="{F8432906-80F0-4322-9E4D-85C6E40CB38E}"/>
              </a:ext>
            </a:extLst>
          </p:cNvPr>
          <p:cNvGraphicFramePr>
            <a:graphicFrameLocks noGrp="1"/>
          </p:cNvGraphicFramePr>
          <p:nvPr>
            <p:extLst>
              <p:ext uri="{D42A27DB-BD31-4B8C-83A1-F6EECF244321}">
                <p14:modId xmlns:p14="http://schemas.microsoft.com/office/powerpoint/2010/main" val="1621503508"/>
              </p:ext>
            </p:extLst>
          </p:nvPr>
        </p:nvGraphicFramePr>
        <p:xfrm>
          <a:off x="461682" y="1476487"/>
          <a:ext cx="11268636" cy="357124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485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a:solidFill>
                          <a:schemeClr val="tx1"/>
                        </a:solidFill>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1800" b="1" dirty="0">
                          <a:solidFill>
                            <a:schemeClr val="tx1"/>
                          </a:solidFill>
                        </a:rPr>
                        <a:t>1</a:t>
                      </a:r>
                      <a:endParaRPr lang="ru-RU" sz="18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tx1"/>
                          </a:solidFill>
                        </a:rPr>
                        <a:t>Підпорядкованість робочій програмі навчальної дисципліни</a:t>
                      </a:r>
                      <a:endParaRPr lang="ru-RU" sz="1800" b="1" dirty="0">
                        <a:solidFill>
                          <a:schemeClr val="tx1"/>
                        </a:solidFill>
                      </a:endParaRPr>
                    </a:p>
                  </a:txBody>
                  <a:tcPr/>
                </a:tc>
                <a:extLst>
                  <a:ext uri="{0D108BD9-81ED-4DB2-BD59-A6C34878D82A}">
                    <a16:rowId xmlns:a16="http://schemas.microsoft.com/office/drawing/2014/main" val="10001"/>
                  </a:ext>
                </a:extLst>
              </a:tr>
              <a:tr h="370840">
                <a:tc>
                  <a:txBody>
                    <a:bodyPr/>
                    <a:lstStyle/>
                    <a:p>
                      <a:pPr marL="342900" indent="-342900" algn="ctr">
                        <a:buFont typeface="+mj-lt"/>
                        <a:buNone/>
                      </a:pPr>
                      <a:r>
                        <a:rPr lang="uk-UA" sz="1800" b="1" dirty="0">
                          <a:solidFill>
                            <a:schemeClr val="tx1"/>
                          </a:solidFill>
                        </a:rPr>
                        <a:t>2</a:t>
                      </a:r>
                      <a:endParaRPr lang="ru-RU" sz="18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tx1"/>
                          </a:solidFill>
                        </a:rPr>
                        <a:t>Добір адекватного навчального матеріалу та його подання в такому вигляді, що забезпечує засвоєння з максимальною швидкістю в межах певних організаційних форм та використання технічних засобів навчання</a:t>
                      </a:r>
                      <a:endParaRPr lang="ru-RU" sz="1800" b="1" dirty="0">
                        <a:solidFill>
                          <a:schemeClr val="tx1"/>
                        </a:solidFill>
                      </a:endParaRPr>
                    </a:p>
                  </a:txBody>
                  <a:tcPr/>
                </a:tc>
                <a:extLst>
                  <a:ext uri="{0D108BD9-81ED-4DB2-BD59-A6C34878D82A}">
                    <a16:rowId xmlns:a16="http://schemas.microsoft.com/office/drawing/2014/main" val="10002"/>
                  </a:ext>
                </a:extLst>
              </a:tr>
              <a:tr h="370840">
                <a:tc>
                  <a:txBody>
                    <a:bodyPr/>
                    <a:lstStyle/>
                    <a:p>
                      <a:pPr marL="342900" indent="-342900" algn="ctr">
                        <a:buFont typeface="+mj-lt"/>
                        <a:buNone/>
                      </a:pPr>
                      <a:r>
                        <a:rPr lang="uk-UA" sz="1800" b="1" dirty="0">
                          <a:solidFill>
                            <a:schemeClr val="tx1"/>
                          </a:solidFill>
                        </a:rPr>
                        <a:t>3</a:t>
                      </a:r>
                      <a:endParaRPr lang="ru-RU" sz="18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tx1"/>
                          </a:solidFill>
                        </a:rPr>
                        <a:t>Реалізація універсальних компетентностей, що не залежать від предметної області, але важливі для особистісного розвитку здобувача  та успішної подальшої діяльності в різних галузях</a:t>
                      </a:r>
                      <a:endParaRPr lang="ru-RU" sz="1800" b="1" dirty="0">
                        <a:solidFill>
                          <a:schemeClr val="tx1"/>
                        </a:solidFill>
                      </a:endParaRPr>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1800" b="1" dirty="0">
                          <a:solidFill>
                            <a:schemeClr val="tx1"/>
                          </a:solidFill>
                        </a:rPr>
                        <a:t>4</a:t>
                      </a:r>
                      <a:endParaRPr lang="ru-RU" sz="18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tx1"/>
                          </a:solidFill>
                        </a:rPr>
                        <a:t>Відображення новітніх досягнень науки, техніки, суспільного життя</a:t>
                      </a:r>
                      <a:endParaRPr lang="ru-RU" sz="1800" b="1" dirty="0">
                        <a:solidFill>
                          <a:schemeClr val="tx1"/>
                        </a:solidFill>
                      </a:endParaRPr>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1800" b="1" dirty="0">
                          <a:solidFill>
                            <a:schemeClr val="tx1"/>
                          </a:solidFill>
                        </a:rPr>
                        <a:t>5</a:t>
                      </a:r>
                      <a:endParaRPr lang="ru-RU" sz="18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tx1"/>
                          </a:solidFill>
                        </a:rPr>
                        <a:t>Сприяння проблемному підходу до засвоєння знань, орієнтації студента на самостійний пошук інформації та навчально-творчу діяльність</a:t>
                      </a:r>
                      <a:endParaRPr lang="ru-RU" sz="1800" b="1" dirty="0">
                        <a:solidFill>
                          <a:schemeClr val="tx1"/>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2923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3">
            <a:extLst>
              <a:ext uri="{FF2B5EF4-FFF2-40B4-BE49-F238E27FC236}">
                <a16:creationId xmlns:a16="http://schemas.microsoft.com/office/drawing/2014/main" id="{E3183592-F942-418A-8763-F931C3214992}"/>
              </a:ext>
            </a:extLst>
          </p:cNvPr>
          <p:cNvGraphicFramePr>
            <a:graphicFrameLocks noGrp="1"/>
          </p:cNvGraphicFramePr>
          <p:nvPr>
            <p:extLst>
              <p:ext uri="{D42A27DB-BD31-4B8C-83A1-F6EECF244321}">
                <p14:modId xmlns:p14="http://schemas.microsoft.com/office/powerpoint/2010/main" val="1043123600"/>
              </p:ext>
            </p:extLst>
          </p:nvPr>
        </p:nvGraphicFramePr>
        <p:xfrm>
          <a:off x="397933" y="1621389"/>
          <a:ext cx="11396134" cy="3291840"/>
        </p:xfrm>
        <a:graphic>
          <a:graphicData uri="http://schemas.openxmlformats.org/drawingml/2006/table">
            <a:tbl>
              <a:tblPr firstRow="1" bandRow="1">
                <a:tableStyleId>{21E4AEA4-8DFA-4A89-87EB-49C32662AFE0}</a:tableStyleId>
              </a:tblPr>
              <a:tblGrid>
                <a:gridCol w="10331027">
                  <a:extLst>
                    <a:ext uri="{9D8B030D-6E8A-4147-A177-3AD203B41FA5}">
                      <a16:colId xmlns:a16="http://schemas.microsoft.com/office/drawing/2014/main" val="3059734903"/>
                    </a:ext>
                  </a:extLst>
                </a:gridCol>
                <a:gridCol w="1065107">
                  <a:extLst>
                    <a:ext uri="{9D8B030D-6E8A-4147-A177-3AD203B41FA5}">
                      <a16:colId xmlns:a16="http://schemas.microsoft.com/office/drawing/2014/main" val="254010549"/>
                    </a:ext>
                  </a:extLst>
                </a:gridCol>
              </a:tblGrid>
              <a:tr h="17340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800" dirty="0">
                        <a:solidFill>
                          <a:schemeClr val="bg1"/>
                        </a:solidFill>
                      </a:endParaRPr>
                    </a:p>
                  </a:txBody>
                  <a:tcPr/>
                </a:tc>
                <a:tc hMerge="1">
                  <a:txBody>
                    <a:bodyPr/>
                    <a:lstStyle/>
                    <a:p>
                      <a:endParaRPr lang="uk-UA"/>
                    </a:p>
                  </a:txBody>
                  <a:tcPr/>
                </a:tc>
                <a:extLst>
                  <a:ext uri="{0D108BD9-81ED-4DB2-BD59-A6C34878D82A}">
                    <a16:rowId xmlns:a16="http://schemas.microsoft.com/office/drawing/2014/main" val="2237748196"/>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ПЕРЕДМОВА</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3</a:t>
                      </a:r>
                    </a:p>
                  </a:txBody>
                  <a:tcPr/>
                </a:tc>
                <a:extLst>
                  <a:ext uri="{0D108BD9-81ED-4DB2-BD59-A6C34878D82A}">
                    <a16:rowId xmlns:a16="http://schemas.microsoft.com/office/drawing/2014/main" val="1198491334"/>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kumimoji="0" lang="uk-UA" sz="2000" b="0" u="none" strike="noStrike" cap="none" normalizeH="0" dirty="0">
                          <a:ln>
                            <a:noFill/>
                          </a:ln>
                          <a:solidFill>
                            <a:schemeClr val="accent1"/>
                          </a:solidFill>
                          <a:effectLst>
                            <a:outerShdw blurRad="38100" dist="38100" dir="2700000" algn="tl">
                              <a:srgbClr val="000000">
                                <a:alpha val="43137"/>
                              </a:srgbClr>
                            </a:outerShdw>
                          </a:effectLst>
                          <a:ea typeface="Times New Roman" pitchFamily="18" charset="0"/>
                          <a:cs typeface="Times New Roman" pitchFamily="18" charset="0"/>
                        </a:rPr>
                        <a:t>1 ЗАГАЛЬНІ ВИМОГИ ДО </a:t>
                      </a:r>
                      <a:r>
                        <a:rPr lang="uk-UA" sz="2000" b="0" dirty="0">
                          <a:solidFill>
                            <a:schemeClr val="accent1"/>
                          </a:solidFill>
                          <a:effectLst>
                            <a:outerShdw blurRad="38100" dist="38100" dir="2700000" algn="tl">
                              <a:srgbClr val="000000">
                                <a:alpha val="43137"/>
                              </a:srgbClr>
                            </a:outerShdw>
                          </a:effectLst>
                        </a:rPr>
                        <a:t>НАВЧАЛЬНОЇ ЛІТЕРАТУРИ</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15</a:t>
                      </a:r>
                    </a:p>
                  </a:txBody>
                  <a:tcPr/>
                </a:tc>
                <a:extLst>
                  <a:ext uri="{0D108BD9-81ED-4DB2-BD59-A6C34878D82A}">
                    <a16:rowId xmlns:a16="http://schemas.microsoft.com/office/drawing/2014/main" val="789577049"/>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2 СКЛАДОВІ ПІДРУЧНИКІВ ТА НАВЧАЛЬНИХ ПОСІБНИКІВ</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38</a:t>
                      </a:r>
                    </a:p>
                  </a:txBody>
                  <a:tcPr/>
                </a:tc>
                <a:extLst>
                  <a:ext uri="{0D108BD9-81ED-4DB2-BD59-A6C34878D82A}">
                    <a16:rowId xmlns:a16="http://schemas.microsoft.com/office/drawing/2014/main" val="1910476517"/>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3 СТРУКТУРА МЕТОДИЧНИХ РЕКОМЕНДАЦІЙ ЗДОБУВАЧАМ ЗА ВИДАМИ НАВЧАЛЬНИХ ЗАНЯТЬ</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46</a:t>
                      </a:r>
                    </a:p>
                  </a:txBody>
                  <a:tcPr/>
                </a:tc>
                <a:extLst>
                  <a:ext uri="{0D108BD9-81ED-4DB2-BD59-A6C34878D82A}">
                    <a16:rowId xmlns:a16="http://schemas.microsoft.com/office/drawing/2014/main" val="1607014427"/>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4 ПОРЯДОК РОЗГЛЯДУ РУКОПИСІВ ТА ВИДАННЯ В СВІТ</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56</a:t>
                      </a:r>
                    </a:p>
                  </a:txBody>
                  <a:tcPr/>
                </a:tc>
                <a:extLst>
                  <a:ext uri="{0D108BD9-81ED-4DB2-BD59-A6C34878D82A}">
                    <a16:rowId xmlns:a16="http://schemas.microsoft.com/office/drawing/2014/main" val="88094900"/>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РЕКОМЕНДОВАНА   ЛІТЕРАТУРА</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73</a:t>
                      </a:r>
                    </a:p>
                  </a:txBody>
                  <a:tcPr/>
                </a:tc>
                <a:extLst>
                  <a:ext uri="{0D108BD9-81ED-4DB2-BD59-A6C34878D82A}">
                    <a16:rowId xmlns:a16="http://schemas.microsoft.com/office/drawing/2014/main" val="10006"/>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ДОДАТКИ</a:t>
                      </a:r>
                    </a:p>
                  </a:txBody>
                  <a:tcP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Tx/>
                        <a:buNone/>
                        <a:tabLst/>
                        <a:defRPr/>
                      </a:pPr>
                      <a:r>
                        <a:rPr lang="uk-UA" sz="2000" b="0" dirty="0">
                          <a:solidFill>
                            <a:schemeClr val="accent1"/>
                          </a:solidFill>
                          <a:effectLst>
                            <a:outerShdw blurRad="38100" dist="38100" dir="2700000" algn="tl">
                              <a:srgbClr val="000000">
                                <a:alpha val="43137"/>
                              </a:srgbClr>
                            </a:outerShdw>
                          </a:effectLst>
                        </a:rPr>
                        <a:t>74</a:t>
                      </a:r>
                    </a:p>
                  </a:txBody>
                  <a:tcPr/>
                </a:tc>
                <a:extLst>
                  <a:ext uri="{0D108BD9-81ED-4DB2-BD59-A6C34878D82A}">
                    <a16:rowId xmlns:a16="http://schemas.microsoft.com/office/drawing/2014/main" val="299279821"/>
                  </a:ext>
                </a:extLst>
              </a:tr>
            </a:tbl>
          </a:graphicData>
        </a:graphic>
      </p:graphicFrame>
      <p:sp>
        <p:nvSpPr>
          <p:cNvPr id="4" name="Rectangle 8">
            <a:extLst>
              <a:ext uri="{FF2B5EF4-FFF2-40B4-BE49-F238E27FC236}">
                <a16:creationId xmlns:a16="http://schemas.microsoft.com/office/drawing/2014/main" id="{FCF4E7C1-9475-4AE2-A95A-F8EA45E1EBD6}"/>
              </a:ext>
            </a:extLst>
          </p:cNvPr>
          <p:cNvSpPr>
            <a:spLocks noChangeArrowheads="1"/>
          </p:cNvSpPr>
          <p:nvPr/>
        </p:nvSpPr>
        <p:spPr bwMode="auto">
          <a:xfrm>
            <a:off x="3703479" y="773952"/>
            <a:ext cx="4277567" cy="46166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r>
              <a:rPr lang="uk-UA" sz="2400" b="1" dirty="0">
                <a:solidFill>
                  <a:schemeClr val="accent1"/>
                </a:solidFill>
                <a:effectLst>
                  <a:outerShdw blurRad="38100" dist="38100" dir="2700000" algn="tl">
                    <a:srgbClr val="000000">
                      <a:alpha val="43137"/>
                    </a:srgbClr>
                  </a:outerShdw>
                </a:effectLst>
              </a:rPr>
              <a:t>ЗМІСТ</a:t>
            </a:r>
            <a:endParaRPr lang="ru-RU" sz="24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817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4991187-7898-4286-9CAC-FB735DBF7940}"/>
              </a:ext>
            </a:extLst>
          </p:cNvPr>
          <p:cNvSpPr/>
          <p:nvPr/>
        </p:nvSpPr>
        <p:spPr>
          <a:xfrm>
            <a:off x="668818" y="6195260"/>
            <a:ext cx="4902926" cy="369332"/>
          </a:xfrm>
          <a:prstGeom prst="rect">
            <a:avLst/>
          </a:prstGeom>
        </p:spPr>
        <p:txBody>
          <a:bodyPr wrap="square">
            <a:spAutoFit/>
          </a:bodyPr>
          <a:lstStyle/>
          <a:p>
            <a:r>
              <a:rPr lang="uk-UA" b="1" dirty="0">
                <a:solidFill>
                  <a:schemeClr val="accent4"/>
                </a:solidFill>
                <a:effectLst>
                  <a:outerShdw blurRad="38100" dist="38100" dir="2700000" algn="tl">
                    <a:srgbClr val="000000">
                      <a:alpha val="43137"/>
                    </a:srgbClr>
                  </a:outerShdw>
                </a:effectLst>
              </a:rPr>
              <a:t>Умови осмислення тексту читачем</a:t>
            </a:r>
            <a:endParaRPr lang="ru-RU" dirty="0">
              <a:solidFill>
                <a:schemeClr val="accent4"/>
              </a:solidFill>
              <a:effectLst>
                <a:outerShdw blurRad="38100" dist="38100" dir="2700000" algn="tl">
                  <a:srgbClr val="000000">
                    <a:alpha val="43137"/>
                  </a:srgbClr>
                </a:outerShdw>
              </a:effectLst>
            </a:endParaRPr>
          </a:p>
        </p:txBody>
      </p:sp>
      <p:graphicFrame>
        <p:nvGraphicFramePr>
          <p:cNvPr id="6" name="Таблица 5">
            <a:extLst>
              <a:ext uri="{FF2B5EF4-FFF2-40B4-BE49-F238E27FC236}">
                <a16:creationId xmlns:a16="http://schemas.microsoft.com/office/drawing/2014/main" id="{2C37BCAE-9043-411D-B9BA-70962087C686}"/>
              </a:ext>
            </a:extLst>
          </p:cNvPr>
          <p:cNvGraphicFramePr>
            <a:graphicFrameLocks noGrp="1"/>
          </p:cNvGraphicFramePr>
          <p:nvPr>
            <p:extLst>
              <p:ext uri="{D42A27DB-BD31-4B8C-83A1-F6EECF244321}">
                <p14:modId xmlns:p14="http://schemas.microsoft.com/office/powerpoint/2010/main" val="3772326875"/>
              </p:ext>
            </p:extLst>
          </p:nvPr>
        </p:nvGraphicFramePr>
        <p:xfrm>
          <a:off x="364223" y="1405410"/>
          <a:ext cx="11268636" cy="265684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485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1800" b="1" dirty="0">
                          <a:solidFill>
                            <a:schemeClr val="tx1"/>
                          </a:solidFill>
                        </a:rPr>
                        <a:t>1</a:t>
                      </a:r>
                      <a:endParaRPr lang="ru-RU" sz="1800" b="1" dirty="0">
                        <a:solidFill>
                          <a:schemeClr val="tx1"/>
                        </a:solidFill>
                      </a:endParaRPr>
                    </a:p>
                  </a:txBody>
                  <a:tcPr/>
                </a:tc>
                <a:tc>
                  <a:txBody>
                    <a:bodyPr/>
                    <a:lstStyle/>
                    <a:p>
                      <a:pPr lvl="0"/>
                      <a:r>
                        <a:rPr lang="uk-UA" sz="1800" b="1" dirty="0"/>
                        <a:t>Виділення й розуміння кожного структурного елемента, що мають бути самостійними та завершеними</a:t>
                      </a:r>
                      <a:endParaRPr lang="ru-RU" sz="1800" dirty="0"/>
                    </a:p>
                  </a:txBody>
                  <a:tcPr/>
                </a:tc>
                <a:extLst>
                  <a:ext uri="{0D108BD9-81ED-4DB2-BD59-A6C34878D82A}">
                    <a16:rowId xmlns:a16="http://schemas.microsoft.com/office/drawing/2014/main" val="10001"/>
                  </a:ext>
                </a:extLst>
              </a:tr>
              <a:tr h="370840">
                <a:tc>
                  <a:txBody>
                    <a:bodyPr/>
                    <a:lstStyle/>
                    <a:p>
                      <a:pPr marL="342900" indent="-342900" algn="ctr">
                        <a:buFont typeface="+mj-lt"/>
                        <a:buNone/>
                      </a:pPr>
                      <a:r>
                        <a:rPr lang="uk-UA" sz="1800" b="1" dirty="0">
                          <a:solidFill>
                            <a:schemeClr val="tx1"/>
                          </a:solidFill>
                        </a:rPr>
                        <a:t>2</a:t>
                      </a:r>
                      <a:endParaRPr lang="ru-RU" sz="1800" b="1" dirty="0">
                        <a:solidFill>
                          <a:schemeClr val="tx1"/>
                        </a:solidFill>
                      </a:endParaRPr>
                    </a:p>
                  </a:txBody>
                  <a:tcPr/>
                </a:tc>
                <a:tc>
                  <a:txBody>
                    <a:bodyPr/>
                    <a:lstStyle/>
                    <a:p>
                      <a:pPr lvl="0"/>
                      <a:r>
                        <a:rPr lang="uk-UA" sz="1800" b="1" dirty="0"/>
                        <a:t>Розмежування у свідомості елементів композиційної структури тексту</a:t>
                      </a:r>
                      <a:endParaRPr lang="ru-RU" sz="1800" dirty="0"/>
                    </a:p>
                  </a:txBody>
                  <a:tcPr/>
                </a:tc>
                <a:extLst>
                  <a:ext uri="{0D108BD9-81ED-4DB2-BD59-A6C34878D82A}">
                    <a16:rowId xmlns:a16="http://schemas.microsoft.com/office/drawing/2014/main" val="10002"/>
                  </a:ext>
                </a:extLst>
              </a:tr>
              <a:tr h="370840">
                <a:tc>
                  <a:txBody>
                    <a:bodyPr/>
                    <a:lstStyle/>
                    <a:p>
                      <a:pPr marL="342900" indent="-342900" algn="ctr">
                        <a:buFont typeface="+mj-lt"/>
                        <a:buNone/>
                      </a:pPr>
                      <a:r>
                        <a:rPr lang="uk-UA" sz="1800" b="1" dirty="0">
                          <a:solidFill>
                            <a:schemeClr val="tx1"/>
                          </a:solidFill>
                        </a:rPr>
                        <a:t>3</a:t>
                      </a:r>
                      <a:endParaRPr lang="ru-RU" sz="1800" b="1" dirty="0">
                        <a:solidFill>
                          <a:schemeClr val="tx1"/>
                        </a:solidFill>
                      </a:endParaRPr>
                    </a:p>
                  </a:txBody>
                  <a:tcPr/>
                </a:tc>
                <a:tc>
                  <a:txBody>
                    <a:bodyPr/>
                    <a:lstStyle/>
                    <a:p>
                      <a:pPr lvl="0" algn="l" rtl="0"/>
                      <a:r>
                        <a:rPr lang="uk-UA" sz="1800" b="1" dirty="0"/>
                        <a:t>Наявність різноманітних композиційно-мовленнєвих форм (опис, розповідь, міркування та його різновиди – пояснення, доказ, обґрунтування);</a:t>
                      </a:r>
                      <a:endParaRPr lang="ru-RU" sz="180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1800" b="1" dirty="0">
                          <a:solidFill>
                            <a:schemeClr val="tx1"/>
                          </a:solidFill>
                        </a:rPr>
                        <a:t>4</a:t>
                      </a:r>
                      <a:endParaRPr lang="ru-RU" sz="1800" b="1" dirty="0">
                        <a:solidFill>
                          <a:schemeClr val="tx1"/>
                        </a:solidFill>
                      </a:endParaRPr>
                    </a:p>
                  </a:txBody>
                  <a:tcPr/>
                </a:tc>
                <a:tc>
                  <a:txBody>
                    <a:bodyPr/>
                    <a:lstStyle/>
                    <a:p>
                      <a:pPr lvl="0" algn="l" rtl="0"/>
                      <a:r>
                        <a:rPr lang="uk-UA" sz="1800" b="1" dirty="0"/>
                        <a:t>Наявність у композиційній структурі вступу, основної частини та кінцівки, що відіграють роль орієнтирів для розуміння </a:t>
                      </a:r>
                      <a:endParaRPr lang="ru-RU"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815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661920" y="6190444"/>
            <a:ext cx="5141472"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Структурно-семантична організація </a:t>
            </a:r>
            <a:r>
              <a:rPr lang="uk-UA" b="1" dirty="0" err="1">
                <a:solidFill>
                  <a:srgbClr val="002060"/>
                </a:solidFill>
                <a:effectLst>
                  <a:outerShdw blurRad="38100" dist="38100" dir="2700000" algn="tl">
                    <a:srgbClr val="000000">
                      <a:alpha val="43137"/>
                    </a:srgbClr>
                  </a:outerShdw>
                </a:effectLst>
              </a:rPr>
              <a:t>абзаца</a:t>
            </a:r>
            <a:endParaRPr lang="uk-UA" dirty="0">
              <a:solidFill>
                <a:srgbClr val="002060"/>
              </a:solidFill>
              <a:effectLst>
                <a:outerShdw blurRad="38100" dist="38100" dir="2700000" algn="tl">
                  <a:srgbClr val="000000">
                    <a:alpha val="43137"/>
                  </a:srgbClr>
                </a:outerShdw>
              </a:effectLst>
            </a:endParaRPr>
          </a:p>
        </p:txBody>
      </p:sp>
      <p:graphicFrame>
        <p:nvGraphicFramePr>
          <p:cNvPr id="5" name="Таблица 4">
            <a:extLst>
              <a:ext uri="{FF2B5EF4-FFF2-40B4-BE49-F238E27FC236}">
                <a16:creationId xmlns:a16="http://schemas.microsoft.com/office/drawing/2014/main" id="{7D0D44DB-2C10-44F8-864E-3A8D86715724}"/>
              </a:ext>
            </a:extLst>
          </p:cNvPr>
          <p:cNvGraphicFramePr>
            <a:graphicFrameLocks noGrp="1"/>
          </p:cNvGraphicFramePr>
          <p:nvPr>
            <p:extLst>
              <p:ext uri="{D42A27DB-BD31-4B8C-83A1-F6EECF244321}">
                <p14:modId xmlns:p14="http://schemas.microsoft.com/office/powerpoint/2010/main" val="1649622201"/>
              </p:ext>
            </p:extLst>
          </p:nvPr>
        </p:nvGraphicFramePr>
        <p:xfrm>
          <a:off x="461682" y="1439847"/>
          <a:ext cx="11268636" cy="29260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485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80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1800" b="1" dirty="0">
                          <a:solidFill>
                            <a:schemeClr val="tx1"/>
                          </a:solidFill>
                        </a:rPr>
                        <a:t>1</a:t>
                      </a:r>
                      <a:endParaRPr lang="ru-RU" sz="1800" b="1" dirty="0">
                        <a:solidFill>
                          <a:schemeClr val="tx1"/>
                        </a:solidFill>
                      </a:endParaRPr>
                    </a:p>
                  </a:txBody>
                  <a:tcPr/>
                </a:tc>
                <a:tc>
                  <a:txBody>
                    <a:bodyPr/>
                    <a:lstStyle/>
                    <a:p>
                      <a:pPr lvl="0" algn="l" rtl="0"/>
                      <a:r>
                        <a:rPr lang="uk-UA" sz="1800" b="1" dirty="0"/>
                        <a:t>Складові абзацу: зачин, середня частина (розвиток теми) й завершення </a:t>
                      </a:r>
                      <a:endParaRPr lang="ru-RU" sz="1800" dirty="0"/>
                    </a:p>
                  </a:txBody>
                  <a:tcPr/>
                </a:tc>
                <a:extLst>
                  <a:ext uri="{0D108BD9-81ED-4DB2-BD59-A6C34878D82A}">
                    <a16:rowId xmlns:a16="http://schemas.microsoft.com/office/drawing/2014/main" val="10001"/>
                  </a:ext>
                </a:extLst>
              </a:tr>
              <a:tr h="370840">
                <a:tc>
                  <a:txBody>
                    <a:bodyPr/>
                    <a:lstStyle/>
                    <a:p>
                      <a:pPr marL="342900" indent="-342900" algn="ctr">
                        <a:buFont typeface="+mj-lt"/>
                        <a:buNone/>
                      </a:pPr>
                      <a:r>
                        <a:rPr lang="uk-UA" sz="1800" b="1" dirty="0">
                          <a:solidFill>
                            <a:schemeClr val="tx1"/>
                          </a:solidFill>
                        </a:rPr>
                        <a:t>2</a:t>
                      </a:r>
                      <a:endParaRPr lang="ru-RU" sz="1800" b="1" dirty="0">
                        <a:solidFill>
                          <a:schemeClr val="tx1"/>
                        </a:solidFill>
                      </a:endParaRPr>
                    </a:p>
                  </a:txBody>
                  <a:tcPr/>
                </a:tc>
                <a:tc>
                  <a:txBody>
                    <a:bodyPr/>
                    <a:lstStyle/>
                    <a:p>
                      <a:pPr lvl="0" algn="l" rtl="0"/>
                      <a:r>
                        <a:rPr lang="uk-UA" sz="1800" b="1" dirty="0"/>
                        <a:t>Складові абзацу утворюють тематичний ланцюжок, реалізуючи мікротему даної частини тексту </a:t>
                      </a:r>
                      <a:endParaRPr lang="ru-RU" sz="1800" dirty="0"/>
                    </a:p>
                  </a:txBody>
                  <a:tcPr/>
                </a:tc>
                <a:extLst>
                  <a:ext uri="{0D108BD9-81ED-4DB2-BD59-A6C34878D82A}">
                    <a16:rowId xmlns:a16="http://schemas.microsoft.com/office/drawing/2014/main" val="10002"/>
                  </a:ext>
                </a:extLst>
              </a:tr>
              <a:tr h="370840">
                <a:tc>
                  <a:txBody>
                    <a:bodyPr/>
                    <a:lstStyle/>
                    <a:p>
                      <a:pPr marL="342900" indent="-342900" algn="ctr">
                        <a:buFont typeface="+mj-lt"/>
                        <a:buNone/>
                      </a:pPr>
                      <a:r>
                        <a:rPr lang="uk-UA" sz="1800" b="1" dirty="0">
                          <a:solidFill>
                            <a:schemeClr val="tx1"/>
                          </a:solidFill>
                        </a:rPr>
                        <a:t>3</a:t>
                      </a:r>
                      <a:endParaRPr lang="ru-RU" sz="1800" b="1" dirty="0">
                        <a:solidFill>
                          <a:schemeClr val="tx1"/>
                        </a:solidFill>
                      </a:endParaRPr>
                    </a:p>
                  </a:txBody>
                  <a:tcPr/>
                </a:tc>
                <a:tc>
                  <a:txBody>
                    <a:bodyPr/>
                    <a:lstStyle/>
                    <a:p>
                      <a:pPr lvl="0" algn="l" rtl="0"/>
                      <a:r>
                        <a:rPr lang="uk-UA" sz="1800" b="1" dirty="0"/>
                        <a:t>Одне речення в кожному абзаці має бути смисловим центром, а решта – уточнювати, поглиблювати його, при цьому функція останнього речення залежить від композиційно-тематичної частини, </a:t>
                      </a:r>
                      <a:r>
                        <a:rPr lang="uk-UA" sz="1800" b="1" dirty="0" err="1"/>
                        <a:t>мікротексту</a:t>
                      </a:r>
                      <a:r>
                        <a:rPr lang="uk-UA" sz="1800" b="1" dirty="0"/>
                        <a:t> </a:t>
                      </a:r>
                      <a:endParaRPr lang="ru-RU" sz="180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1800" b="1" dirty="0">
                          <a:solidFill>
                            <a:schemeClr val="tx1"/>
                          </a:solidFill>
                        </a:rPr>
                        <a:t>4</a:t>
                      </a:r>
                      <a:endParaRPr lang="ru-RU" sz="1800" b="1" dirty="0">
                        <a:solidFill>
                          <a:schemeClr val="tx1"/>
                        </a:solidFill>
                      </a:endParaRPr>
                    </a:p>
                  </a:txBody>
                  <a:tcPr/>
                </a:tc>
                <a:tc>
                  <a:txBody>
                    <a:bodyPr/>
                    <a:lstStyle/>
                    <a:p>
                      <a:pPr lvl="0" algn="l" rtl="0"/>
                      <a:r>
                        <a:rPr lang="uk-UA" sz="1800" b="1" dirty="0"/>
                        <a:t>Зачин – це презентація теми </a:t>
                      </a:r>
                      <a:r>
                        <a:rPr lang="uk-UA" sz="1800" b="1" dirty="0" err="1"/>
                        <a:t>мікротексту</a:t>
                      </a:r>
                      <a:r>
                        <a:rPr lang="uk-UA" sz="1800" b="1" dirty="0"/>
                        <a:t>, у середній частині – її розкриття, а кінцівка – являє собою підсумок теми </a:t>
                      </a:r>
                      <a:endParaRPr lang="ru-RU" sz="1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370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735072" y="6190444"/>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(1)</a:t>
            </a:r>
            <a:endParaRPr lang="uk-UA" dirty="0">
              <a:solidFill>
                <a:srgbClr val="002060"/>
              </a:solidFill>
              <a:effectLst>
                <a:outerShdw blurRad="38100" dist="38100" dir="2700000" algn="tl">
                  <a:srgbClr val="000000">
                    <a:alpha val="43137"/>
                  </a:srgbClr>
                </a:outerShdw>
              </a:effectLst>
            </a:endParaRPr>
          </a:p>
        </p:txBody>
      </p:sp>
      <p:graphicFrame>
        <p:nvGraphicFramePr>
          <p:cNvPr id="4" name="Таблица 3">
            <a:extLst>
              <a:ext uri="{FF2B5EF4-FFF2-40B4-BE49-F238E27FC236}">
                <a16:creationId xmlns:a16="http://schemas.microsoft.com/office/drawing/2014/main" id="{052F4AD7-9954-42FD-BF69-78F4323FC80A}"/>
              </a:ext>
            </a:extLst>
          </p:cNvPr>
          <p:cNvGraphicFramePr>
            <a:graphicFrameLocks noGrp="1"/>
          </p:cNvGraphicFramePr>
          <p:nvPr>
            <p:extLst>
              <p:ext uri="{D42A27DB-BD31-4B8C-83A1-F6EECF244321}">
                <p14:modId xmlns:p14="http://schemas.microsoft.com/office/powerpoint/2010/main" val="3250127913"/>
              </p:ext>
            </p:extLst>
          </p:nvPr>
        </p:nvGraphicFramePr>
        <p:xfrm>
          <a:off x="461682" y="996419"/>
          <a:ext cx="11268636" cy="31089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19195">
                <a:tc gridSpan="2">
                  <a:txBody>
                    <a:bodyPr/>
                    <a:lstStyle/>
                    <a:p>
                      <a:pPr algn="ctr"/>
                      <a:r>
                        <a:rPr lang="uk-UA" sz="1800" b="1" kern="1200" dirty="0">
                          <a:solidFill>
                            <a:schemeClr val="lt1"/>
                          </a:solidFill>
                          <a:latin typeface="+mn-lt"/>
                          <a:ea typeface="+mn-ea"/>
                          <a:cs typeface="+mn-cs"/>
                        </a:rPr>
                        <a:t>Відповідно до Закону України </a:t>
                      </a:r>
                      <a:r>
                        <a:rPr lang="uk-UA" sz="1800" b="1" kern="1200" dirty="0" err="1">
                          <a:solidFill>
                            <a:schemeClr val="lt1"/>
                          </a:solidFill>
                          <a:latin typeface="+mn-lt"/>
                          <a:ea typeface="+mn-ea"/>
                          <a:cs typeface="+mn-cs"/>
                        </a:rPr>
                        <a:t>“Про</a:t>
                      </a:r>
                      <a:r>
                        <a:rPr lang="uk-UA" sz="1800" b="1" kern="1200" dirty="0">
                          <a:solidFill>
                            <a:schemeClr val="lt1"/>
                          </a:solidFill>
                          <a:latin typeface="+mn-lt"/>
                          <a:ea typeface="+mn-ea"/>
                          <a:cs typeface="+mn-cs"/>
                        </a:rPr>
                        <a:t> вищу </a:t>
                      </a:r>
                      <a:r>
                        <a:rPr lang="uk-UA" sz="1800" b="1" kern="1200" dirty="0" err="1">
                          <a:solidFill>
                            <a:schemeClr val="lt1"/>
                          </a:solidFill>
                          <a:latin typeface="+mn-lt"/>
                          <a:ea typeface="+mn-ea"/>
                          <a:cs typeface="+mn-cs"/>
                        </a:rPr>
                        <a:t>освіту”</a:t>
                      </a:r>
                      <a:r>
                        <a:rPr lang="uk-UA" sz="1800" b="1" kern="1200" dirty="0">
                          <a:solidFill>
                            <a:schemeClr val="lt1"/>
                          </a:solidFill>
                          <a:latin typeface="+mn-lt"/>
                          <a:ea typeface="+mn-ea"/>
                          <a:cs typeface="+mn-cs"/>
                        </a:rPr>
                        <a:t>:</a:t>
                      </a:r>
                      <a:endParaRPr lang="ru-RU" sz="1800" b="1" kern="1200" dirty="0">
                        <a:solidFill>
                          <a:schemeClr val="lt1"/>
                        </a:solidFill>
                        <a:latin typeface="+mn-lt"/>
                        <a:ea typeface="+mn-ea"/>
                        <a:cs typeface="+mn-cs"/>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19195">
                <a:tc>
                  <a:txBody>
                    <a:bodyPr/>
                    <a:lstStyle/>
                    <a:p>
                      <a:pPr marL="342900" indent="-342900" algn="ctr">
                        <a:buFont typeface="+mj-lt"/>
                        <a:buNone/>
                      </a:pPr>
                      <a:r>
                        <a:rPr lang="uk-UA" sz="1800" b="1" dirty="0">
                          <a:solidFill>
                            <a:schemeClr val="tx1"/>
                          </a:solidFill>
                        </a:rPr>
                        <a:t>1</a:t>
                      </a:r>
                      <a:endParaRPr lang="ru-RU" sz="18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t>Мовою освітнього процесу в закладах вищої освіти є державна мова</a:t>
                      </a:r>
                      <a:endParaRPr lang="ru-RU" sz="1800" dirty="0"/>
                    </a:p>
                  </a:txBody>
                  <a:tcPr/>
                </a:tc>
                <a:extLst>
                  <a:ext uri="{0D108BD9-81ED-4DB2-BD59-A6C34878D82A}">
                    <a16:rowId xmlns:a16="http://schemas.microsoft.com/office/drawing/2014/main" val="10001"/>
                  </a:ext>
                </a:extLst>
              </a:tr>
              <a:tr h="547988">
                <a:tc>
                  <a:txBody>
                    <a:bodyPr/>
                    <a:lstStyle/>
                    <a:p>
                      <a:pPr marL="342900" indent="-342900" algn="ctr">
                        <a:buFont typeface="+mj-lt"/>
                        <a:buNone/>
                      </a:pPr>
                      <a:r>
                        <a:rPr lang="uk-UA" sz="1800" b="1" dirty="0">
                          <a:solidFill>
                            <a:schemeClr val="tx1"/>
                          </a:solidFill>
                        </a:rPr>
                        <a:t>2</a:t>
                      </a:r>
                      <a:endParaRPr lang="ru-RU" sz="18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t>Застосування мов у закладах вищої освіти визначається законами України Про вищу </a:t>
                      </a:r>
                      <a:r>
                        <a:rPr lang="uk-UA" sz="1800" b="1" dirty="0" err="1"/>
                        <a:t>освіту”</a:t>
                      </a:r>
                      <a:r>
                        <a:rPr lang="uk-UA" sz="1800" b="1" dirty="0"/>
                        <a:t>, </a:t>
                      </a:r>
                      <a:r>
                        <a:rPr lang="uk-UA" sz="1800" b="1" dirty="0" err="1"/>
                        <a:t>“Про</a:t>
                      </a:r>
                      <a:r>
                        <a:rPr lang="uk-UA" sz="1800" b="1" dirty="0"/>
                        <a:t> забезпечення функціонування української мови як </a:t>
                      </a:r>
                      <a:r>
                        <a:rPr lang="uk-UA" sz="1800" b="1" dirty="0" err="1"/>
                        <a:t>державної”</a:t>
                      </a:r>
                      <a:r>
                        <a:rPr lang="uk-UA" sz="1800" b="1" dirty="0"/>
                        <a:t> та </a:t>
                      </a:r>
                      <a:r>
                        <a:rPr lang="uk-UA" sz="1800" b="1" dirty="0" err="1"/>
                        <a:t>“Про</a:t>
                      </a:r>
                      <a:r>
                        <a:rPr lang="uk-UA" sz="1800" b="1" dirty="0"/>
                        <a:t> </a:t>
                      </a:r>
                      <a:r>
                        <a:rPr lang="uk-UA" sz="1800" b="1" dirty="0" err="1"/>
                        <a:t>освіту”</a:t>
                      </a:r>
                      <a:endParaRPr lang="ru-RU" sz="1800" dirty="0"/>
                    </a:p>
                  </a:txBody>
                  <a:tcPr/>
                </a:tc>
                <a:extLst>
                  <a:ext uri="{0D108BD9-81ED-4DB2-BD59-A6C34878D82A}">
                    <a16:rowId xmlns:a16="http://schemas.microsoft.com/office/drawing/2014/main" val="10002"/>
                  </a:ext>
                </a:extLst>
              </a:tr>
              <a:tr h="876781">
                <a:tc>
                  <a:txBody>
                    <a:bodyPr/>
                    <a:lstStyle/>
                    <a:p>
                      <a:pPr marL="342900" indent="-342900" algn="ctr">
                        <a:buFont typeface="+mj-lt"/>
                        <a:buNone/>
                      </a:pPr>
                      <a:r>
                        <a:rPr lang="uk-UA" sz="1800" b="1" dirty="0">
                          <a:solidFill>
                            <a:schemeClr val="tx1"/>
                          </a:solidFill>
                        </a:rPr>
                        <a:t>3</a:t>
                      </a:r>
                      <a:endParaRPr lang="ru-RU" sz="18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t>Заклад вищої освіти має право прийняти рішення про викладання однієї, кількох або всіх дисциплін, виконання індивідуальних завдань та проведення контрольних заходів англійською мовою, за умови що усі здобувачі освіти, які вивчають відповідні дисципліни, володіють англійською мовою. У разі якщо є письмове звернення від одного чи більше студентів, заклад вищої освіти забезпечує переклад державною мовою</a:t>
                      </a:r>
                      <a:endParaRPr lang="ru-RU"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4206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a:extLst>
              <a:ext uri="{FF2B5EF4-FFF2-40B4-BE49-F238E27FC236}">
                <a16:creationId xmlns:a16="http://schemas.microsoft.com/office/drawing/2014/main" id="{A0ACD9B3-95B3-4D07-9F7C-1654F7B3C1E0}"/>
              </a:ext>
            </a:extLst>
          </p:cNvPr>
          <p:cNvGraphicFramePr/>
          <p:nvPr>
            <p:extLst>
              <p:ext uri="{D42A27DB-BD31-4B8C-83A1-F6EECF244321}">
                <p14:modId xmlns:p14="http://schemas.microsoft.com/office/powerpoint/2010/main" val="1830881942"/>
              </p:ext>
            </p:extLst>
          </p:nvPr>
        </p:nvGraphicFramePr>
        <p:xfrm>
          <a:off x="527051" y="1654176"/>
          <a:ext cx="11137900" cy="412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480A9AB7-85D6-41E3-B603-901F97F99591}"/>
              </a:ext>
            </a:extLst>
          </p:cNvPr>
          <p:cNvSpPr>
            <a:spLocks noChangeArrowheads="1"/>
          </p:cNvSpPr>
          <p:nvPr/>
        </p:nvSpPr>
        <p:spPr bwMode="auto">
          <a:xfrm>
            <a:off x="292973" y="801689"/>
            <a:ext cx="11618383" cy="46166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uk-UA" sz="2400" b="1" dirty="0">
                <a:solidFill>
                  <a:srgbClr val="000099"/>
                </a:solidFill>
              </a:rPr>
              <a:t>Мова рукопису має бути:</a:t>
            </a:r>
            <a:endParaRPr lang="ru-RU" sz="2400" b="1" dirty="0">
              <a:solidFill>
                <a:srgbClr val="000099"/>
              </a:solidFill>
            </a:endParaRPr>
          </a:p>
        </p:txBody>
      </p:sp>
      <p:sp>
        <p:nvSpPr>
          <p:cNvPr id="7" name="Прямоугольник 6">
            <a:extLst>
              <a:ext uri="{FF2B5EF4-FFF2-40B4-BE49-F238E27FC236}">
                <a16:creationId xmlns:a16="http://schemas.microsoft.com/office/drawing/2014/main" id="{CB79AC0F-4E81-4F4F-8A63-EAE13FA2E730}"/>
              </a:ext>
            </a:extLst>
          </p:cNvPr>
          <p:cNvSpPr/>
          <p:nvPr/>
        </p:nvSpPr>
        <p:spPr>
          <a:xfrm>
            <a:off x="698496" y="6205899"/>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(2)</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669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a:extLst>
              <a:ext uri="{FF2B5EF4-FFF2-40B4-BE49-F238E27FC236}">
                <a16:creationId xmlns:a16="http://schemas.microsoft.com/office/drawing/2014/main" id="{9B1CF1DF-3B25-42C7-A44C-006CF83E276D}"/>
              </a:ext>
            </a:extLst>
          </p:cNvPr>
          <p:cNvGraphicFramePr>
            <a:graphicFrameLocks noGrp="1"/>
          </p:cNvGraphicFramePr>
          <p:nvPr>
            <p:extLst>
              <p:ext uri="{D42A27DB-BD31-4B8C-83A1-F6EECF244321}">
                <p14:modId xmlns:p14="http://schemas.microsoft.com/office/powerpoint/2010/main" val="2288246475"/>
              </p:ext>
            </p:extLst>
          </p:nvPr>
        </p:nvGraphicFramePr>
        <p:xfrm>
          <a:off x="578225" y="2232211"/>
          <a:ext cx="11268636" cy="149352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48522">
                <a:tc gridSpan="2">
                  <a:txBody>
                    <a:bodyPr/>
                    <a:lstStyle/>
                    <a:p>
                      <a:pPr algn="ctr"/>
                      <a:r>
                        <a:rPr lang="uk-UA" sz="2000" b="1" i="1" dirty="0"/>
                        <a:t>Правильність мови</a:t>
                      </a:r>
                      <a:endParaRPr lang="ru-RU" sz="2000" b="1" dirty="0">
                        <a:solidFill>
                          <a:srgbClr val="000099"/>
                        </a:solidFill>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lvl="0" algn="l" rtl="0"/>
                      <a:r>
                        <a:rPr lang="uk-UA" sz="2000" b="1" dirty="0"/>
                        <a:t>Це відповідність прийнятим орфоепічним, орфографічним, граматичним, лексичним нормам </a:t>
                      </a:r>
                      <a:endParaRPr lang="ru-RU" sz="2000" dirty="0"/>
                    </a:p>
                  </a:txBody>
                  <a:tcPr/>
                </a:tc>
                <a:extLst>
                  <a:ext uri="{0D108BD9-81ED-4DB2-BD59-A6C34878D82A}">
                    <a16:rowId xmlns:a16="http://schemas.microsoft.com/office/drawing/2014/main" val="10001"/>
                  </a:ext>
                </a:extLst>
              </a:tr>
              <a:tr h="370840">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lvl="0" algn="l" rtl="0"/>
                      <a:r>
                        <a:rPr lang="uk-UA" sz="2000" b="1" dirty="0"/>
                        <a:t>Правильність являє собою основну комунікативну якість мови </a:t>
                      </a:r>
                      <a:endParaRPr lang="ru-RU" sz="2000" dirty="0"/>
                    </a:p>
                  </a:txBody>
                  <a:tcPr/>
                </a:tc>
                <a:extLst>
                  <a:ext uri="{0D108BD9-81ED-4DB2-BD59-A6C34878D82A}">
                    <a16:rowId xmlns:a16="http://schemas.microsoft.com/office/drawing/2014/main" val="10002"/>
                  </a:ext>
                </a:extLst>
              </a:tr>
            </a:tbl>
          </a:graphicData>
        </a:graphic>
      </p:graphicFrame>
      <p:sp>
        <p:nvSpPr>
          <p:cNvPr id="4" name="Прямоугольник 3">
            <a:extLst>
              <a:ext uri="{FF2B5EF4-FFF2-40B4-BE49-F238E27FC236}">
                <a16:creationId xmlns:a16="http://schemas.microsoft.com/office/drawing/2014/main" id="{DF32434E-70D2-46A3-9A06-892E624C8CF1}"/>
              </a:ext>
            </a:extLst>
          </p:cNvPr>
          <p:cNvSpPr/>
          <p:nvPr/>
        </p:nvSpPr>
        <p:spPr>
          <a:xfrm>
            <a:off x="747264" y="6214828"/>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(3)</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670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273E3E7A-8623-46ED-933D-F1EE9DD8894B}"/>
              </a:ext>
            </a:extLst>
          </p:cNvPr>
          <p:cNvGraphicFramePr>
            <a:graphicFrameLocks noGrp="1"/>
          </p:cNvGraphicFramePr>
          <p:nvPr>
            <p:extLst>
              <p:ext uri="{D42A27DB-BD31-4B8C-83A1-F6EECF244321}">
                <p14:modId xmlns:p14="http://schemas.microsoft.com/office/powerpoint/2010/main" val="3521175980"/>
              </p:ext>
            </p:extLst>
          </p:nvPr>
        </p:nvGraphicFramePr>
        <p:xfrm>
          <a:off x="645458" y="1532964"/>
          <a:ext cx="11268636" cy="316992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34875">
                <a:tc gridSpan="2">
                  <a:txBody>
                    <a:bodyPr/>
                    <a:lstStyle/>
                    <a:p>
                      <a:pPr algn="ctr"/>
                      <a:r>
                        <a:rPr lang="uk-UA" sz="2000" b="1" i="1" noProof="0" dirty="0"/>
                        <a:t>Чиста мова не містить:</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dirty="0"/>
                        <a:t>діалектизмів</a:t>
                      </a:r>
                      <a:endParaRPr lang="uk-UA" sz="2000" noProof="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a:t>варваризмів</a:t>
                      </a:r>
                      <a:endParaRPr lang="uk-UA" sz="2000" noProof="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a:t>жаргонізмів</a:t>
                      </a:r>
                      <a:endParaRPr lang="uk-UA" sz="2000" noProof="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dirty="0">
                          <a:solidFill>
                            <a:schemeClr val="tx1"/>
                          </a:solidFill>
                        </a:rPr>
                        <a:t>4</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dirty="0"/>
                        <a:t>слів-паразитів</a:t>
                      </a:r>
                      <a:endParaRPr lang="uk-UA" sz="2000" noProof="0" dirty="0"/>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2000" b="1" dirty="0">
                          <a:solidFill>
                            <a:schemeClr val="tx1"/>
                          </a:solidFill>
                        </a:rPr>
                        <a:t>5</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a:t>просторічних,</a:t>
                      </a:r>
                      <a:endParaRPr lang="uk-UA" sz="2000" noProof="0"/>
                    </a:p>
                  </a:txBody>
                  <a:tcPr/>
                </a:tc>
                <a:extLst>
                  <a:ext uri="{0D108BD9-81ED-4DB2-BD59-A6C34878D82A}">
                    <a16:rowId xmlns:a16="http://schemas.microsoft.com/office/drawing/2014/main" val="10005"/>
                  </a:ext>
                </a:extLst>
              </a:tr>
              <a:tr h="370840">
                <a:tc>
                  <a:txBody>
                    <a:bodyPr/>
                    <a:lstStyle/>
                    <a:p>
                      <a:pPr marL="342900" indent="-342900" algn="ctr">
                        <a:buFont typeface="+mj-lt"/>
                        <a:buNone/>
                      </a:pPr>
                      <a:r>
                        <a:rPr lang="uk-UA" sz="2000" b="1" dirty="0">
                          <a:solidFill>
                            <a:schemeClr val="tx1"/>
                          </a:solidFill>
                        </a:rPr>
                        <a:t>6</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a:t>вульгарних</a:t>
                      </a:r>
                      <a:endParaRPr lang="uk-UA" sz="2000" noProof="0"/>
                    </a:p>
                  </a:txBody>
                  <a:tcPr/>
                </a:tc>
                <a:extLst>
                  <a:ext uri="{0D108BD9-81ED-4DB2-BD59-A6C34878D82A}">
                    <a16:rowId xmlns:a16="http://schemas.microsoft.com/office/drawing/2014/main" val="10006"/>
                  </a:ext>
                </a:extLst>
              </a:tr>
              <a:tr h="370840">
                <a:tc>
                  <a:txBody>
                    <a:bodyPr/>
                    <a:lstStyle/>
                    <a:p>
                      <a:pPr marL="342900" indent="-342900" algn="ctr">
                        <a:buFont typeface="+mj-lt"/>
                        <a:buNone/>
                      </a:pPr>
                      <a:r>
                        <a:rPr lang="uk-UA" sz="2000" b="1" dirty="0">
                          <a:solidFill>
                            <a:schemeClr val="tx1"/>
                          </a:solidFill>
                        </a:rPr>
                        <a:t>7</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i="1" noProof="0" dirty="0"/>
                        <a:t>калькованих з інших мов</a:t>
                      </a:r>
                      <a:endParaRPr lang="uk-UA" sz="2000" noProof="0" dirty="0"/>
                    </a:p>
                  </a:txBody>
                  <a:tcPr/>
                </a:tc>
                <a:extLst>
                  <a:ext uri="{0D108BD9-81ED-4DB2-BD59-A6C34878D82A}">
                    <a16:rowId xmlns:a16="http://schemas.microsoft.com/office/drawing/2014/main" val="10007"/>
                  </a:ext>
                </a:extLst>
              </a:tr>
            </a:tbl>
          </a:graphicData>
        </a:graphic>
      </p:graphicFrame>
      <p:sp>
        <p:nvSpPr>
          <p:cNvPr id="5" name="Прямоугольник 4">
            <a:extLst>
              <a:ext uri="{FF2B5EF4-FFF2-40B4-BE49-F238E27FC236}">
                <a16:creationId xmlns:a16="http://schemas.microsoft.com/office/drawing/2014/main" id="{957BF25E-1420-451B-9B03-3F41F04A66BD}"/>
              </a:ext>
            </a:extLst>
          </p:cNvPr>
          <p:cNvSpPr/>
          <p:nvPr/>
        </p:nvSpPr>
        <p:spPr>
          <a:xfrm>
            <a:off x="747264" y="6227020"/>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(4)</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87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9ED3E1B8-8B39-4E3C-BB15-C2A81AB8CD2E}"/>
              </a:ext>
            </a:extLst>
          </p:cNvPr>
          <p:cNvGraphicFramePr>
            <a:graphicFrameLocks noGrp="1"/>
          </p:cNvGraphicFramePr>
          <p:nvPr>
            <p:extLst>
              <p:ext uri="{D42A27DB-BD31-4B8C-83A1-F6EECF244321}">
                <p14:modId xmlns:p14="http://schemas.microsoft.com/office/powerpoint/2010/main" val="2334358346"/>
              </p:ext>
            </p:extLst>
          </p:nvPr>
        </p:nvGraphicFramePr>
        <p:xfrm>
          <a:off x="461682" y="1211772"/>
          <a:ext cx="11268636" cy="31089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34875">
                <a:tc gridSpan="2">
                  <a:txBody>
                    <a:bodyPr/>
                    <a:lstStyle/>
                    <a:p>
                      <a:pPr algn="ctr"/>
                      <a:r>
                        <a:rPr lang="uk-UA" sz="2000" b="1" i="1" noProof="0" dirty="0"/>
                        <a:t>Ясність</a:t>
                      </a:r>
                      <a:r>
                        <a:rPr lang="uk-UA" sz="2000" b="1" noProof="0" dirty="0"/>
                        <a:t> </a:t>
                      </a:r>
                      <a:r>
                        <a:rPr lang="uk-UA" sz="2000" b="1" i="1" noProof="0" dirty="0"/>
                        <a:t>мови</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Це доступність мови для розуміння під час читання тексту </a:t>
                      </a:r>
                      <a:endParaRPr lang="ru-RU"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Ясність мови забезпечує адекватне сприйняття тексту без особливих зусиль завдяки  орієнтації на рівень пізнавальних можливостей та вікових особливостей здобувачів</a:t>
                      </a: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Неясність може бути наслідком порушення норм літературної мови, перенасиченості матеріалу термінами, ускладненням синтаксису, неоднозначністю трактування понять</a:t>
                      </a:r>
                      <a:endParaRPr lang="ru-RU" sz="2000" dirty="0"/>
                    </a:p>
                  </a:txBody>
                  <a:tcPr/>
                </a:tc>
                <a:extLst>
                  <a:ext uri="{0D108BD9-81ED-4DB2-BD59-A6C34878D82A}">
                    <a16:rowId xmlns:a16="http://schemas.microsoft.com/office/drawing/2014/main" val="10003"/>
                  </a:ext>
                </a:extLst>
              </a:tr>
            </a:tbl>
          </a:graphicData>
        </a:graphic>
      </p:graphicFrame>
      <p:sp>
        <p:nvSpPr>
          <p:cNvPr id="4" name="Прямоугольник 3">
            <a:extLst>
              <a:ext uri="{FF2B5EF4-FFF2-40B4-BE49-F238E27FC236}">
                <a16:creationId xmlns:a16="http://schemas.microsoft.com/office/drawing/2014/main" id="{3F4164DE-54D1-491E-9469-53B95EA32BF8}"/>
              </a:ext>
            </a:extLst>
          </p:cNvPr>
          <p:cNvSpPr/>
          <p:nvPr/>
        </p:nvSpPr>
        <p:spPr>
          <a:xfrm>
            <a:off x="722880" y="6214828"/>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(5)</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139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1110586-3877-409C-B4D2-AB7E13AA65F1}"/>
              </a:ext>
            </a:extLst>
          </p:cNvPr>
          <p:cNvGraphicFramePr>
            <a:graphicFrameLocks noGrp="1"/>
          </p:cNvGraphicFramePr>
          <p:nvPr>
            <p:extLst>
              <p:ext uri="{D42A27DB-BD31-4B8C-83A1-F6EECF244321}">
                <p14:modId xmlns:p14="http://schemas.microsoft.com/office/powerpoint/2010/main" val="1419852833"/>
              </p:ext>
            </p:extLst>
          </p:nvPr>
        </p:nvGraphicFramePr>
        <p:xfrm>
          <a:off x="461682" y="1598023"/>
          <a:ext cx="11268636" cy="18897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34875">
                <a:tc gridSpan="2">
                  <a:txBody>
                    <a:bodyPr/>
                    <a:lstStyle/>
                    <a:p>
                      <a:pPr algn="ctr"/>
                      <a:r>
                        <a:rPr lang="uk-UA" sz="2000" b="1" i="1" noProof="0" dirty="0"/>
                        <a:t>Точність</a:t>
                      </a:r>
                      <a:r>
                        <a:rPr lang="uk-UA" sz="2000" b="1" noProof="0" dirty="0"/>
                        <a:t>  </a:t>
                      </a:r>
                      <a:r>
                        <a:rPr lang="uk-UA" sz="2000" b="1" i="1" noProof="0" dirty="0"/>
                        <a:t>мови</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правильне слововживання;</a:t>
                      </a: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уміння вибрати найбільш вдалий мовний варіант, зокрема потрібне слово із синонімічного ряду;</a:t>
                      </a: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чітке розмежуванням змісту багатозначних слів</a:t>
                      </a:r>
                      <a:endParaRPr lang="ru-RU" sz="2000" dirty="0"/>
                    </a:p>
                  </a:txBody>
                  <a:tcPr/>
                </a:tc>
                <a:extLst>
                  <a:ext uri="{0D108BD9-81ED-4DB2-BD59-A6C34878D82A}">
                    <a16:rowId xmlns:a16="http://schemas.microsoft.com/office/drawing/2014/main" val="10003"/>
                  </a:ext>
                </a:extLst>
              </a:tr>
            </a:tbl>
          </a:graphicData>
        </a:graphic>
      </p:graphicFrame>
      <p:sp>
        <p:nvSpPr>
          <p:cNvPr id="5" name="Прямоугольник 4">
            <a:extLst>
              <a:ext uri="{FF2B5EF4-FFF2-40B4-BE49-F238E27FC236}">
                <a16:creationId xmlns:a16="http://schemas.microsoft.com/office/drawing/2014/main" id="{D35635A7-AB07-4DA9-8CC8-046E68FCD753}"/>
              </a:ext>
            </a:extLst>
          </p:cNvPr>
          <p:cNvSpPr/>
          <p:nvPr/>
        </p:nvSpPr>
        <p:spPr>
          <a:xfrm>
            <a:off x="747264" y="6202636"/>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(6)</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59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9F24F90D-DD5F-4660-A694-D976C9D36E76}"/>
              </a:ext>
            </a:extLst>
          </p:cNvPr>
          <p:cNvGraphicFramePr>
            <a:graphicFrameLocks noGrp="1"/>
          </p:cNvGraphicFramePr>
          <p:nvPr/>
        </p:nvGraphicFramePr>
        <p:xfrm>
          <a:off x="398928" y="1493222"/>
          <a:ext cx="11268636" cy="33832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algn="ctr"/>
                      <a:r>
                        <a:rPr lang="uk-UA" sz="2000" b="1" i="0" dirty="0"/>
                        <a:t>Основні умови</a:t>
                      </a:r>
                      <a:r>
                        <a:rPr lang="uk-UA" sz="2000" i="0" dirty="0"/>
                        <a:t> </a:t>
                      </a:r>
                      <a:r>
                        <a:rPr lang="uk-UA" sz="2000" b="1" i="0" noProof="0" dirty="0"/>
                        <a:t>логічності мови</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Несуперечливість поєднання слів</a:t>
                      </a: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Правильний порядок слів</a:t>
                      </a: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Правильний зв'язок мови окремими висловлюваннями в тексті;</a:t>
                      </a:r>
                      <a:endParaRPr lang="ru-RU" sz="200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dirty="0">
                          <a:solidFill>
                            <a:schemeClr val="tx1"/>
                          </a:solidFill>
                        </a:rPr>
                        <a:t>4</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Позначення переходів від однієї думки до іншої</a:t>
                      </a:r>
                      <a:endParaRPr lang="ru-RU" sz="2000" dirty="0"/>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2000" b="1" dirty="0">
                          <a:solidFill>
                            <a:schemeClr val="tx1"/>
                          </a:solidFill>
                        </a:rPr>
                        <a:t>5</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Чіткість і достатність аргументації</a:t>
                      </a:r>
                      <a:endParaRPr lang="ru-RU" sz="2000" dirty="0"/>
                    </a:p>
                  </a:txBody>
                  <a:tcPr/>
                </a:tc>
                <a:extLst>
                  <a:ext uri="{0D108BD9-81ED-4DB2-BD59-A6C34878D82A}">
                    <a16:rowId xmlns:a16="http://schemas.microsoft.com/office/drawing/2014/main" val="10005"/>
                  </a:ext>
                </a:extLst>
              </a:tr>
              <a:tr h="370840">
                <a:tc>
                  <a:txBody>
                    <a:bodyPr/>
                    <a:lstStyle/>
                    <a:p>
                      <a:pPr marL="342900" indent="-342900" algn="ctr">
                        <a:buFont typeface="+mj-lt"/>
                        <a:buNone/>
                      </a:pPr>
                      <a:r>
                        <a:rPr lang="uk-UA" sz="2000" b="1" dirty="0">
                          <a:solidFill>
                            <a:schemeClr val="tx1"/>
                          </a:solidFill>
                        </a:rPr>
                        <a:t>6</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Об’єктивність відображення фактів дійсності та їх зв’язків і відношень (між загальним та одиничним, причиною і наслідком, подібністю і відмінністю, змістом і формою)</a:t>
                      </a:r>
                      <a:endParaRPr lang="ru-RU" sz="2000" dirty="0"/>
                    </a:p>
                  </a:txBody>
                  <a:tcPr/>
                </a:tc>
                <a:extLst>
                  <a:ext uri="{0D108BD9-81ED-4DB2-BD59-A6C34878D82A}">
                    <a16:rowId xmlns:a16="http://schemas.microsoft.com/office/drawing/2014/main" val="10006"/>
                  </a:ext>
                </a:extLst>
              </a:tr>
            </a:tbl>
          </a:graphicData>
        </a:graphic>
      </p:graphicFrame>
      <p:sp>
        <p:nvSpPr>
          <p:cNvPr id="4" name="Прямоугольник 3">
            <a:extLst>
              <a:ext uri="{FF2B5EF4-FFF2-40B4-BE49-F238E27FC236}">
                <a16:creationId xmlns:a16="http://schemas.microsoft.com/office/drawing/2014/main" id="{FB397081-6D12-4CB4-A209-AE99C06815BF}"/>
              </a:ext>
            </a:extLst>
          </p:cNvPr>
          <p:cNvSpPr/>
          <p:nvPr/>
        </p:nvSpPr>
        <p:spPr>
          <a:xfrm>
            <a:off x="747264" y="6202636"/>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(7)</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818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22C81A62-A251-4279-BAB7-6ACECE0DBF9E}"/>
              </a:ext>
            </a:extLst>
          </p:cNvPr>
          <p:cNvGraphicFramePr>
            <a:graphicFrameLocks noGrp="1"/>
          </p:cNvGraphicFramePr>
          <p:nvPr>
            <p:extLst>
              <p:ext uri="{D42A27DB-BD31-4B8C-83A1-F6EECF244321}">
                <p14:modId xmlns:p14="http://schemas.microsoft.com/office/powerpoint/2010/main" val="3143026126"/>
              </p:ext>
            </p:extLst>
          </p:nvPr>
        </p:nvGraphicFramePr>
        <p:xfrm>
          <a:off x="519951" y="1452881"/>
          <a:ext cx="11268636" cy="289560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algn="ctr"/>
                      <a:r>
                        <a:rPr lang="uk-UA" sz="2000" b="1" i="1" noProof="0"/>
                        <a:t>Виразність</a:t>
                      </a:r>
                      <a:r>
                        <a:rPr lang="uk-UA" sz="2000" b="1" noProof="0"/>
                        <a:t> </a:t>
                      </a:r>
                      <a:r>
                        <a:rPr lang="uk-UA" sz="2000" b="1" i="1" noProof="0"/>
                        <a:t>мови</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noProof="0">
                          <a:solidFill>
                            <a:schemeClr val="tx1"/>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a:t>Це особливості її структури, що викликають і підтримують інтерес читача </a:t>
                      </a:r>
                      <a:endParaRPr lang="uk-UA" sz="2000" noProof="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noProof="0">
                          <a:solidFill>
                            <a:schemeClr val="tx1"/>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a:t>Лексичними засобами виразності є емоційно забарвлені слова і вирази, епітети, метафори, порівняння тощо </a:t>
                      </a:r>
                      <a:endParaRPr lang="uk-UA" sz="2000" noProof="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noProof="0">
                          <a:solidFill>
                            <a:schemeClr val="tx1"/>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a:t>Емоційний вплив підсилюють фразеологізми, прислів'я, приказки, крилаті вислови </a:t>
                      </a:r>
                      <a:endParaRPr lang="uk-UA" sz="2000" noProof="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noProof="0">
                          <a:solidFill>
                            <a:schemeClr val="tx1"/>
                          </a:solidFill>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Інформаційна (понятійна) виразність мови досягається логічністю та </a:t>
                      </a:r>
                      <a:r>
                        <a:rPr lang="uk-UA" sz="2000" b="1" noProof="0" dirty="0" err="1"/>
                        <a:t>фактологічністю</a:t>
                      </a:r>
                      <a:r>
                        <a:rPr lang="uk-UA" sz="2000" b="1" noProof="0" dirty="0"/>
                        <a:t>, що визначаються доказовістю й аргументованістю</a:t>
                      </a:r>
                      <a:endParaRPr lang="uk-UA" sz="2000" noProof="0" dirty="0"/>
                    </a:p>
                  </a:txBody>
                  <a:tcPr/>
                </a:tc>
                <a:extLst>
                  <a:ext uri="{0D108BD9-81ED-4DB2-BD59-A6C34878D82A}">
                    <a16:rowId xmlns:a16="http://schemas.microsoft.com/office/drawing/2014/main" val="10004"/>
                  </a:ext>
                </a:extLst>
              </a:tr>
            </a:tbl>
          </a:graphicData>
        </a:graphic>
      </p:graphicFrame>
      <p:sp>
        <p:nvSpPr>
          <p:cNvPr id="5" name="Прямоугольник 4">
            <a:extLst>
              <a:ext uri="{FF2B5EF4-FFF2-40B4-BE49-F238E27FC236}">
                <a16:creationId xmlns:a16="http://schemas.microsoft.com/office/drawing/2014/main" id="{BABB5E37-6745-4B76-AEA6-FA42DEF05B94}"/>
              </a:ext>
            </a:extLst>
          </p:cNvPr>
          <p:cNvSpPr/>
          <p:nvPr/>
        </p:nvSpPr>
        <p:spPr>
          <a:xfrm>
            <a:off x="747264" y="6202636"/>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(8)</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886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3">
            <a:extLst>
              <a:ext uri="{FF2B5EF4-FFF2-40B4-BE49-F238E27FC236}">
                <a16:creationId xmlns:a16="http://schemas.microsoft.com/office/drawing/2014/main" id="{D78F0B55-04D0-48F7-A71D-F97B876F3396}"/>
              </a:ext>
            </a:extLst>
          </p:cNvPr>
          <p:cNvGraphicFramePr>
            <a:graphicFrameLocks noGrp="1"/>
          </p:cNvGraphicFramePr>
          <p:nvPr>
            <p:extLst>
              <p:ext uri="{D42A27DB-BD31-4B8C-83A1-F6EECF244321}">
                <p14:modId xmlns:p14="http://schemas.microsoft.com/office/powerpoint/2010/main" val="408362533"/>
              </p:ext>
            </p:extLst>
          </p:nvPr>
        </p:nvGraphicFramePr>
        <p:xfrm>
          <a:off x="397933" y="1660606"/>
          <a:ext cx="11396133" cy="3289344"/>
        </p:xfrm>
        <a:graphic>
          <a:graphicData uri="http://schemas.openxmlformats.org/drawingml/2006/table">
            <a:tbl>
              <a:tblPr firstRow="1" bandRow="1">
                <a:tableStyleId>{21E4AEA4-8DFA-4A89-87EB-49C32662AFE0}</a:tableStyleId>
              </a:tblPr>
              <a:tblGrid>
                <a:gridCol w="11396133">
                  <a:extLst>
                    <a:ext uri="{9D8B030D-6E8A-4147-A177-3AD203B41FA5}">
                      <a16:colId xmlns:a16="http://schemas.microsoft.com/office/drawing/2014/main" val="3059734903"/>
                    </a:ext>
                  </a:extLst>
                </a:gridCol>
              </a:tblGrid>
              <a:tr h="638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dirty="0"/>
                        <a:t>Навчальний посібник надає компетентності</a:t>
                      </a:r>
                      <a:endParaRPr lang="uk-UA" sz="2000" dirty="0">
                        <a:solidFill>
                          <a:schemeClr val="bg1"/>
                        </a:solidFill>
                      </a:endParaRPr>
                    </a:p>
                  </a:txBody>
                  <a:tcPr anchor="ctr"/>
                </a:tc>
                <a:extLst>
                  <a:ext uri="{0D108BD9-81ED-4DB2-BD59-A6C34878D82A}">
                    <a16:rowId xmlns:a16="http://schemas.microsoft.com/office/drawing/2014/main" val="2237748196"/>
                  </a:ext>
                </a:extLst>
              </a:tr>
              <a:tr h="441852">
                <a:tc>
                  <a:txBody>
                    <a:bodyPr/>
                    <a:lstStyle/>
                    <a:p>
                      <a:pPr marL="285750" indent="-285750" algn="l" defTabSz="914400" rtl="0" eaLnBrk="1" latinLnBrk="0" hangingPunct="1">
                        <a:lnSpc>
                          <a:spcPct val="100000"/>
                        </a:lnSpc>
                        <a:spcAft>
                          <a:spcPts val="0"/>
                        </a:spcAft>
                        <a:buClr>
                          <a:srgbClr val="FF0000"/>
                        </a:buClr>
                        <a:buFont typeface="Wingdings" panose="05000000000000000000" pitchFamily="2" charset="2"/>
                        <a:buChar char="v"/>
                        <a:tabLst>
                          <a:tab pos="163830" algn="l"/>
                          <a:tab pos="1129030" algn="l"/>
                        </a:tabLst>
                      </a:pPr>
                      <a:r>
                        <a:rPr lang="uk-UA" sz="1800" b="1" kern="1200" dirty="0">
                          <a:solidFill>
                            <a:schemeClr val="dk1"/>
                          </a:solidFill>
                          <a:effectLst/>
                          <a:latin typeface="+mn-lt"/>
                          <a:ea typeface="+mn-ea"/>
                          <a:cs typeface="+mn-cs"/>
                        </a:rPr>
                        <a:t>Уявлення про систему інформаційно-методичного забезпечення освітнього процесу</a:t>
                      </a:r>
                    </a:p>
                  </a:txBody>
                  <a:tcPr marL="68580" marR="68580" marT="0" marB="0" anchor="ctr"/>
                </a:tc>
                <a:extLst>
                  <a:ext uri="{0D108BD9-81ED-4DB2-BD59-A6C34878D82A}">
                    <a16:rowId xmlns:a16="http://schemas.microsoft.com/office/drawing/2014/main" val="1397830011"/>
                  </a:ext>
                </a:extLst>
              </a:tr>
              <a:tr h="441852">
                <a:tc>
                  <a:txBody>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v"/>
                        <a:tabLst>
                          <a:tab pos="163830" algn="l"/>
                          <a:tab pos="1129030" algn="l"/>
                        </a:tabLst>
                        <a:defRPr/>
                      </a:pPr>
                      <a:r>
                        <a:rPr lang="uk-UA" sz="1800" b="1" kern="1200" dirty="0">
                          <a:solidFill>
                            <a:schemeClr val="dk1"/>
                          </a:solidFill>
                          <a:effectLst/>
                          <a:latin typeface="+mn-lt"/>
                          <a:ea typeface="+mn-ea"/>
                          <a:cs typeface="+mn-cs"/>
                        </a:rPr>
                        <a:t>Інформаційне забезпечення освітнього процесу;</a:t>
                      </a:r>
                    </a:p>
                  </a:txBody>
                  <a:tcPr marL="68580" marR="68580" marT="0" marB="0" anchor="ctr"/>
                </a:tc>
                <a:extLst>
                  <a:ext uri="{0D108BD9-81ED-4DB2-BD59-A6C34878D82A}">
                    <a16:rowId xmlns:a16="http://schemas.microsoft.com/office/drawing/2014/main" val="1444468441"/>
                  </a:ext>
                </a:extLst>
              </a:tr>
              <a:tr h="883705">
                <a:tc>
                  <a:txBody>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v"/>
                        <a:tabLst>
                          <a:tab pos="163830" algn="l"/>
                          <a:tab pos="1129030" algn="l"/>
                        </a:tabLst>
                        <a:defRPr/>
                      </a:pPr>
                      <a:r>
                        <a:rPr lang="uk-UA" sz="1800" b="1" kern="1200" dirty="0">
                          <a:solidFill>
                            <a:schemeClr val="tx1"/>
                          </a:solidFill>
                          <a:effectLst/>
                          <a:latin typeface="+mn-lt"/>
                          <a:ea typeface="+mn-ea"/>
                          <a:cs typeface="+mn-cs"/>
                        </a:rPr>
                        <a:t>Створення методичних матеріалів </a:t>
                      </a:r>
                      <a:r>
                        <a:rPr lang="uk-UA" sz="1800" b="1" dirty="0">
                          <a:solidFill>
                            <a:schemeClr val="tx1"/>
                          </a:solidFill>
                          <a:ea typeface="Times New Roman" pitchFamily="18" charset="0"/>
                          <a:cs typeface="Times New Roman" pitchFamily="18" charset="0"/>
                        </a:rPr>
                        <a:t>щодо опанування очікуваних результатів навчання за видами навчальних занять, практик, індивідуальних завдань, контрольних заходів</a:t>
                      </a:r>
                      <a:endParaRPr lang="uk-UA" sz="1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842971365"/>
                  </a:ext>
                </a:extLst>
              </a:tr>
              <a:tr h="441852">
                <a:tc>
                  <a:txBody>
                    <a:bodyPr/>
                    <a:lstStyle/>
                    <a:p>
                      <a:pPr marL="285750" indent="-285750" algn="l" defTabSz="914400" rtl="0" eaLnBrk="1" latinLnBrk="0" hangingPunct="1">
                        <a:lnSpc>
                          <a:spcPct val="100000"/>
                        </a:lnSpc>
                        <a:spcAft>
                          <a:spcPts val="0"/>
                        </a:spcAft>
                        <a:buClr>
                          <a:srgbClr val="FF0000"/>
                        </a:buClr>
                        <a:buFont typeface="Wingdings" panose="05000000000000000000" pitchFamily="2" charset="2"/>
                        <a:buChar char="v"/>
                        <a:tabLst>
                          <a:tab pos="163830" algn="l"/>
                          <a:tab pos="1129030" algn="l"/>
                        </a:tabLst>
                      </a:pPr>
                      <a:r>
                        <a:rPr lang="uk-UA" sz="1800" b="1" kern="1200" dirty="0">
                          <a:solidFill>
                            <a:schemeClr val="tx1"/>
                          </a:solidFill>
                          <a:effectLst/>
                          <a:latin typeface="+mn-lt"/>
                          <a:ea typeface="+mn-ea"/>
                          <a:cs typeface="+mn-cs"/>
                        </a:rPr>
                        <a:t>Уміння створювати навчальні тексти</a:t>
                      </a:r>
                    </a:p>
                  </a:txBody>
                  <a:tcPr marL="68580" marR="68580" marT="0" marB="0" anchor="ctr"/>
                </a:tc>
                <a:extLst>
                  <a:ext uri="{0D108BD9-81ED-4DB2-BD59-A6C34878D82A}">
                    <a16:rowId xmlns:a16="http://schemas.microsoft.com/office/drawing/2014/main" val="2606411264"/>
                  </a:ext>
                </a:extLst>
              </a:tr>
              <a:tr h="441852">
                <a:tc>
                  <a:txBody>
                    <a:bodyPr/>
                    <a:lstStyle/>
                    <a:p>
                      <a:pPr marL="285750" marR="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v"/>
                        <a:tabLst>
                          <a:tab pos="163830" algn="l"/>
                          <a:tab pos="1129030" algn="l"/>
                        </a:tabLst>
                        <a:defRPr/>
                      </a:pPr>
                      <a:r>
                        <a:rPr lang="uk-UA" sz="1800" b="1" dirty="0">
                          <a:effectLst/>
                        </a:rPr>
                        <a:t>Здатність продовжувати навчання із значним ступенем автономії</a:t>
                      </a:r>
                      <a:endParaRPr lang="uk-UA" b="1" dirty="0">
                        <a:latin typeface="Arial Narrow" panose="020B0606020202030204" pitchFamily="34"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3" name="Rectangle 8">
            <a:extLst>
              <a:ext uri="{FF2B5EF4-FFF2-40B4-BE49-F238E27FC236}">
                <a16:creationId xmlns:a16="http://schemas.microsoft.com/office/drawing/2014/main" id="{2E97F10E-2543-4F28-928D-496E2D6D65C3}"/>
              </a:ext>
            </a:extLst>
          </p:cNvPr>
          <p:cNvSpPr>
            <a:spLocks noChangeArrowheads="1"/>
          </p:cNvSpPr>
          <p:nvPr/>
        </p:nvSpPr>
        <p:spPr bwMode="auto">
          <a:xfrm>
            <a:off x="3808853" y="889776"/>
            <a:ext cx="4277567" cy="461665"/>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algn="ctr"/>
            <a:r>
              <a:rPr lang="uk-UA" sz="2400" b="1" dirty="0">
                <a:solidFill>
                  <a:schemeClr val="accent1"/>
                </a:solidFill>
                <a:effectLst>
                  <a:outerShdw blurRad="38100" dist="38100" dir="2700000" algn="tl">
                    <a:srgbClr val="000000">
                      <a:alpha val="43137"/>
                    </a:srgbClr>
                  </a:outerShdw>
                </a:effectLst>
              </a:rPr>
              <a:t>ПЕРЕДМОВА (1)</a:t>
            </a:r>
            <a:endParaRPr lang="ru-RU" sz="24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6990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BD698DEC-CD1B-4096-9908-395B15D7F47B}"/>
              </a:ext>
            </a:extLst>
          </p:cNvPr>
          <p:cNvGraphicFramePr>
            <a:graphicFrameLocks noGrp="1"/>
          </p:cNvGraphicFramePr>
          <p:nvPr>
            <p:extLst>
              <p:ext uri="{D42A27DB-BD31-4B8C-83A1-F6EECF244321}">
                <p14:modId xmlns:p14="http://schemas.microsoft.com/office/powerpoint/2010/main" val="3832725003"/>
              </p:ext>
            </p:extLst>
          </p:nvPr>
        </p:nvGraphicFramePr>
        <p:xfrm>
          <a:off x="578224" y="1949823"/>
          <a:ext cx="11268636" cy="27736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algn="ctr"/>
                      <a:r>
                        <a:rPr lang="uk-UA" sz="2000" b="1" i="1" noProof="0" dirty="0">
                          <a:effectLst>
                            <a:outerShdw blurRad="38100" dist="38100" dir="2700000" algn="tl">
                              <a:srgbClr val="000000">
                                <a:alpha val="43137"/>
                              </a:srgbClr>
                            </a:outerShdw>
                          </a:effectLst>
                        </a:rPr>
                        <a:t>Лаконічність мови вимагає уникнення :</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a:t>багатослів'я </a:t>
                      </a: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розтягнутості</a:t>
                      </a: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довгих речень, </a:t>
                      </a:r>
                      <a:endParaRPr lang="ru-RU" sz="200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dirty="0">
                          <a:solidFill>
                            <a:schemeClr val="tx1"/>
                          </a:solidFill>
                        </a:rPr>
                        <a:t>4</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їх складної конструкції</a:t>
                      </a:r>
                      <a:endParaRPr lang="ru-RU" sz="2000" dirty="0"/>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2000" b="1" dirty="0">
                          <a:solidFill>
                            <a:schemeClr val="tx1"/>
                          </a:solidFill>
                        </a:rPr>
                        <a:t>5</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повторюваності</a:t>
                      </a:r>
                      <a:endParaRPr lang="ru-RU" sz="2000" dirty="0"/>
                    </a:p>
                  </a:txBody>
                  <a:tcPr/>
                </a:tc>
                <a:extLst>
                  <a:ext uri="{0D108BD9-81ED-4DB2-BD59-A6C34878D82A}">
                    <a16:rowId xmlns:a16="http://schemas.microsoft.com/office/drawing/2014/main" val="10005"/>
                  </a:ext>
                </a:extLst>
              </a:tr>
              <a:tr h="370840">
                <a:tc>
                  <a:txBody>
                    <a:bodyPr/>
                    <a:lstStyle/>
                    <a:p>
                      <a:pPr marL="342900" indent="-342900" algn="ctr">
                        <a:buFont typeface="+mj-lt"/>
                        <a:buNone/>
                      </a:pPr>
                      <a:r>
                        <a:rPr lang="uk-UA" sz="2000" b="1" dirty="0">
                          <a:solidFill>
                            <a:schemeClr val="tx1"/>
                          </a:solidFill>
                        </a:rPr>
                        <a:t>6</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другорядності</a:t>
                      </a:r>
                      <a:endParaRPr lang="ru-RU" sz="2000" dirty="0"/>
                    </a:p>
                  </a:txBody>
                  <a:tcPr/>
                </a:tc>
                <a:extLst>
                  <a:ext uri="{0D108BD9-81ED-4DB2-BD59-A6C34878D82A}">
                    <a16:rowId xmlns:a16="http://schemas.microsoft.com/office/drawing/2014/main" val="10006"/>
                  </a:ext>
                </a:extLst>
              </a:tr>
            </a:tbl>
          </a:graphicData>
        </a:graphic>
      </p:graphicFrame>
      <p:sp>
        <p:nvSpPr>
          <p:cNvPr id="4" name="Прямоугольник 3">
            <a:extLst>
              <a:ext uri="{FF2B5EF4-FFF2-40B4-BE49-F238E27FC236}">
                <a16:creationId xmlns:a16="http://schemas.microsoft.com/office/drawing/2014/main" id="{1714DA0F-429D-49CD-BD61-838DCB1FE152}"/>
              </a:ext>
            </a:extLst>
          </p:cNvPr>
          <p:cNvSpPr/>
          <p:nvPr/>
        </p:nvSpPr>
        <p:spPr>
          <a:xfrm>
            <a:off x="735072" y="6202636"/>
            <a:ext cx="225472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(9)</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2051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F7579143-B636-4AA6-8493-53F1FC45F455}"/>
              </a:ext>
            </a:extLst>
          </p:cNvPr>
          <p:cNvGraphicFramePr>
            <a:graphicFrameLocks noGrp="1"/>
          </p:cNvGraphicFramePr>
          <p:nvPr>
            <p:extLst>
              <p:ext uri="{D42A27DB-BD31-4B8C-83A1-F6EECF244321}">
                <p14:modId xmlns:p14="http://schemas.microsoft.com/office/powerpoint/2010/main" val="1955674443"/>
              </p:ext>
            </p:extLst>
          </p:nvPr>
        </p:nvGraphicFramePr>
        <p:xfrm>
          <a:off x="479611" y="1331259"/>
          <a:ext cx="11268636" cy="31089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b="1" i="1" dirty="0"/>
                        <a:t>Багатство </a:t>
                      </a:r>
                      <a:r>
                        <a:rPr lang="ru-RU" sz="2000" b="1" i="1" dirty="0" err="1"/>
                        <a:t>мови</a:t>
                      </a:r>
                      <a:endParaRPr lang="ru-RU" sz="2000" b="1" i="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a:t>Це використання великої кількості мовних одиниць (слів, словосполучень, речень) </a:t>
                      </a:r>
                      <a:endParaRPr lang="ru-RU" sz="2000" dirty="0"/>
                    </a:p>
                    <a:p>
                      <a:pPr marL="0" marR="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Існує прямий зв'язок між поняттями багатства й різноманітності мови</a:t>
                      </a:r>
                      <a:endParaRPr lang="ru-RU"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Лексичне багатство мови виявляється в здатності вдало використовувати її синонімічні ресурси</a:t>
                      </a:r>
                      <a:r>
                        <a:rPr lang="uk-UA" sz="2000" dirty="0"/>
                        <a:t> </a:t>
                      </a:r>
                      <a:endParaRPr lang="ru-RU"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tc>
                <a:extLst>
                  <a:ext uri="{0D108BD9-81ED-4DB2-BD59-A6C34878D82A}">
                    <a16:rowId xmlns:a16="http://schemas.microsoft.com/office/drawing/2014/main" val="10003"/>
                  </a:ext>
                </a:extLst>
              </a:tr>
            </a:tbl>
          </a:graphicData>
        </a:graphic>
      </p:graphicFrame>
      <p:sp>
        <p:nvSpPr>
          <p:cNvPr id="5" name="Прямоугольник 4">
            <a:extLst>
              <a:ext uri="{FF2B5EF4-FFF2-40B4-BE49-F238E27FC236}">
                <a16:creationId xmlns:a16="http://schemas.microsoft.com/office/drawing/2014/main" id="{D8124525-38A5-417C-8CED-75AF60D69763}"/>
              </a:ext>
            </a:extLst>
          </p:cNvPr>
          <p:cNvSpPr/>
          <p:nvPr/>
        </p:nvSpPr>
        <p:spPr>
          <a:xfrm>
            <a:off x="759456" y="6202636"/>
            <a:ext cx="238296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(10)</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152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967D8427-1EBF-4A20-9659-33CFB31BAB3C}"/>
              </a:ext>
            </a:extLst>
          </p:cNvPr>
          <p:cNvGraphicFramePr>
            <a:graphicFrameLocks noGrp="1"/>
          </p:cNvGraphicFramePr>
          <p:nvPr>
            <p:extLst>
              <p:ext uri="{D42A27DB-BD31-4B8C-83A1-F6EECF244321}">
                <p14:modId xmlns:p14="http://schemas.microsoft.com/office/powerpoint/2010/main" val="2080640706"/>
              </p:ext>
            </p:extLst>
          </p:nvPr>
        </p:nvGraphicFramePr>
        <p:xfrm>
          <a:off x="466164" y="1879003"/>
          <a:ext cx="11268636" cy="27736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algn="ctr"/>
                      <a:r>
                        <a:rPr lang="uk-UA" sz="2000" b="1" i="1" dirty="0"/>
                        <a:t>Багатство </a:t>
                      </a:r>
                      <a:r>
                        <a:rPr lang="ru-RU" sz="2000" b="1" i="1" dirty="0" err="1"/>
                        <a:t>мови</a:t>
                      </a:r>
                      <a:endParaRPr lang="ru-RU" sz="2000" b="1" i="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a:t>Сьогоднішня доросла освічена людина застосовує 6–9 тис. слів</a:t>
                      </a: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Словниковий запас майстрів пера: </a:t>
                      </a: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М. Гоголь використовував близько – 10 тис. слів</a:t>
                      </a:r>
                      <a:endParaRPr lang="ru-RU" sz="200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В. Шекспір –</a:t>
                      </a:r>
                      <a:r>
                        <a:rPr lang="uk-UA" sz="2000" dirty="0"/>
                        <a:t> </a:t>
                      </a:r>
                      <a:r>
                        <a:rPr lang="uk-UA" sz="2000" b="1" dirty="0"/>
                        <a:t>15 тис. слів </a:t>
                      </a:r>
                      <a:endParaRPr lang="ru-RU" sz="2000" dirty="0"/>
                    </a:p>
                  </a:txBody>
                  <a:tcPr/>
                </a:tc>
                <a:extLst>
                  <a:ext uri="{0D108BD9-81ED-4DB2-BD59-A6C34878D82A}">
                    <a16:rowId xmlns:a16="http://schemas.microsoft.com/office/drawing/2014/main" val="10004"/>
                  </a:ext>
                </a:extLst>
              </a:tr>
              <a:tr h="370840">
                <a:tc>
                  <a:txBody>
                    <a:bodyPr/>
                    <a:lstStyle/>
                    <a:p>
                      <a:pPr marL="342900" indent="-342900" algn="ctr">
                        <a:buFont typeface="+mj-lt"/>
                        <a:buNone/>
                      </a:pP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М. Сервантес –17 тис. слів </a:t>
                      </a:r>
                      <a:endParaRPr lang="ru-RU" sz="2000" dirty="0"/>
                    </a:p>
                  </a:txBody>
                  <a:tcPr/>
                </a:tc>
                <a:extLst>
                  <a:ext uri="{0D108BD9-81ED-4DB2-BD59-A6C34878D82A}">
                    <a16:rowId xmlns:a16="http://schemas.microsoft.com/office/drawing/2014/main" val="10005"/>
                  </a:ext>
                </a:extLst>
              </a:tr>
              <a:tr h="370840">
                <a:tc>
                  <a:txBody>
                    <a:bodyPr/>
                    <a:lstStyle/>
                    <a:p>
                      <a:pPr marL="342900" indent="-342900" algn="ctr">
                        <a:buFont typeface="+mj-lt"/>
                        <a:buNone/>
                      </a:pP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Т. Шевченко, О. Пушкін, І. Франко – 20 тис. слів</a:t>
                      </a:r>
                      <a:endParaRPr lang="ru-RU" sz="2000" dirty="0"/>
                    </a:p>
                  </a:txBody>
                  <a:tcPr/>
                </a:tc>
                <a:extLst>
                  <a:ext uri="{0D108BD9-81ED-4DB2-BD59-A6C34878D82A}">
                    <a16:rowId xmlns:a16="http://schemas.microsoft.com/office/drawing/2014/main" val="10006"/>
                  </a:ext>
                </a:extLst>
              </a:tr>
            </a:tbl>
          </a:graphicData>
        </a:graphic>
      </p:graphicFrame>
      <p:sp>
        <p:nvSpPr>
          <p:cNvPr id="4" name="Прямоугольник 3">
            <a:extLst>
              <a:ext uri="{FF2B5EF4-FFF2-40B4-BE49-F238E27FC236}">
                <a16:creationId xmlns:a16="http://schemas.microsoft.com/office/drawing/2014/main" id="{8E56B841-2092-4B54-817C-41255BFF271D}"/>
              </a:ext>
            </a:extLst>
          </p:cNvPr>
          <p:cNvSpPr/>
          <p:nvPr/>
        </p:nvSpPr>
        <p:spPr>
          <a:xfrm>
            <a:off x="747264" y="6202636"/>
            <a:ext cx="2370201"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(11)</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9638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DF20F91-B6EA-435C-B2E7-1A58E46341A3}"/>
              </a:ext>
            </a:extLst>
          </p:cNvPr>
          <p:cNvGraphicFramePr>
            <a:graphicFrameLocks noGrp="1"/>
          </p:cNvGraphicFramePr>
          <p:nvPr>
            <p:extLst>
              <p:ext uri="{D42A27DB-BD31-4B8C-83A1-F6EECF244321}">
                <p14:modId xmlns:p14="http://schemas.microsoft.com/office/powerpoint/2010/main" val="4084159614"/>
              </p:ext>
            </p:extLst>
          </p:nvPr>
        </p:nvGraphicFramePr>
        <p:xfrm>
          <a:off x="425825" y="1057835"/>
          <a:ext cx="11268636" cy="47548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algn="ctr"/>
                      <a:r>
                        <a:rPr lang="uk-UA" sz="2000" b="1" dirty="0"/>
                        <a:t>Гальма щодо розуміння й засвоєння інформації</a:t>
                      </a:r>
                      <a:endParaRPr lang="ru-RU" sz="2000"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a:t>Малоцікавий для самонавчання текст</a:t>
                      </a:r>
                      <a:endParaRPr lang="ru-RU" sz="200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Невиразна збіднена мова</a:t>
                      </a:r>
                      <a:endParaRPr lang="ru-RU" sz="200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Плутанина в термінології</a:t>
                      </a:r>
                      <a:endParaRPr lang="ru-RU" sz="200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dirty="0">
                          <a:solidFill>
                            <a:schemeClr val="tx1"/>
                          </a:solidFill>
                        </a:rPr>
                        <a:t>4</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Нав’язливе використання мовних штампів</a:t>
                      </a:r>
                      <a:endParaRPr lang="ru-RU" sz="2000" dirty="0"/>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2000" b="1" dirty="0">
                          <a:solidFill>
                            <a:schemeClr val="tx1"/>
                          </a:solidFill>
                        </a:rPr>
                        <a:t>5</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Калькування мови</a:t>
                      </a:r>
                      <a:endParaRPr lang="ru-RU" sz="2000" dirty="0"/>
                    </a:p>
                  </a:txBody>
                  <a:tcPr/>
                </a:tc>
                <a:extLst>
                  <a:ext uri="{0D108BD9-81ED-4DB2-BD59-A6C34878D82A}">
                    <a16:rowId xmlns:a16="http://schemas.microsoft.com/office/drawing/2014/main" val="10005"/>
                  </a:ext>
                </a:extLst>
              </a:tr>
              <a:tr h="370840">
                <a:tc>
                  <a:txBody>
                    <a:bodyPr/>
                    <a:lstStyle/>
                    <a:p>
                      <a:pPr marL="342900" indent="-342900" algn="ctr">
                        <a:buFont typeface="+mj-lt"/>
                        <a:buNone/>
                      </a:pPr>
                      <a:r>
                        <a:rPr lang="uk-UA" sz="2000" b="1" dirty="0">
                          <a:solidFill>
                            <a:schemeClr val="tx1"/>
                          </a:solidFill>
                        </a:rPr>
                        <a:t>6</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Суржик</a:t>
                      </a:r>
                      <a:endParaRPr lang="ru-RU" sz="2000" dirty="0"/>
                    </a:p>
                  </a:txBody>
                  <a:tcPr/>
                </a:tc>
                <a:extLst>
                  <a:ext uri="{0D108BD9-81ED-4DB2-BD59-A6C34878D82A}">
                    <a16:rowId xmlns:a16="http://schemas.microsoft.com/office/drawing/2014/main" val="10006"/>
                  </a:ext>
                </a:extLst>
              </a:tr>
              <a:tr h="370840">
                <a:tc>
                  <a:txBody>
                    <a:bodyPr/>
                    <a:lstStyle/>
                    <a:p>
                      <a:pPr marL="342900" indent="-342900" algn="ctr">
                        <a:buFont typeface="+mj-lt"/>
                        <a:buNone/>
                      </a:pPr>
                      <a:r>
                        <a:rPr lang="uk-UA" sz="2000" b="1" dirty="0">
                          <a:solidFill>
                            <a:schemeClr val="tx1"/>
                          </a:solidFill>
                        </a:rPr>
                        <a:t>7</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Громіздкі висловлювання</a:t>
                      </a:r>
                      <a:endParaRPr lang="ru-RU" sz="2000" dirty="0"/>
                    </a:p>
                  </a:txBody>
                  <a:tcPr/>
                </a:tc>
                <a:extLst>
                  <a:ext uri="{0D108BD9-81ED-4DB2-BD59-A6C34878D82A}">
                    <a16:rowId xmlns:a16="http://schemas.microsoft.com/office/drawing/2014/main" val="10007"/>
                  </a:ext>
                </a:extLst>
              </a:tr>
              <a:tr h="370840">
                <a:tc>
                  <a:txBody>
                    <a:bodyPr/>
                    <a:lstStyle/>
                    <a:p>
                      <a:pPr marL="342900" indent="-342900" algn="ctr">
                        <a:buFont typeface="+mj-lt"/>
                        <a:buNone/>
                      </a:pPr>
                      <a:r>
                        <a:rPr lang="uk-UA" sz="2000" b="1" dirty="0">
                          <a:solidFill>
                            <a:schemeClr val="tx1"/>
                          </a:solidFill>
                        </a:rPr>
                        <a:t>8</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Наукоподібність</a:t>
                      </a:r>
                      <a:endParaRPr lang="ru-RU" sz="2000" dirty="0"/>
                    </a:p>
                  </a:txBody>
                  <a:tcPr/>
                </a:tc>
                <a:extLst>
                  <a:ext uri="{0D108BD9-81ED-4DB2-BD59-A6C34878D82A}">
                    <a16:rowId xmlns:a16="http://schemas.microsoft.com/office/drawing/2014/main" val="10008"/>
                  </a:ext>
                </a:extLst>
              </a:tr>
              <a:tr h="370840">
                <a:tc>
                  <a:txBody>
                    <a:bodyPr/>
                    <a:lstStyle/>
                    <a:p>
                      <a:pPr marL="342900" indent="-342900" algn="ctr">
                        <a:buFont typeface="+mj-lt"/>
                        <a:buNone/>
                      </a:pPr>
                      <a:r>
                        <a:rPr lang="uk-UA" sz="2000" b="1" dirty="0">
                          <a:solidFill>
                            <a:schemeClr val="tx1"/>
                          </a:solidFill>
                        </a:rPr>
                        <a:t>9</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Малозрозумілі визначення</a:t>
                      </a:r>
                      <a:endParaRPr lang="ru-RU" sz="2000" dirty="0"/>
                    </a:p>
                  </a:txBody>
                  <a:tcPr/>
                </a:tc>
                <a:extLst>
                  <a:ext uri="{0D108BD9-81ED-4DB2-BD59-A6C34878D82A}">
                    <a16:rowId xmlns:a16="http://schemas.microsoft.com/office/drawing/2014/main" val="10009"/>
                  </a:ext>
                </a:extLst>
              </a:tr>
              <a:tr h="370840">
                <a:tc>
                  <a:txBody>
                    <a:bodyPr/>
                    <a:lstStyle/>
                    <a:p>
                      <a:pPr marL="342900" indent="-342900" algn="ctr">
                        <a:buFont typeface="+mj-lt"/>
                        <a:buNone/>
                      </a:pPr>
                      <a:r>
                        <a:rPr lang="uk-UA" sz="2000" b="1" dirty="0">
                          <a:solidFill>
                            <a:schemeClr val="tx1"/>
                          </a:solidFill>
                        </a:rPr>
                        <a:t>10</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Стилістичні огріхи</a:t>
                      </a:r>
                      <a:endParaRPr lang="ru-RU" sz="2000" dirty="0"/>
                    </a:p>
                  </a:txBody>
                  <a:tcPr/>
                </a:tc>
                <a:extLst>
                  <a:ext uri="{0D108BD9-81ED-4DB2-BD59-A6C34878D82A}">
                    <a16:rowId xmlns:a16="http://schemas.microsoft.com/office/drawing/2014/main" val="10010"/>
                  </a:ext>
                </a:extLst>
              </a:tr>
              <a:tr h="370840">
                <a:tc>
                  <a:txBody>
                    <a:bodyPr/>
                    <a:lstStyle/>
                    <a:p>
                      <a:pPr marL="342900" indent="-342900" algn="ctr">
                        <a:buFont typeface="+mj-lt"/>
                        <a:buNone/>
                      </a:pPr>
                      <a:r>
                        <a:rPr lang="uk-UA" sz="2000" b="1" dirty="0">
                          <a:solidFill>
                            <a:schemeClr val="tx1"/>
                          </a:solidFill>
                        </a:rPr>
                        <a:t>11</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t>Лексичні неточності</a:t>
                      </a:r>
                      <a:endParaRPr lang="ru-RU" sz="2000" dirty="0"/>
                    </a:p>
                  </a:txBody>
                  <a:tcPr/>
                </a:tc>
                <a:extLst>
                  <a:ext uri="{0D108BD9-81ED-4DB2-BD59-A6C34878D82A}">
                    <a16:rowId xmlns:a16="http://schemas.microsoft.com/office/drawing/2014/main" val="10011"/>
                  </a:ext>
                </a:extLst>
              </a:tr>
            </a:tbl>
          </a:graphicData>
        </a:graphic>
      </p:graphicFrame>
      <p:sp>
        <p:nvSpPr>
          <p:cNvPr id="5" name="Прямоугольник 4">
            <a:extLst>
              <a:ext uri="{FF2B5EF4-FFF2-40B4-BE49-F238E27FC236}">
                <a16:creationId xmlns:a16="http://schemas.microsoft.com/office/drawing/2014/main" id="{863C1CFE-C6DE-4FFF-BA2B-E2B91759A440}"/>
              </a:ext>
            </a:extLst>
          </p:cNvPr>
          <p:cNvSpPr/>
          <p:nvPr/>
        </p:nvSpPr>
        <p:spPr>
          <a:xfrm>
            <a:off x="722880" y="6202636"/>
            <a:ext cx="2382960"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Мова рукопису (12)</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0467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735072" y="6202636"/>
            <a:ext cx="4280339"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Формування навчальних текстів (1)</a:t>
            </a:r>
            <a:endParaRPr lang="uk-UA" dirty="0">
              <a:solidFill>
                <a:srgbClr val="002060"/>
              </a:solidFill>
              <a:effectLst>
                <a:outerShdw blurRad="38100" dist="38100" dir="2700000" algn="tl">
                  <a:srgbClr val="000000">
                    <a:alpha val="43137"/>
                  </a:srgbClr>
                </a:outerShdw>
              </a:effectLst>
            </a:endParaRPr>
          </a:p>
        </p:txBody>
      </p:sp>
      <p:graphicFrame>
        <p:nvGraphicFramePr>
          <p:cNvPr id="5" name="Таблица 4">
            <a:extLst>
              <a:ext uri="{FF2B5EF4-FFF2-40B4-BE49-F238E27FC236}">
                <a16:creationId xmlns:a16="http://schemas.microsoft.com/office/drawing/2014/main" id="{5792254F-DFCF-45CF-A356-51C045B08D69}"/>
              </a:ext>
            </a:extLst>
          </p:cNvPr>
          <p:cNvGraphicFramePr>
            <a:graphicFrameLocks noGrp="1"/>
          </p:cNvGraphicFramePr>
          <p:nvPr>
            <p:extLst>
              <p:ext uri="{D42A27DB-BD31-4B8C-83A1-F6EECF244321}">
                <p14:modId xmlns:p14="http://schemas.microsoft.com/office/powerpoint/2010/main" val="135095643"/>
              </p:ext>
            </p:extLst>
          </p:nvPr>
        </p:nvGraphicFramePr>
        <p:xfrm>
          <a:off x="640974" y="1756185"/>
          <a:ext cx="11268636" cy="304800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noProof="0" dirty="0">
                          <a:solidFill>
                            <a:schemeClr val="bg1"/>
                          </a:solidFill>
                          <a:effectLst>
                            <a:outerShdw blurRad="38100" dist="38100" dir="2700000" algn="tl">
                              <a:srgbClr val="000000">
                                <a:alpha val="43137"/>
                              </a:srgbClr>
                            </a:outerShdw>
                          </a:effectLst>
                        </a:rPr>
                        <a:t>Рекомендації </a:t>
                      </a:r>
                      <a:r>
                        <a:rPr lang="uk-UA" sz="2000" noProof="0" dirty="0">
                          <a:solidFill>
                            <a:schemeClr val="bg1"/>
                          </a:solidFill>
                          <a:effectLst>
                            <a:outerShdw blurRad="38100" dist="38100" dir="2700000" algn="tl">
                              <a:srgbClr val="000000">
                                <a:alpha val="43137"/>
                              </a:srgbClr>
                            </a:outerShdw>
                          </a:effectLst>
                        </a:rPr>
                        <a:t> </a:t>
                      </a:r>
                      <a:endParaRPr lang="uk-UA" sz="2000" b="1" i="1" noProof="0" dirty="0">
                        <a:solidFill>
                          <a:schemeClr val="bg1"/>
                        </a:solidFill>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1</a:t>
                      </a: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noProof="0" dirty="0"/>
                        <a:t>Текстовий матеріал має бути </a:t>
                      </a:r>
                      <a:r>
                        <a:rPr lang="uk-UA" sz="1800" b="1" noProof="0" dirty="0" err="1"/>
                        <a:t>пізнавально</a:t>
                      </a:r>
                      <a:r>
                        <a:rPr lang="uk-UA" sz="1800" b="1" noProof="0" dirty="0"/>
                        <a:t> значущим, пов’язаним із сучасністю, оригінальним, емоційно виразним</a:t>
                      </a:r>
                      <a:endParaRPr lang="uk-UA" noProof="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Навчальний текст має поділятися на логічно завершені частини, кожна з яких розкриває певну мікротему</a:t>
                      </a:r>
                      <a:endParaRPr lang="uk-UA" sz="2000" noProof="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3</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Доцільно використовувати діалогічні тексти, тобто домагатися розуміння студентів, спонукати їх до дій через використання особових займенників, особових форм дієслів («згадайте», «поміркуйте»), риторичних питань, звертань тощо;</a:t>
                      </a:r>
                      <a:endParaRPr lang="uk-UA" sz="2000" noProof="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1999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7A686E76-FDFC-46C4-A7BA-94D80A362A86}"/>
              </a:ext>
            </a:extLst>
          </p:cNvPr>
          <p:cNvGraphicFramePr>
            <a:graphicFrameLocks noGrp="1"/>
          </p:cNvGraphicFramePr>
          <p:nvPr>
            <p:extLst>
              <p:ext uri="{D42A27DB-BD31-4B8C-83A1-F6EECF244321}">
                <p14:modId xmlns:p14="http://schemas.microsoft.com/office/powerpoint/2010/main" val="2406647553"/>
              </p:ext>
            </p:extLst>
          </p:nvPr>
        </p:nvGraphicFramePr>
        <p:xfrm>
          <a:off x="519952" y="1495313"/>
          <a:ext cx="11268636" cy="381000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b="1" noProof="0" dirty="0">
                          <a:solidFill>
                            <a:schemeClr val="bg1"/>
                          </a:solidFill>
                          <a:effectLst>
                            <a:outerShdw blurRad="38100" dist="38100" dir="2700000" algn="tl">
                              <a:srgbClr val="000000">
                                <a:alpha val="43137"/>
                              </a:srgbClr>
                            </a:outerShdw>
                          </a:effectLst>
                        </a:rPr>
                        <a:t>Рекомендації </a:t>
                      </a:r>
                      <a:r>
                        <a:rPr lang="uk-UA" sz="2000" noProof="0" dirty="0">
                          <a:solidFill>
                            <a:schemeClr val="bg1"/>
                          </a:solidFill>
                          <a:effectLst>
                            <a:outerShdw blurRad="38100" dist="38100" dir="2700000" algn="tl">
                              <a:srgbClr val="000000">
                                <a:alpha val="43137"/>
                              </a:srgbClr>
                            </a:outerShdw>
                          </a:effectLst>
                        </a:rPr>
                        <a:t> </a:t>
                      </a:r>
                      <a:endParaRPr lang="uk-UA" sz="2000" b="1" i="1" noProof="0"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4</a:t>
                      </a: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noProof="0" dirty="0"/>
                        <a:t>Уникати неточностей у формулюванні правил і завдань, калькування, суржикової мови, стилістичних помилок</a:t>
                      </a:r>
                      <a:endParaRPr lang="uk-UA" sz="2000" noProof="0" dirty="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5</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Для зв'язку між окремими реченнями й абзацами варто використовувати логічні містки, у вигляді вставних слів і конструкцій такого типу: «як ми вже відзначали», «як було встановлено», «звідси», «у такий спосіб», «отже», «по-перше» тощо</a:t>
                      </a:r>
                      <a:endParaRPr lang="uk-UA" sz="2000" noProof="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6</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Не слід використовувати незвичні морфологічні форми, лексичні неточності, пов’язані з неправильним використанням термінів</a:t>
                      </a:r>
                      <a:endParaRPr lang="uk-UA" sz="2000" noProof="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dirty="0">
                          <a:solidFill>
                            <a:schemeClr val="tx1"/>
                          </a:solidFill>
                        </a:rPr>
                        <a:t>7</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Варто дбати про простоту синтаксичних конструкцій і речень, що мають бути прозорими за побудовою та нескладними за лексикою </a:t>
                      </a:r>
                      <a:endParaRPr lang="uk-UA" sz="2000" noProof="0" dirty="0"/>
                    </a:p>
                  </a:txBody>
                  <a:tcPr/>
                </a:tc>
                <a:extLst>
                  <a:ext uri="{0D108BD9-81ED-4DB2-BD59-A6C34878D82A}">
                    <a16:rowId xmlns:a16="http://schemas.microsoft.com/office/drawing/2014/main" val="10004"/>
                  </a:ext>
                </a:extLst>
              </a:tr>
            </a:tbl>
          </a:graphicData>
        </a:graphic>
      </p:graphicFrame>
      <p:sp>
        <p:nvSpPr>
          <p:cNvPr id="5" name="Прямоугольник 4">
            <a:extLst>
              <a:ext uri="{FF2B5EF4-FFF2-40B4-BE49-F238E27FC236}">
                <a16:creationId xmlns:a16="http://schemas.microsoft.com/office/drawing/2014/main" id="{FC7F0F37-E16B-471C-94DE-8E92FC869D12}"/>
              </a:ext>
            </a:extLst>
          </p:cNvPr>
          <p:cNvSpPr/>
          <p:nvPr/>
        </p:nvSpPr>
        <p:spPr>
          <a:xfrm>
            <a:off x="759456" y="6202636"/>
            <a:ext cx="4280339"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Формування навчальних текстів (2)</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694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CEA96E74-B53E-4D04-A88C-2CD704DF2D30}"/>
              </a:ext>
            </a:extLst>
          </p:cNvPr>
          <p:cNvGraphicFramePr>
            <a:graphicFrameLocks noGrp="1"/>
          </p:cNvGraphicFramePr>
          <p:nvPr>
            <p:extLst>
              <p:ext uri="{D42A27DB-BD31-4B8C-83A1-F6EECF244321}">
                <p14:modId xmlns:p14="http://schemas.microsoft.com/office/powerpoint/2010/main" val="3140824205"/>
              </p:ext>
            </p:extLst>
          </p:nvPr>
        </p:nvGraphicFramePr>
        <p:xfrm>
          <a:off x="587188" y="2026023"/>
          <a:ext cx="11268636" cy="268224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dirty="0" err="1">
                          <a:solidFill>
                            <a:schemeClr val="bg1"/>
                          </a:solidFill>
                          <a:effectLst>
                            <a:outerShdw blurRad="38100" dist="38100" dir="2700000" algn="tl">
                              <a:srgbClr val="000000">
                                <a:alpha val="43137"/>
                              </a:srgbClr>
                            </a:outerShdw>
                          </a:effectLst>
                        </a:rPr>
                        <a:t>Рекомендації</a:t>
                      </a:r>
                      <a:r>
                        <a:rPr lang="ru-RU" sz="2000" b="1" dirty="0">
                          <a:solidFill>
                            <a:schemeClr val="bg1"/>
                          </a:solidFill>
                          <a:effectLst>
                            <a:outerShdw blurRad="38100" dist="38100" dir="2700000" algn="tl">
                              <a:srgbClr val="000000">
                                <a:alpha val="43137"/>
                              </a:srgbClr>
                            </a:outerShdw>
                          </a:effectLst>
                        </a:rPr>
                        <a:t> :</a:t>
                      </a:r>
                      <a:r>
                        <a:rPr lang="ru-RU" sz="2000" dirty="0">
                          <a:solidFill>
                            <a:schemeClr val="bg1"/>
                          </a:solidFill>
                          <a:effectLst>
                            <a:outerShdw blurRad="38100" dist="38100" dir="2700000" algn="tl">
                              <a:srgbClr val="000000">
                                <a:alpha val="43137"/>
                              </a:srgbClr>
                            </a:outerShdw>
                          </a:effectLst>
                        </a:rPr>
                        <a:t> </a:t>
                      </a:r>
                      <a:endParaRPr lang="ru-RU" sz="2000"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dirty="0">
                          <a:solidFill>
                            <a:schemeClr val="tx1"/>
                          </a:solidFill>
                        </a:rPr>
                        <a:t>8</a:t>
                      </a:r>
                      <a:endParaRPr lang="ru-RU" sz="20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noProof="0"/>
                        <a:t>Надавати перевагу словам, що мають високу частоту вживання;</a:t>
                      </a:r>
                      <a:endParaRPr lang="uk-UA" sz="2000" noProof="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dirty="0">
                          <a:solidFill>
                            <a:schemeClr val="tx1"/>
                          </a:solidFill>
                        </a:rPr>
                        <a:t>9</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Дотримуватись переваги речень довжиною 10–15 слів</a:t>
                      </a:r>
                      <a:endParaRPr lang="uk-UA" sz="2000" noProof="0" dirty="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dirty="0">
                          <a:solidFill>
                            <a:schemeClr val="tx1"/>
                          </a:solidFill>
                        </a:rPr>
                        <a:t>10</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Слідкувати за побудовою фраз (наприклад, не варто занадто далеко розташовувати один від одного підмет і присудок)</a:t>
                      </a:r>
                      <a:endParaRPr lang="uk-UA" sz="2000" noProof="0" dirty="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dirty="0">
                          <a:solidFill>
                            <a:schemeClr val="tx1"/>
                          </a:solidFill>
                        </a:rPr>
                        <a:t>11</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Уникати послідовного вживання надто коротких речень</a:t>
                      </a:r>
                      <a:endParaRPr lang="uk-UA" sz="2000" noProof="0" dirty="0"/>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2000" b="1" dirty="0">
                          <a:solidFill>
                            <a:schemeClr val="tx1"/>
                          </a:solidFill>
                        </a:rPr>
                        <a:t>12</a:t>
                      </a: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noProof="0" dirty="0"/>
                        <a:t>Новий матеріал має базуватись на раніше засвоєних знаннях</a:t>
                      </a:r>
                      <a:endParaRPr lang="uk-UA" sz="2000" noProof="0" dirty="0"/>
                    </a:p>
                  </a:txBody>
                  <a:tcPr/>
                </a:tc>
                <a:extLst>
                  <a:ext uri="{0D108BD9-81ED-4DB2-BD59-A6C34878D82A}">
                    <a16:rowId xmlns:a16="http://schemas.microsoft.com/office/drawing/2014/main" val="10005"/>
                  </a:ext>
                </a:extLst>
              </a:tr>
            </a:tbl>
          </a:graphicData>
        </a:graphic>
      </p:graphicFrame>
      <p:sp>
        <p:nvSpPr>
          <p:cNvPr id="4" name="Прямоугольник 3">
            <a:extLst>
              <a:ext uri="{FF2B5EF4-FFF2-40B4-BE49-F238E27FC236}">
                <a16:creationId xmlns:a16="http://schemas.microsoft.com/office/drawing/2014/main" id="{CA57F70F-8685-4F94-BD35-57041E37245A}"/>
              </a:ext>
            </a:extLst>
          </p:cNvPr>
          <p:cNvSpPr/>
          <p:nvPr/>
        </p:nvSpPr>
        <p:spPr>
          <a:xfrm>
            <a:off x="759456" y="6202636"/>
            <a:ext cx="4280339"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Формування навчальних текстів (3)</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0712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0EC8EF14-3445-43A8-917E-4D2EC9DE44B9}"/>
              </a:ext>
            </a:extLst>
          </p:cNvPr>
          <p:cNvGraphicFramePr>
            <a:graphicFrameLocks noGrp="1"/>
          </p:cNvGraphicFramePr>
          <p:nvPr>
            <p:extLst>
              <p:ext uri="{D42A27DB-BD31-4B8C-83A1-F6EECF244321}">
                <p14:modId xmlns:p14="http://schemas.microsoft.com/office/powerpoint/2010/main" val="1389097298"/>
              </p:ext>
            </p:extLst>
          </p:nvPr>
        </p:nvGraphicFramePr>
        <p:xfrm>
          <a:off x="573740" y="1019530"/>
          <a:ext cx="11268636" cy="377952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2000" b="1" noProof="0" dirty="0">
                          <a:solidFill>
                            <a:schemeClr val="bg1"/>
                          </a:solidFill>
                          <a:effectLst>
                            <a:outerShdw blurRad="38100" dist="38100" dir="2700000" algn="tl">
                              <a:srgbClr val="000000">
                                <a:alpha val="43137"/>
                              </a:srgbClr>
                            </a:outerShdw>
                          </a:effectLst>
                        </a:rPr>
                        <a:t>Рекомендації</a:t>
                      </a:r>
                      <a:r>
                        <a:rPr lang="ru-RU" sz="2000" dirty="0">
                          <a:solidFill>
                            <a:schemeClr val="bg1"/>
                          </a:solidFill>
                          <a:effectLst>
                            <a:outerShdw blurRad="38100" dist="38100" dir="2700000" algn="tl">
                              <a:srgbClr val="000000">
                                <a:alpha val="43137"/>
                              </a:srgbClr>
                            </a:outerShdw>
                          </a:effectLst>
                        </a:rPr>
                        <a:t> </a:t>
                      </a:r>
                      <a:endParaRPr lang="ru-RU" sz="2000" b="1"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a:tc>
                <a:extLst>
                  <a:ext uri="{0D108BD9-81ED-4DB2-BD59-A6C34878D82A}">
                    <a16:rowId xmlns:a16="http://schemas.microsoft.com/office/drawing/2014/main" val="10000"/>
                  </a:ext>
                </a:extLst>
              </a:tr>
              <a:tr h="252805">
                <a:tc>
                  <a:txBody>
                    <a:bodyPr/>
                    <a:lstStyle/>
                    <a:p>
                      <a:pPr marL="342900" indent="-342900" algn="ctr">
                        <a:buFont typeface="+mj-lt"/>
                        <a:buNone/>
                      </a:pPr>
                      <a:r>
                        <a:rPr lang="uk-UA" sz="2000" b="1" noProof="0">
                          <a:solidFill>
                            <a:schemeClr val="tx1"/>
                          </a:solidFill>
                        </a:rPr>
                        <a:t>13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noProof="0"/>
                        <a:t>Важливо простежити, щоб при першому вживанні того чи іншого терміна давалося його пояснення, зазначалися його етимологія чи джерело запозичення;</a:t>
                      </a:r>
                      <a:endParaRPr lang="uk-UA" sz="1800" noProof="0"/>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uk-UA" sz="2000" b="1" noProof="0">
                          <a:solidFill>
                            <a:schemeClr val="tx1"/>
                          </a:solidFill>
                        </a:rPr>
                        <a:t>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noProof="0"/>
                        <a:t>Нові поняття теж необхідно супроводжувати поясненнями; </a:t>
                      </a:r>
                      <a:endParaRPr lang="uk-UA" sz="1800" noProof="0"/>
                    </a:p>
                  </a:txBody>
                  <a:tcPr/>
                </a:tc>
                <a:extLst>
                  <a:ext uri="{0D108BD9-81ED-4DB2-BD59-A6C34878D82A}">
                    <a16:rowId xmlns:a16="http://schemas.microsoft.com/office/drawing/2014/main" val="10002"/>
                  </a:ext>
                </a:extLst>
              </a:tr>
              <a:tr h="252805">
                <a:tc>
                  <a:txBody>
                    <a:bodyPr/>
                    <a:lstStyle/>
                    <a:p>
                      <a:pPr marL="342900" indent="-342900" algn="ctr">
                        <a:buFont typeface="+mj-lt"/>
                        <a:buNone/>
                      </a:pPr>
                      <a:r>
                        <a:rPr lang="uk-UA" sz="2000" b="1" noProof="0">
                          <a:solidFill>
                            <a:schemeClr val="tx1"/>
                          </a:solidFill>
                        </a:rPr>
                        <a:t>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noProof="0"/>
                        <a:t>Треба подавати тлумачення незнайомих слів; </a:t>
                      </a:r>
                      <a:endParaRPr lang="uk-UA" sz="1800" noProof="0"/>
                    </a:p>
                  </a:txBody>
                  <a:tcPr/>
                </a:tc>
                <a:extLst>
                  <a:ext uri="{0D108BD9-81ED-4DB2-BD59-A6C34878D82A}">
                    <a16:rowId xmlns:a16="http://schemas.microsoft.com/office/drawing/2014/main" val="10003"/>
                  </a:ext>
                </a:extLst>
              </a:tr>
              <a:tr h="370840">
                <a:tc>
                  <a:txBody>
                    <a:bodyPr/>
                    <a:lstStyle/>
                    <a:p>
                      <a:pPr marL="342900" indent="-342900" algn="ctr">
                        <a:buFont typeface="+mj-lt"/>
                        <a:buNone/>
                      </a:pPr>
                      <a:r>
                        <a:rPr lang="uk-UA" sz="2000" b="1" noProof="0">
                          <a:solidFill>
                            <a:schemeClr val="tx1"/>
                          </a:solidFill>
                        </a:rPr>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noProof="0"/>
                        <a:t>Не варто переобтяжувати текстовий матеріал науковою термінологією; </a:t>
                      </a:r>
                      <a:endParaRPr lang="uk-UA" sz="1800" noProof="0"/>
                    </a:p>
                  </a:txBody>
                  <a:tcPr/>
                </a:tc>
                <a:extLst>
                  <a:ext uri="{0D108BD9-81ED-4DB2-BD59-A6C34878D82A}">
                    <a16:rowId xmlns:a16="http://schemas.microsoft.com/office/drawing/2014/main" val="10004"/>
                  </a:ext>
                </a:extLst>
              </a:tr>
              <a:tr h="370840">
                <a:tc>
                  <a:txBody>
                    <a:bodyPr/>
                    <a:lstStyle/>
                    <a:p>
                      <a:pPr marL="342900" indent="-342900" algn="ctr">
                        <a:buFont typeface="+mj-lt"/>
                        <a:buNone/>
                      </a:pPr>
                      <a:r>
                        <a:rPr lang="uk-UA" sz="2000" b="1" noProof="0">
                          <a:solidFill>
                            <a:schemeClr val="tx1"/>
                          </a:solidFill>
                        </a:rPr>
                        <a:t>17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noProof="0"/>
                        <a:t>Не можна допускати в межах однієї дисципліни вживання терміна в різних значеннях, змішування термінів різних наукових шкіл чи дисциплін, використання замість термінів професійного сленгу, їх неточного або помилкового тлумачення; </a:t>
                      </a:r>
                      <a:endParaRPr lang="uk-UA" sz="1800" noProof="0"/>
                    </a:p>
                  </a:txBody>
                  <a:tcPr/>
                </a:tc>
                <a:extLst>
                  <a:ext uri="{0D108BD9-81ED-4DB2-BD59-A6C34878D82A}">
                    <a16:rowId xmlns:a16="http://schemas.microsoft.com/office/drawing/2014/main" val="10005"/>
                  </a:ext>
                </a:extLst>
              </a:tr>
              <a:tr h="370840">
                <a:tc>
                  <a:txBody>
                    <a:bodyPr/>
                    <a:lstStyle/>
                    <a:p>
                      <a:pPr marL="342900" indent="-342900" algn="ctr">
                        <a:buFont typeface="+mj-lt"/>
                        <a:buNone/>
                      </a:pPr>
                      <a:r>
                        <a:rPr lang="uk-UA" sz="2000" b="1" noProof="0">
                          <a:solidFill>
                            <a:schemeClr val="tx1"/>
                          </a:solidFill>
                        </a:rPr>
                        <a:t>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noProof="0" dirty="0"/>
                        <a:t>Слова й терміни іномовного походження доцільно пояснювати у формі підрядкової примітки, тобто на тій самій сторінці, а спеціальні терміни й поняття – у самому тексті</a:t>
                      </a:r>
                      <a:endParaRPr lang="uk-UA" sz="1800" noProof="0" dirty="0"/>
                    </a:p>
                  </a:txBody>
                  <a:tcPr/>
                </a:tc>
                <a:extLst>
                  <a:ext uri="{0D108BD9-81ED-4DB2-BD59-A6C34878D82A}">
                    <a16:rowId xmlns:a16="http://schemas.microsoft.com/office/drawing/2014/main" val="10006"/>
                  </a:ext>
                </a:extLst>
              </a:tr>
            </a:tbl>
          </a:graphicData>
        </a:graphic>
      </p:graphicFrame>
      <p:sp>
        <p:nvSpPr>
          <p:cNvPr id="5" name="Прямоугольник 4">
            <a:extLst>
              <a:ext uri="{FF2B5EF4-FFF2-40B4-BE49-F238E27FC236}">
                <a16:creationId xmlns:a16="http://schemas.microsoft.com/office/drawing/2014/main" id="{C74DABD8-757B-4F5D-B80B-30163786B184}"/>
              </a:ext>
            </a:extLst>
          </p:cNvPr>
          <p:cNvSpPr/>
          <p:nvPr/>
        </p:nvSpPr>
        <p:spPr>
          <a:xfrm>
            <a:off x="722880" y="6202636"/>
            <a:ext cx="4280339" cy="369332"/>
          </a:xfrm>
          <a:prstGeom prst="rect">
            <a:avLst/>
          </a:prstGeom>
        </p:spPr>
        <p:txBody>
          <a:bodyPr wrap="none">
            <a:spAutoFit/>
          </a:bodyPr>
          <a:lstStyle/>
          <a:p>
            <a:r>
              <a:rPr lang="uk-UA" b="1" dirty="0">
                <a:solidFill>
                  <a:srgbClr val="002060"/>
                </a:solidFill>
                <a:effectLst>
                  <a:outerShdw blurRad="38100" dist="38100" dir="2700000" algn="tl">
                    <a:srgbClr val="000000">
                      <a:alpha val="43137"/>
                    </a:srgbClr>
                  </a:outerShdw>
                </a:effectLst>
              </a:rPr>
              <a:t>Формування навчальних текстів (4)</a:t>
            </a:r>
            <a:endParaRPr lang="uk-UA"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908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902686" y="654138"/>
            <a:ext cx="9808391" cy="461665"/>
          </a:xfrm>
          <a:prstGeom prst="rect">
            <a:avLst/>
          </a:prstGeom>
        </p:spPr>
        <p:txBody>
          <a:bodyPr wrap="none">
            <a:spAutoFit/>
          </a:bodyPr>
          <a:lstStyle/>
          <a:p>
            <a:pPr lvl="0" indent="355600" algn="ctr" fontAlgn="base">
              <a:spcBef>
                <a:spcPct val="0"/>
              </a:spcBef>
              <a:spcAft>
                <a:spcPct val="0"/>
              </a:spcAft>
              <a:tabLst>
                <a:tab pos="539750" algn="l"/>
              </a:tabLst>
            </a:pPr>
            <a:r>
              <a:rPr lang="uk-UA" sz="2400" b="1" dirty="0">
                <a:solidFill>
                  <a:schemeClr val="accent1"/>
                </a:solidFill>
                <a:effectLst>
                  <a:outerShdw blurRad="38100" dist="38100" dir="2700000" algn="tl">
                    <a:srgbClr val="000000">
                      <a:alpha val="43137"/>
                    </a:srgbClr>
                  </a:outerShdw>
                </a:effectLst>
                <a:cs typeface="Times New Roman" pitchFamily="18" charset="0"/>
              </a:rPr>
              <a:t>2</a:t>
            </a:r>
            <a:r>
              <a:rPr lang="uk-UA" sz="24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(1)</a:t>
            </a:r>
            <a:endParaRPr lang="uk-UA" sz="2400" b="1" i="1" dirty="0">
              <a:solidFill>
                <a:schemeClr val="accent1"/>
              </a:solidFill>
              <a:effectLst>
                <a:outerShdw blurRad="38100" dist="38100" dir="2700000" algn="tl">
                  <a:srgbClr val="000000">
                    <a:alpha val="43137"/>
                  </a:srgbClr>
                </a:outerShdw>
              </a:effectLst>
            </a:endParaRPr>
          </a:p>
        </p:txBody>
      </p:sp>
      <p:sp>
        <p:nvSpPr>
          <p:cNvPr id="5" name="Rectangle 1">
            <a:extLst>
              <a:ext uri="{FF2B5EF4-FFF2-40B4-BE49-F238E27FC236}">
                <a16:creationId xmlns:a16="http://schemas.microsoft.com/office/drawing/2014/main" id="{1735AA7E-59D2-4F02-9264-49212C71A639}"/>
              </a:ext>
            </a:extLst>
          </p:cNvPr>
          <p:cNvSpPr>
            <a:spLocks noChangeArrowheads="1"/>
          </p:cNvSpPr>
          <p:nvPr/>
        </p:nvSpPr>
        <p:spPr bwMode="auto">
          <a:xfrm>
            <a:off x="598394" y="1466948"/>
            <a:ext cx="10995212" cy="3924103"/>
          </a:xfrm>
          <a:prstGeom prst="rect">
            <a:avLst/>
          </a:prstGeom>
          <a:ln w="9525">
            <a:noFill/>
            <a:miter lim="800000"/>
            <a:headEnd/>
            <a:tailEnd/>
          </a:ln>
          <a:effectLst>
            <a:innerShdw blurRad="63500" dist="50800" dir="2700000">
              <a:prstClr val="black">
                <a:alpha val="50000"/>
              </a:prstClr>
            </a:innerShdw>
          </a:effectLst>
        </p:spPr>
        <p:style>
          <a:lnRef idx="0">
            <a:scrgbClr r="0" g="0" b="0"/>
          </a:lnRef>
          <a:fillRef idx="1001">
            <a:schemeClr val="lt2"/>
          </a:fillRef>
          <a:effectRef idx="0">
            <a:scrgbClr r="0" g="0" b="0"/>
          </a:effectRef>
          <a:fontRef idx="major"/>
        </p:style>
        <p:txBody>
          <a:bodyPr vert="horz" wrap="square" lIns="91440" tIns="76176" rIns="91440" bIns="76176" numCol="1" anchor="ctr" anchorCtr="0" compatLnSpc="1">
            <a:prstTxWarp prst="textNoShape">
              <a:avLst/>
            </a:prstTxWarp>
            <a:spAutoFit/>
          </a:bodyPr>
          <a:lstStyle/>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Зміст (перелік розділів)</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Вступ</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Основний текст</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Питання, тести для самоконтролю</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Обов'язкові та додаткові завдання, приклади їх виконання</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Довідково-інформаційні дані для розв'язування задач (таблиці, схеми тощо)</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Підсумки (висновки, післямова)</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Бібліографічний список</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Додатки</a:t>
            </a:r>
            <a:endParaRPr kumimoji="0" lang="ru-RU" sz="2000" b="1" i="0" u="none" strike="noStrike" cap="none" normalizeH="0" baseline="0" dirty="0">
              <a:ln>
                <a:noFill/>
              </a:ln>
              <a:solidFill>
                <a:schemeClr val="tx1"/>
              </a:solidFill>
              <a:effectLst/>
              <a:latin typeface="+mj-lt"/>
            </a:endParaRPr>
          </a:p>
          <a:p>
            <a:pPr marL="0" marR="0" lvl="0" indent="355600" algn="just" defTabSz="914400" rtl="0" eaLnBrk="0" fontAlgn="base" latinLnBrk="0" hangingPunct="0">
              <a:lnSpc>
                <a:spcPct val="100000"/>
              </a:lnSpc>
              <a:spcBef>
                <a:spcPct val="0"/>
              </a:spcBef>
              <a:spcAft>
                <a:spcPts val="600"/>
              </a:spcAft>
              <a:buClr>
                <a:schemeClr val="accent1"/>
              </a:buClr>
              <a:buSzTx/>
              <a:buFont typeface="Wingdings" pitchFamily="2" charset="2"/>
              <a:buChar char="q"/>
              <a:tabLst>
                <a:tab pos="539750" algn="l"/>
              </a:tabLst>
            </a:pPr>
            <a:r>
              <a:rPr kumimoji="0" lang="uk-UA" sz="2000" b="1" i="0" u="none" strike="noStrike" cap="none" normalizeH="0" baseline="0" dirty="0">
                <a:ln>
                  <a:noFill/>
                </a:ln>
                <a:solidFill>
                  <a:schemeClr val="tx1"/>
                </a:solidFill>
                <a:effectLst/>
                <a:latin typeface="+mj-lt"/>
                <a:ea typeface="Times New Roman" pitchFamily="18" charset="0"/>
                <a:cs typeface="Times New Roman" pitchFamily="18" charset="0"/>
              </a:rPr>
              <a:t>Предметний або іменний покажчики</a:t>
            </a:r>
            <a:endParaRPr kumimoji="0" lang="ru-RU" sz="2000" b="1"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04184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(2)</a:t>
            </a:r>
            <a:endParaRPr lang="uk-UA" sz="1600" b="1" i="1" dirty="0">
              <a:solidFill>
                <a:schemeClr val="accent1"/>
              </a:solidFill>
              <a:effectLst>
                <a:outerShdw blurRad="38100" dist="38100" dir="2700000" algn="tl">
                  <a:srgbClr val="000000">
                    <a:alpha val="43137"/>
                  </a:srgbClr>
                </a:outerShdw>
              </a:effectLst>
            </a:endParaRPr>
          </a:p>
        </p:txBody>
      </p:sp>
      <p:graphicFrame>
        <p:nvGraphicFramePr>
          <p:cNvPr id="4" name="Таблица 3">
            <a:extLst>
              <a:ext uri="{FF2B5EF4-FFF2-40B4-BE49-F238E27FC236}">
                <a16:creationId xmlns:a16="http://schemas.microsoft.com/office/drawing/2014/main" id="{C1B424F7-1EB8-4FCF-8A1E-43ADD884DCFB}"/>
              </a:ext>
            </a:extLst>
          </p:cNvPr>
          <p:cNvGraphicFramePr>
            <a:graphicFrameLocks noGrp="1"/>
          </p:cNvGraphicFramePr>
          <p:nvPr>
            <p:extLst>
              <p:ext uri="{D42A27DB-BD31-4B8C-83A1-F6EECF244321}">
                <p14:modId xmlns:p14="http://schemas.microsoft.com/office/powerpoint/2010/main" val="1372894810"/>
              </p:ext>
            </p:extLst>
          </p:nvPr>
        </p:nvGraphicFramePr>
        <p:xfrm>
          <a:off x="584662" y="352790"/>
          <a:ext cx="11268636" cy="5223165"/>
        </p:xfrm>
        <a:graphic>
          <a:graphicData uri="http://schemas.openxmlformats.org/drawingml/2006/table">
            <a:tbl>
              <a:tblPr firstRow="1" bandRow="1">
                <a:tableStyleId>{21E4AEA4-8DFA-4A89-87EB-49C32662AFE0}</a:tableStyleId>
              </a:tblPr>
              <a:tblGrid>
                <a:gridCol w="11268636">
                  <a:extLst>
                    <a:ext uri="{9D8B030D-6E8A-4147-A177-3AD203B41FA5}">
                      <a16:colId xmlns:a16="http://schemas.microsoft.com/office/drawing/2014/main" val="20000"/>
                    </a:ext>
                  </a:extLst>
                </a:gridCol>
              </a:tblGrid>
              <a:tr h="4748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bg1"/>
                          </a:solidFill>
                        </a:rPr>
                        <a:t>2.1  ЗМІСТ</a:t>
                      </a:r>
                      <a:endParaRPr lang="ru-RU" dirty="0"/>
                    </a:p>
                  </a:txBody>
                  <a:tcPr/>
                </a:tc>
                <a:extLst>
                  <a:ext uri="{0D108BD9-81ED-4DB2-BD59-A6C34878D82A}">
                    <a16:rowId xmlns:a16="http://schemas.microsoft.com/office/drawing/2014/main" val="10000"/>
                  </a:ext>
                </a:extLst>
              </a:tr>
              <a:tr h="154320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Зміст – це перелік наведених у виданні заголовків рубрик. Написи змісту мають точно повторювати вміщені в тексті.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Скорочувати заголовки у змісті або подавати їх в іншій редакції порівняно із текстовими заголовками не дозволяється</a:t>
                      </a:r>
                      <a:endParaRPr lang="ru-RU" sz="1800" b="1" dirty="0"/>
                    </a:p>
                  </a:txBody>
                  <a:tcPr/>
                </a:tc>
                <a:extLst>
                  <a:ext uri="{0D108BD9-81ED-4DB2-BD59-A6C34878D82A}">
                    <a16:rowId xmlns:a16="http://schemas.microsoft.com/office/drawing/2014/main" val="10001"/>
                  </a:ext>
                </a:extLst>
              </a:tr>
              <a:tr h="830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До змісту, як правило, необхідно включати всі заголовки та підзаголовки, за винятком тих, що розташовані у підбір з текстом</a:t>
                      </a:r>
                    </a:p>
                  </a:txBody>
                  <a:tcPr/>
                </a:tc>
                <a:extLst>
                  <a:ext uri="{0D108BD9-81ED-4DB2-BD59-A6C34878D82A}">
                    <a16:rowId xmlns:a16="http://schemas.microsoft.com/office/drawing/2014/main" val="10002"/>
                  </a:ext>
                </a:extLst>
              </a:tr>
              <a:tr h="11870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normalizeH="0" baseline="0" dirty="0">
                          <a:ln>
                            <a:noFill/>
                          </a:ln>
                          <a:solidFill>
                            <a:schemeClr val="tx1"/>
                          </a:solidFill>
                          <a:effectLst/>
                          <a:latin typeface="+mn-lt"/>
                          <a:ea typeface="Times New Roman" pitchFamily="18" charset="0"/>
                          <a:cs typeface="Times New Roman" pitchFamily="18" charset="0"/>
                        </a:rPr>
                        <a:t>Позначення ступенів прийнятої в тексті рубрикації («частина», «розділ», «підрозділ» та їхні порядкові номери) пишуться в одному рядку з відповідними заголовками і відділяються від них крапкою</a:t>
                      </a:r>
                      <a:endParaRPr lang="ru-RU" sz="1800" b="1" dirty="0">
                        <a:solidFill>
                          <a:schemeClr val="tx1"/>
                        </a:solidFill>
                      </a:endParaRPr>
                    </a:p>
                  </a:txBody>
                  <a:tcPr/>
                </a:tc>
                <a:extLst>
                  <a:ext uri="{0D108BD9-81ED-4DB2-BD59-A6C34878D82A}">
                    <a16:rowId xmlns:a16="http://schemas.microsoft.com/office/drawing/2014/main" val="10003"/>
                  </a:ext>
                </a:extLst>
              </a:tr>
              <a:tr h="11870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normalizeH="0" baseline="0" dirty="0">
                          <a:ln>
                            <a:noFill/>
                          </a:ln>
                          <a:solidFill>
                            <a:schemeClr val="tx1"/>
                          </a:solidFill>
                          <a:effectLst/>
                          <a:latin typeface="+mn-lt"/>
                          <a:ea typeface="Times New Roman" pitchFamily="18" charset="0"/>
                          <a:cs typeface="Times New Roman" pitchFamily="18" charset="0"/>
                        </a:rPr>
                        <a:t>Усі заголовки змісту починаються з великої літери без крапки в кінці </a:t>
                      </a:r>
                    </a:p>
                    <a:p>
                      <a:pPr marL="0" marR="0" indent="0" algn="l" defTabSz="914400" rtl="0" eaLnBrk="1" fontAlgn="auto" latinLnBrk="0" hangingPunct="1">
                        <a:lnSpc>
                          <a:spcPct val="100000"/>
                        </a:lnSpc>
                        <a:spcBef>
                          <a:spcPts val="0"/>
                        </a:spcBef>
                        <a:spcAft>
                          <a:spcPts val="600"/>
                        </a:spcAft>
                        <a:buClrTx/>
                        <a:buSzTx/>
                        <a:buFontTx/>
                        <a:buNone/>
                        <a:tabLst/>
                        <a:defRPr/>
                      </a:pPr>
                      <a:r>
                        <a:rPr kumimoji="0" lang="uk-UA" sz="1800" b="1" i="0" u="none" strike="noStrike" kern="1200" cap="none" normalizeH="0" baseline="0" dirty="0">
                          <a:ln>
                            <a:noFill/>
                          </a:ln>
                          <a:solidFill>
                            <a:schemeClr val="tx1"/>
                          </a:solidFill>
                          <a:effectLst/>
                          <a:latin typeface="+mn-lt"/>
                          <a:ea typeface="Times New Roman" pitchFamily="18" charset="0"/>
                          <a:cs typeface="Times New Roman" pitchFamily="18" charset="0"/>
                        </a:rPr>
                        <a:t>Останнє слово кожного заголовка з’єднують крапками з відповідним номером сторінки у правому стовпчику змісту</a:t>
                      </a:r>
                      <a:endParaRPr lang="ru-RU" sz="1800" b="1"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732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3">
            <a:extLst>
              <a:ext uri="{FF2B5EF4-FFF2-40B4-BE49-F238E27FC236}">
                <a16:creationId xmlns:a16="http://schemas.microsoft.com/office/drawing/2014/main" id="{E3183592-F942-418A-8763-F931C3214992}"/>
              </a:ext>
            </a:extLst>
          </p:cNvPr>
          <p:cNvGraphicFramePr>
            <a:graphicFrameLocks noGrp="1"/>
          </p:cNvGraphicFramePr>
          <p:nvPr>
            <p:extLst>
              <p:ext uri="{D42A27DB-BD31-4B8C-83A1-F6EECF244321}">
                <p14:modId xmlns:p14="http://schemas.microsoft.com/office/powerpoint/2010/main" val="4069779605"/>
              </p:ext>
            </p:extLst>
          </p:nvPr>
        </p:nvGraphicFramePr>
        <p:xfrm>
          <a:off x="418011" y="850274"/>
          <a:ext cx="11312011" cy="4937760"/>
        </p:xfrm>
        <a:graphic>
          <a:graphicData uri="http://schemas.openxmlformats.org/drawingml/2006/table">
            <a:tbl>
              <a:tblPr firstRow="1" bandRow="1">
                <a:tableStyleId>{21E4AEA4-8DFA-4A89-87EB-49C32662AFE0}</a:tableStyleId>
              </a:tblPr>
              <a:tblGrid>
                <a:gridCol w="11312011">
                  <a:extLst>
                    <a:ext uri="{9D8B030D-6E8A-4147-A177-3AD203B41FA5}">
                      <a16:colId xmlns:a16="http://schemas.microsoft.com/office/drawing/2014/main" val="3059734903"/>
                    </a:ext>
                  </a:extLst>
                </a:gridCol>
              </a:tblGrid>
              <a:tr h="1734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800" dirty="0">
                        <a:solidFill>
                          <a:schemeClr val="bg1"/>
                        </a:solidFill>
                      </a:endParaRPr>
                    </a:p>
                  </a:txBody>
                  <a:tcPr/>
                </a:tc>
                <a:extLst>
                  <a:ext uri="{0D108BD9-81ED-4DB2-BD59-A6C34878D82A}">
                    <a16:rowId xmlns:a16="http://schemas.microsoft.com/office/drawing/2014/main" val="2237748196"/>
                  </a:ext>
                </a:extLst>
              </a:tr>
              <a:tr h="268376">
                <a:tc>
                  <a:txBody>
                    <a:bodyPr/>
                    <a:lstStyle/>
                    <a:p>
                      <a:pPr marL="0" marR="0" lvl="0" indent="0" algn="l" defTabSz="914400" rtl="0" eaLnBrk="1" fontAlgn="auto" latinLnBrk="0" hangingPunct="1">
                        <a:lnSpc>
                          <a:spcPct val="100000"/>
                        </a:lnSpc>
                        <a:spcBef>
                          <a:spcPts val="0"/>
                        </a:spcBef>
                        <a:spcAft>
                          <a:spcPts val="0"/>
                        </a:spcAft>
                        <a:buClr>
                          <a:srgbClr val="C00000"/>
                        </a:buClr>
                        <a:buSzTx/>
                        <a:buFontTx/>
                        <a:buNone/>
                        <a:tabLst/>
                        <a:defRPr/>
                      </a:pPr>
                      <a:r>
                        <a:rPr lang="uk-UA" sz="2000" dirty="0"/>
                        <a:t>Освітній процес у закладах вищої освіти здійснюється за формами (Стаття 50 Закону України про вищу освіту): навчальні заняття (лекція, лабораторне, практичне, семінарське, індивідуальне заняття, консультація тощо), самостійна робота, практична підготовка, контрольні заходи</a:t>
                      </a:r>
                      <a:endParaRPr lang="uk-UA" sz="2000" b="1" dirty="0">
                        <a:solidFill>
                          <a:schemeClr val="accent1"/>
                        </a:solidFill>
                      </a:endParaRPr>
                    </a:p>
                  </a:txBody>
                  <a:tcPr/>
                </a:tc>
                <a:extLst>
                  <a:ext uri="{0D108BD9-81ED-4DB2-BD59-A6C34878D82A}">
                    <a16:rowId xmlns:a16="http://schemas.microsoft.com/office/drawing/2014/main" val="1198491334"/>
                  </a:ext>
                </a:extLst>
              </a:tr>
              <a:tr h="268376">
                <a:tc>
                  <a:txBody>
                    <a:bodyPr/>
                    <a:lstStyle/>
                    <a:p>
                      <a:pPr marL="0" marR="0" lvl="0" indent="0" defTabSz="914400" rtl="0" eaLnBrk="1" fontAlgn="base" latinLnBrk="0" hangingPunct="1">
                        <a:lnSpc>
                          <a:spcPct val="100000"/>
                        </a:lnSpc>
                        <a:spcBef>
                          <a:spcPts val="600"/>
                        </a:spcBef>
                        <a:spcAft>
                          <a:spcPts val="600"/>
                        </a:spcAft>
                        <a:buClrTx/>
                        <a:buSzTx/>
                        <a:buFontTx/>
                        <a:buNone/>
                        <a:tabLst/>
                      </a:pPr>
                      <a:r>
                        <a:rPr kumimoji="0" lang="uk-UA" sz="2000" b="1" i="1" u="none" strike="noStrike" cap="none" normalizeH="0" baseline="0" dirty="0">
                          <a:ln>
                            <a:noFill/>
                          </a:ln>
                          <a:solidFill>
                            <a:srgbClr val="333333"/>
                          </a:solidFill>
                          <a:effectLst/>
                          <a:ea typeface="Times New Roman" pitchFamily="18" charset="0"/>
                          <a:cs typeface="Times New Roman" pitchFamily="18" charset="0"/>
                        </a:rPr>
                        <a:t>Технологічні вимоги </a:t>
                      </a:r>
                      <a:r>
                        <a:rPr lang="uk-UA" sz="2000" b="1" i="1" dirty="0">
                          <a:solidFill>
                            <a:srgbClr val="333333"/>
                          </a:solidFill>
                          <a:ea typeface="Times New Roman" pitchFamily="18" charset="0"/>
                          <a:cs typeface="Times New Roman" pitchFamily="18" charset="0"/>
                        </a:rPr>
                        <a:t>чинних Ліцензійних умов </a:t>
                      </a:r>
                      <a:r>
                        <a:rPr kumimoji="0" lang="uk-UA" sz="2000" b="1" i="1" u="none" strike="noStrike" cap="none" normalizeH="0" baseline="0" dirty="0">
                          <a:ln>
                            <a:noFill/>
                          </a:ln>
                          <a:solidFill>
                            <a:srgbClr val="333333"/>
                          </a:solidFill>
                          <a:effectLst/>
                          <a:ea typeface="Times New Roman" pitchFamily="18" charset="0"/>
                          <a:cs typeface="Times New Roman" pitchFamily="18" charset="0"/>
                        </a:rPr>
                        <a:t>щодо забезпечення започаткування та провадження освітньої діяльності у сфері вищої та післядипломної освіти для осіб з вищою освітою передбачають наявність:</a:t>
                      </a:r>
                    </a:p>
                  </a:txBody>
                  <a:tcPr/>
                </a:tc>
                <a:extLst>
                  <a:ext uri="{0D108BD9-81ED-4DB2-BD59-A6C34878D82A}">
                    <a16:rowId xmlns:a16="http://schemas.microsoft.com/office/drawing/2014/main" val="789577049"/>
                  </a:ext>
                </a:extLst>
              </a:tr>
              <a:tr h="268376">
                <a:tc>
                  <a:txBody>
                    <a:bodyPr/>
                    <a:lstStyle/>
                    <a:p>
                      <a:pPr marL="363538" marR="0" lvl="0" indent="349250" defTabSz="914400" rtl="0" eaLnBrk="1" fontAlgn="base" latinLnBrk="0" hangingPunct="1">
                        <a:lnSpc>
                          <a:spcPct val="100000"/>
                        </a:lnSpc>
                        <a:spcBef>
                          <a:spcPts val="600"/>
                        </a:spcBef>
                        <a:spcAft>
                          <a:spcPts val="600"/>
                        </a:spcAft>
                        <a:buClr>
                          <a:srgbClr val="FF0000"/>
                        </a:buClr>
                        <a:buSzTx/>
                        <a:buFont typeface="Wingdings" pitchFamily="2" charset="2"/>
                        <a:buChar char="q"/>
                        <a:tabLst/>
                      </a:pPr>
                      <a:r>
                        <a:rPr kumimoji="0" lang="uk-UA" sz="2000" i="1" u="none" strike="noStrike" cap="none" normalizeH="0" baseline="0" dirty="0">
                          <a:ln>
                            <a:noFill/>
                          </a:ln>
                          <a:solidFill>
                            <a:srgbClr val="333333"/>
                          </a:solidFill>
                          <a:effectLst/>
                          <a:ea typeface="Times New Roman" pitchFamily="18" charset="0"/>
                          <a:cs typeface="Times New Roman" pitchFamily="18" charset="0"/>
                        </a:rPr>
                        <a:t>інформаційного забезпечення здобувачів підручниками, навчальними посібниками, іншою навчальною літературою.</a:t>
                      </a:r>
                    </a:p>
                  </a:txBody>
                  <a:tcPr/>
                </a:tc>
                <a:extLst>
                  <a:ext uri="{0D108BD9-81ED-4DB2-BD59-A6C34878D82A}">
                    <a16:rowId xmlns:a16="http://schemas.microsoft.com/office/drawing/2014/main" val="1910476517"/>
                  </a:ext>
                </a:extLst>
              </a:tr>
              <a:tr h="268376">
                <a:tc>
                  <a:txBody>
                    <a:bodyPr/>
                    <a:lstStyle/>
                    <a:p>
                      <a:pPr marL="363538" marR="0" lvl="0" indent="349250" algn="l" defTabSz="914400" rtl="0" eaLnBrk="1" fontAlgn="base" latinLnBrk="0" hangingPunct="1">
                        <a:lnSpc>
                          <a:spcPct val="100000"/>
                        </a:lnSpc>
                        <a:spcBef>
                          <a:spcPts val="600"/>
                        </a:spcBef>
                        <a:spcAft>
                          <a:spcPts val="600"/>
                        </a:spcAft>
                        <a:buClr>
                          <a:srgbClr val="FF0000"/>
                        </a:buClr>
                        <a:buSzTx/>
                        <a:buFont typeface="Wingdings" pitchFamily="2" charset="2"/>
                        <a:buChar char="q"/>
                        <a:tabLst/>
                        <a:defRPr/>
                      </a:pPr>
                      <a:r>
                        <a:rPr kumimoji="0" lang="uk-UA" sz="2000" i="1" u="none" strike="noStrike" kern="1200" cap="none" normalizeH="0" baseline="0" dirty="0">
                          <a:ln>
                            <a:noFill/>
                          </a:ln>
                          <a:solidFill>
                            <a:srgbClr val="333333"/>
                          </a:solidFill>
                          <a:effectLst/>
                          <a:latin typeface="+mn-lt"/>
                          <a:ea typeface="+mn-ea"/>
                          <a:cs typeface="Times New Roman" pitchFamily="18" charset="0"/>
                        </a:rPr>
                        <a:t>навчально-методичного забезпечення освітньої діяльності, зокрема: освітніх програм, навчальних планів, робочих програм навчальних дисциплін, програм практичної підготовки, методичних матеріалів підсумкової атестації тощо</a:t>
                      </a:r>
                      <a:r>
                        <a:rPr kumimoji="0" lang="uk-UA" sz="2000" i="1" u="none" strike="noStrike" kern="1200" cap="none" normalizeH="0" baseline="0" dirty="0">
                          <a:ln>
                            <a:noFill/>
                          </a:ln>
                          <a:solidFill>
                            <a:srgbClr val="333333"/>
                          </a:solidFill>
                          <a:effectLst/>
                          <a:latin typeface="+mn-lt"/>
                          <a:ea typeface="Times New Roman" pitchFamily="18" charset="0"/>
                          <a:cs typeface="Times New Roman" pitchFamily="18" charset="0"/>
                        </a:rPr>
                        <a:t>.</a:t>
                      </a:r>
                    </a:p>
                  </a:txBody>
                  <a:tcPr/>
                </a:tc>
                <a:extLst>
                  <a:ext uri="{0D108BD9-81ED-4DB2-BD59-A6C34878D82A}">
                    <a16:rowId xmlns:a16="http://schemas.microsoft.com/office/drawing/2014/main" val="1607014427"/>
                  </a:ext>
                </a:extLst>
              </a:tr>
              <a:tr h="268376">
                <a:tc>
                  <a:txBody>
                    <a:bodyPr/>
                    <a:lstStyle/>
                    <a:p>
                      <a:pPr>
                        <a:spcBef>
                          <a:spcPts val="600"/>
                        </a:spcBef>
                        <a:spcAft>
                          <a:spcPts val="600"/>
                        </a:spcAft>
                      </a:pPr>
                      <a:r>
                        <a:rPr lang="uk-UA" sz="2000" b="1" i="1" dirty="0"/>
                        <a:t>Самостійна робота за видами навчальних занять забезпечується відповідними методичними рекомендаціями для здобувачів вищої освіти</a:t>
                      </a:r>
                      <a:endParaRPr kumimoji="0" lang="uk-UA" sz="2000" b="1" i="1" u="none" strike="noStrike" cap="none" normalizeH="0" baseline="0" dirty="0">
                        <a:ln>
                          <a:noFill/>
                        </a:ln>
                        <a:solidFill>
                          <a:srgbClr val="333333"/>
                        </a:solidFill>
                        <a:effectLst/>
                        <a:ea typeface="Times New Roman" pitchFamily="18" charset="0"/>
                        <a:cs typeface="Times New Roman" pitchFamily="18" charset="0"/>
                      </a:endParaRPr>
                    </a:p>
                  </a:txBody>
                  <a:tcPr/>
                </a:tc>
                <a:extLst>
                  <a:ext uri="{0D108BD9-81ED-4DB2-BD59-A6C34878D82A}">
                    <a16:rowId xmlns:a16="http://schemas.microsoft.com/office/drawing/2014/main" val="88094900"/>
                  </a:ext>
                </a:extLst>
              </a:tr>
            </a:tbl>
          </a:graphicData>
        </a:graphic>
      </p:graphicFrame>
      <p:sp>
        <p:nvSpPr>
          <p:cNvPr id="4" name="Rectangle 8">
            <a:extLst>
              <a:ext uri="{FF2B5EF4-FFF2-40B4-BE49-F238E27FC236}">
                <a16:creationId xmlns:a16="http://schemas.microsoft.com/office/drawing/2014/main" id="{FCF4E7C1-9475-4AE2-A95A-F8EA45E1EBD6}"/>
              </a:ext>
            </a:extLst>
          </p:cNvPr>
          <p:cNvSpPr>
            <a:spLocks noChangeArrowheads="1"/>
          </p:cNvSpPr>
          <p:nvPr/>
        </p:nvSpPr>
        <p:spPr bwMode="auto">
          <a:xfrm>
            <a:off x="693797" y="6211584"/>
            <a:ext cx="4277567" cy="369332"/>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b="1" dirty="0">
                <a:solidFill>
                  <a:schemeClr val="accent1"/>
                </a:solidFill>
                <a:effectLst>
                  <a:outerShdw blurRad="38100" dist="38100" dir="2700000" algn="tl">
                    <a:srgbClr val="000000">
                      <a:alpha val="43137"/>
                    </a:srgbClr>
                  </a:outerShdw>
                </a:effectLst>
              </a:rPr>
              <a:t>ПЕРЕДМОВА (2)</a:t>
            </a:r>
            <a:endParaRPr lang="ru-RU"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3714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38110B23-0CE8-419A-8FEE-757C8B1D8BC9}"/>
              </a:ext>
            </a:extLst>
          </p:cNvPr>
          <p:cNvGraphicFramePr>
            <a:graphicFrameLocks noGrp="1"/>
          </p:cNvGraphicFramePr>
          <p:nvPr>
            <p:extLst>
              <p:ext uri="{D42A27DB-BD31-4B8C-83A1-F6EECF244321}">
                <p14:modId xmlns:p14="http://schemas.microsoft.com/office/powerpoint/2010/main" val="3252117626"/>
              </p:ext>
            </p:extLst>
          </p:nvPr>
        </p:nvGraphicFramePr>
        <p:xfrm>
          <a:off x="485317" y="924992"/>
          <a:ext cx="11200177" cy="1316184"/>
        </p:xfrm>
        <a:graphic>
          <a:graphicData uri="http://schemas.openxmlformats.org/drawingml/2006/table">
            <a:tbl>
              <a:tblPr firstRow="1" bandRow="1">
                <a:tableStyleId>{21E4AEA4-8DFA-4A89-87EB-49C32662AFE0}</a:tableStyleId>
              </a:tblPr>
              <a:tblGrid>
                <a:gridCol w="11200177">
                  <a:extLst>
                    <a:ext uri="{9D8B030D-6E8A-4147-A177-3AD203B41FA5}">
                      <a16:colId xmlns:a16="http://schemas.microsoft.com/office/drawing/2014/main" val="20000"/>
                    </a:ext>
                  </a:extLst>
                </a:gridCol>
              </a:tblGrid>
              <a:tr h="401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a:solidFill>
                            <a:schemeClr val="bg1"/>
                          </a:solidFill>
                        </a:rPr>
                        <a:t>2.2  ВСТУП</a:t>
                      </a:r>
                      <a:endParaRPr lang="ru-RU" dirty="0"/>
                    </a:p>
                  </a:txBody>
                  <a:tcPr/>
                </a:tc>
                <a:extLst>
                  <a:ext uri="{0D108BD9-81ED-4DB2-BD59-A6C34878D82A}">
                    <a16:rowId xmlns:a16="http://schemas.microsoft.com/office/drawing/2014/main" val="10000"/>
                  </a:ext>
                </a:extLst>
              </a:tr>
              <a:tr h="550405">
                <a:tc>
                  <a:txBody>
                    <a:bodyPr/>
                    <a:lstStyle/>
                    <a:p>
                      <a:pPr lvl="0" indent="355600" algn="just" eaLnBrk="0" fontAlgn="base" hangingPunct="0">
                        <a:spcBef>
                          <a:spcPct val="0"/>
                        </a:spcBef>
                        <a:spcAft>
                          <a:spcPct val="0"/>
                        </a:spcAft>
                        <a:tabLst>
                          <a:tab pos="539750" algn="l"/>
                        </a:tabLst>
                      </a:pPr>
                      <a:r>
                        <a:rPr lang="uk-UA" sz="1800" b="1" dirty="0">
                          <a:solidFill>
                            <a:prstClr val="black"/>
                          </a:solidFill>
                          <a:latin typeface="Arial" pitchFamily="34" charset="0"/>
                          <a:ea typeface="Times New Roman" pitchFamily="18" charset="0"/>
                        </a:rPr>
                        <a:t>Вступ (передмова) повинен розкривати відповідність суті підручника чи навчального посібника робочій програмі дисципліни, обґрунтовувати прийняту систему та послідовність викладу навчального матеріалу</a:t>
                      </a:r>
                      <a:endParaRPr lang="ru-RU" sz="1800" b="1" dirty="0"/>
                    </a:p>
                  </a:txBody>
                  <a:tcPr/>
                </a:tc>
                <a:extLst>
                  <a:ext uri="{0D108BD9-81ED-4DB2-BD59-A6C34878D82A}">
                    <a16:rowId xmlns:a16="http://schemas.microsoft.com/office/drawing/2014/main" val="10001"/>
                  </a:ext>
                </a:extLst>
              </a:tr>
            </a:tbl>
          </a:graphicData>
        </a:graphic>
      </p:graphicFrame>
      <p:graphicFrame>
        <p:nvGraphicFramePr>
          <p:cNvPr id="4" name="Таблица 3">
            <a:extLst>
              <a:ext uri="{FF2B5EF4-FFF2-40B4-BE49-F238E27FC236}">
                <a16:creationId xmlns:a16="http://schemas.microsoft.com/office/drawing/2014/main" id="{9EF6BAF6-E2D9-4899-B500-40B91EB4C033}"/>
              </a:ext>
            </a:extLst>
          </p:cNvPr>
          <p:cNvGraphicFramePr>
            <a:graphicFrameLocks noGrp="1"/>
          </p:cNvGraphicFramePr>
          <p:nvPr>
            <p:extLst>
              <p:ext uri="{D42A27DB-BD31-4B8C-83A1-F6EECF244321}">
                <p14:modId xmlns:p14="http://schemas.microsoft.com/office/powerpoint/2010/main" val="3211360379"/>
              </p:ext>
            </p:extLst>
          </p:nvPr>
        </p:nvGraphicFramePr>
        <p:xfrm>
          <a:off x="462906" y="2731908"/>
          <a:ext cx="11222588" cy="2875516"/>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406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bg1"/>
                          </a:solidFill>
                          <a:latin typeface="+mn-lt"/>
                          <a:ea typeface="+mn-ea"/>
                          <a:cs typeface="+mn-cs"/>
                        </a:rPr>
                        <a:t>2.3 ОСНОВНИЙ ТЕКСТ</a:t>
                      </a:r>
                    </a:p>
                  </a:txBody>
                  <a:tcPr/>
                </a:tc>
                <a:extLst>
                  <a:ext uri="{0D108BD9-81ED-4DB2-BD59-A6C34878D82A}">
                    <a16:rowId xmlns:a16="http://schemas.microsoft.com/office/drawing/2014/main" val="10000"/>
                  </a:ext>
                </a:extLst>
              </a:tr>
              <a:tr h="534658">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lang="uk-UA" b="1" dirty="0">
                          <a:latin typeface="Arial" pitchFamily="34" charset="0"/>
                          <a:ea typeface="Times New Roman" pitchFamily="18" charset="0"/>
                        </a:rPr>
                        <a:t>Робота над основним текстом полягає в поділі його структурних елементів відповідно до обраної системи рубрикації</a:t>
                      </a:r>
                      <a:endParaRPr kumimoji="0" lang="uk-UA" sz="1800" b="1" i="0" u="none" strike="noStrike" cap="none" normalizeH="0" baseline="0" dirty="0">
                        <a:ln>
                          <a:noFill/>
                        </a:ln>
                        <a:solidFill>
                          <a:schemeClr val="tx1"/>
                        </a:solidFill>
                        <a:effectLst/>
                        <a:latin typeface="Arial" pitchFamily="34" charset="0"/>
                      </a:endParaRPr>
                    </a:p>
                  </a:txBody>
                  <a:tcPr/>
                </a:tc>
                <a:extLst>
                  <a:ext uri="{0D108BD9-81ED-4DB2-BD59-A6C34878D82A}">
                    <a16:rowId xmlns:a16="http://schemas.microsoft.com/office/drawing/2014/main" val="10001"/>
                  </a:ext>
                </a:extLst>
              </a:tr>
              <a:tr h="445907">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lang="uk-UA" b="1" dirty="0">
                          <a:latin typeface="Arial" pitchFamily="34" charset="0"/>
                          <a:ea typeface="Times New Roman" pitchFamily="18" charset="0"/>
                        </a:rPr>
                        <a:t>Якщо головним структурним елементом підручника визначено розділ, то в цілому зміст його має бути певною сходинкою для студента в оволодінні матеріалом усієї книги й охоплювати завершений об'єкт вивчення</a:t>
                      </a:r>
                      <a:endParaRPr kumimoji="0" lang="uk-UA" sz="1800" b="1" i="0" u="none" strike="noStrike" cap="none" normalizeH="0" baseline="0" dirty="0">
                        <a:ln>
                          <a:noFill/>
                        </a:ln>
                        <a:solidFill>
                          <a:schemeClr val="tx1"/>
                        </a:solidFill>
                        <a:effectLst/>
                        <a:latin typeface="Arial" pitchFamily="34" charset="0"/>
                      </a:endParaRPr>
                    </a:p>
                  </a:txBody>
                  <a:tcPr/>
                </a:tc>
                <a:extLst>
                  <a:ext uri="{0D108BD9-81ED-4DB2-BD59-A6C34878D82A}">
                    <a16:rowId xmlns:a16="http://schemas.microsoft.com/office/drawing/2014/main" val="10002"/>
                  </a:ext>
                </a:extLst>
              </a:tr>
              <a:tr h="795531">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lang="uk-UA" b="1" dirty="0">
                          <a:latin typeface="Arial" pitchFamily="34" charset="0"/>
                          <a:ea typeface="Times New Roman" pitchFamily="18" charset="0"/>
                        </a:rPr>
                        <a:t>Відпрацювавши за такою схемою перший розділ, важливо дотриматись встановленого підпорядкування тексту (і приблизно в такій пропорції за обсягом) в усіх наступних розділах майбутнього видання</a:t>
                      </a:r>
                      <a:endParaRPr kumimoji="0" lang="uk-UA" sz="1800" b="1" i="0" u="none" strike="noStrike" cap="none" normalizeH="0" baseline="0" dirty="0">
                        <a:ln>
                          <a:noFill/>
                        </a:ln>
                        <a:solidFill>
                          <a:schemeClr val="tx1"/>
                        </a:solidFill>
                        <a:effectLst/>
                        <a:latin typeface="Arial" pitchFamily="34" charset="0"/>
                      </a:endParaRPr>
                    </a:p>
                  </a:txBody>
                  <a:tcPr/>
                </a:tc>
                <a:extLst>
                  <a:ext uri="{0D108BD9-81ED-4DB2-BD59-A6C34878D82A}">
                    <a16:rowId xmlns:a16="http://schemas.microsoft.com/office/drawing/2014/main" val="10003"/>
                  </a:ext>
                </a:extLst>
              </a:tr>
            </a:tbl>
          </a:graphicData>
        </a:graphic>
      </p:graphicFrame>
      <p:sp>
        <p:nvSpPr>
          <p:cNvPr id="5" name="Прямоугольник 4">
            <a:extLst>
              <a:ext uri="{FF2B5EF4-FFF2-40B4-BE49-F238E27FC236}">
                <a16:creationId xmlns:a16="http://schemas.microsoft.com/office/drawing/2014/main" id="{559849F2-B1CF-4FA0-99A6-37331B273741}"/>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(3)</a:t>
            </a:r>
            <a:endParaRPr lang="uk-UA" sz="16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9089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EC87734D-2FF3-4E1F-8358-A8A8EB3E8CC5}"/>
              </a:ext>
            </a:extLst>
          </p:cNvPr>
          <p:cNvGraphicFramePr>
            <a:graphicFrameLocks noGrp="1"/>
          </p:cNvGraphicFramePr>
          <p:nvPr>
            <p:extLst>
              <p:ext uri="{D42A27DB-BD31-4B8C-83A1-F6EECF244321}">
                <p14:modId xmlns:p14="http://schemas.microsoft.com/office/powerpoint/2010/main" val="2986431006"/>
              </p:ext>
            </p:extLst>
          </p:nvPr>
        </p:nvGraphicFramePr>
        <p:xfrm>
          <a:off x="458422" y="1301510"/>
          <a:ext cx="11200177" cy="1371600"/>
        </p:xfrm>
        <a:graphic>
          <a:graphicData uri="http://schemas.openxmlformats.org/drawingml/2006/table">
            <a:tbl>
              <a:tblPr firstRow="1" bandRow="1">
                <a:tableStyleId>{21E4AEA4-8DFA-4A89-87EB-49C32662AFE0}</a:tableStyleId>
              </a:tblPr>
              <a:tblGrid>
                <a:gridCol w="11200177">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uk-UA" sz="1800" b="1" i="0" u="none" strike="noStrike" cap="none" normalizeH="0" baseline="0" dirty="0">
                          <a:ln>
                            <a:noFill/>
                          </a:ln>
                          <a:solidFill>
                            <a:schemeClr val="bg1"/>
                          </a:solidFill>
                          <a:effectLst/>
                          <a:latin typeface="+mj-lt"/>
                          <a:ea typeface="Times New Roman" pitchFamily="18" charset="0"/>
                          <a:cs typeface="Times New Roman" pitchFamily="18" charset="0"/>
                        </a:rPr>
                        <a:t>2</a:t>
                      </a:r>
                      <a:r>
                        <a:rPr kumimoji="0" lang="uk-UA" sz="1800" b="1" i="0" u="none" strike="noStrike" cap="none" normalizeH="0" baseline="0" dirty="0" bmk="">
                          <a:ln>
                            <a:noFill/>
                          </a:ln>
                          <a:solidFill>
                            <a:schemeClr val="bg1"/>
                          </a:solidFill>
                          <a:effectLst/>
                          <a:latin typeface="+mj-lt"/>
                          <a:ea typeface="Times New Roman" pitchFamily="18" charset="0"/>
                          <a:cs typeface="Times New Roman" pitchFamily="18" charset="0"/>
                        </a:rPr>
                        <a:t>.4 ЗАДАЧІ, ПРИКЛАДИ</a:t>
                      </a:r>
                      <a:endParaRPr kumimoji="0" lang="ru-RU" sz="1400" b="0" i="0" u="none" strike="noStrike" cap="none" normalizeH="0" baseline="0" dirty="0">
                        <a:ln>
                          <a:noFill/>
                        </a:ln>
                        <a:solidFill>
                          <a:schemeClr val="bg1"/>
                        </a:solidFill>
                        <a:effectLst/>
                        <a:latin typeface="+mj-lt"/>
                      </a:endParaRPr>
                    </a:p>
                  </a:txBody>
                  <a:tcPr/>
                </a:tc>
                <a:extLst>
                  <a:ext uri="{0D108BD9-81ED-4DB2-BD59-A6C34878D82A}">
                    <a16:rowId xmlns:a16="http://schemas.microsoft.com/office/drawing/2014/main" val="10000"/>
                  </a:ext>
                </a:extLst>
              </a:tr>
              <a:tr h="0">
                <a:tc>
                  <a:txBody>
                    <a:bodyPr/>
                    <a:lstStyle/>
                    <a:p>
                      <a:pPr marL="0" marR="0" lvl="0" indent="450850" algn="just" defTabSz="914400" rtl="0" eaLnBrk="0" fontAlgn="base" latinLnBrk="0" hangingPunct="0">
                        <a:lnSpc>
                          <a:spcPct val="100000"/>
                        </a:lnSpc>
                        <a:spcBef>
                          <a:spcPct val="0"/>
                        </a:spcBef>
                        <a:spcAft>
                          <a:spcPct val="0"/>
                        </a:spcAft>
                        <a:buClrTx/>
                        <a:buSzTx/>
                        <a:buFontTx/>
                        <a:buNone/>
                        <a:tabLst>
                          <a:tab pos="539750" algn="l"/>
                        </a:tabLst>
                      </a:pPr>
                      <a:r>
                        <a:rPr kumimoji="0" lang="uk-UA" sz="1800" b="1" i="0" u="none" strike="noStrike" cap="none" normalizeH="0" baseline="0" dirty="0">
                          <a:ln>
                            <a:noFill/>
                          </a:ln>
                          <a:solidFill>
                            <a:schemeClr val="tx1"/>
                          </a:solidFill>
                          <a:effectLst/>
                          <a:latin typeface="+mj-lt"/>
                          <a:ea typeface="Times New Roman" pitchFamily="18" charset="0"/>
                        </a:rPr>
                        <a:t>Доцільно подавати зразки правильного розв’язування типових для даної дисципліни задач, в узагальненому, а потім у конкретизованому вигляді</a:t>
                      </a:r>
                      <a:endParaRPr kumimoji="0" lang="uk-UA"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r h="0">
                <a:tc>
                  <a:txBody>
                    <a:bodyPr/>
                    <a:lstStyle/>
                    <a:p>
                      <a:pPr marL="0" marR="0" lvl="0" indent="450850" algn="just" defTabSz="914400" rtl="0" eaLnBrk="0" fontAlgn="base" latinLnBrk="0" hangingPunct="0">
                        <a:lnSpc>
                          <a:spcPct val="100000"/>
                        </a:lnSpc>
                        <a:spcBef>
                          <a:spcPct val="0"/>
                        </a:spcBef>
                        <a:spcAft>
                          <a:spcPct val="0"/>
                        </a:spcAft>
                        <a:buClrTx/>
                        <a:buSzTx/>
                        <a:buFontTx/>
                        <a:buNone/>
                        <a:tabLst>
                          <a:tab pos="539750" algn="l"/>
                        </a:tabLst>
                      </a:pPr>
                      <a:r>
                        <a:rPr kumimoji="0" lang="uk-UA" sz="1800" b="1" i="0" u="none" strike="noStrike" cap="none" normalizeH="0" baseline="0" dirty="0">
                          <a:ln>
                            <a:noFill/>
                          </a:ln>
                          <a:solidFill>
                            <a:schemeClr val="tx1"/>
                          </a:solidFill>
                          <a:effectLst/>
                          <a:latin typeface="+mj-lt"/>
                          <a:ea typeface="Times New Roman" pitchFamily="18" charset="0"/>
                        </a:rPr>
                        <a:t>Зміст задач має відповідати навчальним цілям підручника або навчального посібника</a:t>
                      </a:r>
                      <a:endParaRPr kumimoji="0" lang="uk-UA"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2"/>
                  </a:ext>
                </a:extLst>
              </a:tr>
            </a:tbl>
          </a:graphicData>
        </a:graphic>
      </p:graphicFrame>
      <p:graphicFrame>
        <p:nvGraphicFramePr>
          <p:cNvPr id="4" name="Таблица 3">
            <a:extLst>
              <a:ext uri="{FF2B5EF4-FFF2-40B4-BE49-F238E27FC236}">
                <a16:creationId xmlns:a16="http://schemas.microsoft.com/office/drawing/2014/main" id="{045A89CD-0E27-4F05-8C83-A8675A08DEF1}"/>
              </a:ext>
            </a:extLst>
          </p:cNvPr>
          <p:cNvGraphicFramePr>
            <a:graphicFrameLocks noGrp="1"/>
          </p:cNvGraphicFramePr>
          <p:nvPr>
            <p:extLst>
              <p:ext uri="{D42A27DB-BD31-4B8C-83A1-F6EECF244321}">
                <p14:modId xmlns:p14="http://schemas.microsoft.com/office/powerpoint/2010/main" val="1283818497"/>
              </p:ext>
            </p:extLst>
          </p:nvPr>
        </p:nvGraphicFramePr>
        <p:xfrm>
          <a:off x="503248" y="4143849"/>
          <a:ext cx="11222588" cy="1046716"/>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406636">
                <a:tc>
                  <a:txBody>
                    <a:bodyPr/>
                    <a:lstStyle/>
                    <a:p>
                      <a:pPr marL="0" lvl="0" indent="0" algn="ctr" fontAlgn="base">
                        <a:spcBef>
                          <a:spcPct val="0"/>
                        </a:spcBef>
                        <a:spcAft>
                          <a:spcPct val="0"/>
                        </a:spcAft>
                        <a:tabLst>
                          <a:tab pos="2970213" algn="l"/>
                        </a:tabLst>
                      </a:pPr>
                      <a:r>
                        <a:rPr lang="uk-UA" b="1" dirty="0">
                          <a:latin typeface="+mj-lt"/>
                          <a:ea typeface="Times New Roman" pitchFamily="18" charset="0"/>
                          <a:cs typeface="Times New Roman" pitchFamily="18" charset="0"/>
                        </a:rPr>
                        <a:t>2</a:t>
                      </a:r>
                      <a:r>
                        <a:rPr lang="uk-UA" b="1" dirty="0" bmk="">
                          <a:latin typeface="+mj-lt"/>
                          <a:ea typeface="Times New Roman" pitchFamily="18" charset="0"/>
                          <a:cs typeface="Times New Roman" pitchFamily="18" charset="0"/>
                        </a:rPr>
                        <a:t>.5 ДОВІДКОВО-ІНФОРМАЦІЙНІ ДАНІ ДЛЯ РОЗВ'ЯЗАННЯ ЗАДАЧ</a:t>
                      </a:r>
                      <a:endParaRPr lang="ru-RU" sz="1400" b="1" dirty="0">
                        <a:latin typeface="+mj-lt"/>
                      </a:endParaRPr>
                    </a:p>
                  </a:txBody>
                  <a:tcPr/>
                </a:tc>
                <a:extLst>
                  <a:ext uri="{0D108BD9-81ED-4DB2-BD59-A6C34878D82A}">
                    <a16:rowId xmlns:a16="http://schemas.microsoft.com/office/drawing/2014/main" val="10000"/>
                  </a:ext>
                </a:extLst>
              </a:tr>
              <a:tr h="534658">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lang="uk-UA" b="1" dirty="0">
                          <a:latin typeface="+mj-lt"/>
                          <a:ea typeface="Times New Roman" pitchFamily="18" charset="0"/>
                          <a:cs typeface="Times New Roman" pitchFamily="18" charset="0"/>
                        </a:rPr>
                        <a:t>Подають усі відомості, які студент має використовувати самостійно розв’язуючи задачі, що пропонуються для самоконтролю</a:t>
                      </a:r>
                      <a:endParaRPr kumimoji="0" lang="uk-UA"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bl>
          </a:graphicData>
        </a:graphic>
      </p:graphicFrame>
      <p:sp>
        <p:nvSpPr>
          <p:cNvPr id="5" name="Прямоугольник 4">
            <a:extLst>
              <a:ext uri="{FF2B5EF4-FFF2-40B4-BE49-F238E27FC236}">
                <a16:creationId xmlns:a16="http://schemas.microsoft.com/office/drawing/2014/main" id="{F86B11D2-FCC5-48C9-B6E3-3DA2B39F896B}"/>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(4)</a:t>
            </a:r>
            <a:endParaRPr lang="uk-UA" sz="16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8577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090300E5-CB0F-450B-A453-C8217A79F480}"/>
              </a:ext>
            </a:extLst>
          </p:cNvPr>
          <p:cNvGraphicFramePr>
            <a:graphicFrameLocks noGrp="1"/>
          </p:cNvGraphicFramePr>
          <p:nvPr>
            <p:extLst>
              <p:ext uri="{D42A27DB-BD31-4B8C-83A1-F6EECF244321}">
                <p14:modId xmlns:p14="http://schemas.microsoft.com/office/powerpoint/2010/main" val="3777119025"/>
              </p:ext>
            </p:extLst>
          </p:nvPr>
        </p:nvGraphicFramePr>
        <p:xfrm>
          <a:off x="484706" y="943495"/>
          <a:ext cx="11222588" cy="3840480"/>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233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1" kern="1200" dirty="0">
                          <a:solidFill>
                            <a:schemeClr val="bg1"/>
                          </a:solidFill>
                          <a:latin typeface="+mj-lt"/>
                          <a:ea typeface="+mn-ea"/>
                          <a:cs typeface="+mn-cs"/>
                        </a:rPr>
                        <a:t>2.6 ЗАСОБИ САМОКОНТРОЛЮ</a:t>
                      </a:r>
                    </a:p>
                  </a:txBody>
                  <a:tcPr/>
                </a:tc>
                <a:extLst>
                  <a:ext uri="{0D108BD9-81ED-4DB2-BD59-A6C34878D82A}">
                    <a16:rowId xmlns:a16="http://schemas.microsoft.com/office/drawing/2014/main" val="10000"/>
                  </a:ext>
                </a:extLst>
              </a:tr>
              <a:tr h="368117">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Постійний самоконтроль якості засвоєння знань забезпечує ефективне опрацювання студентом навчального матеріалу в процесі самостійної роботи</a:t>
                      </a:r>
                      <a:endParaRPr kumimoji="0" lang="uk-UA"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r h="368117">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Контрольні питання, тести, завдання як правило, розміщуються наприкінці кожної структурної частини книги та мають сприяти формуванню певних компетентностей</a:t>
                      </a:r>
                      <a:endParaRPr kumimoji="0" lang="uk-UA"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2"/>
                  </a:ext>
                </a:extLst>
              </a:tr>
              <a:tr h="525882">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Варто взяти до уваги, що методично правильно сформульовані питання та вдало складені завдання є запорукою того, що процес засвоєння знань під час самостійної роботи з книгою завершиться їх практичним застосуванням</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3"/>
                  </a:ext>
                </a:extLst>
              </a:tr>
              <a:tr h="368117">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Під час написання навчальних книг треба орієнтувати студента на вироблення вмінь розв’язувати задачі, на самостійну творчу працю, на активну пізнавальну діяльність. </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4"/>
                  </a:ext>
                </a:extLst>
              </a:tr>
              <a:tr h="368117">
                <a:tc>
                  <a:txBody>
                    <a:bodyPr/>
                    <a:lstStyle/>
                    <a:p>
                      <a:pPr marL="0" marR="0" lvl="0" indent="355600" algn="just" defTabSz="914400" rtl="0" eaLnBrk="0" fontAlgn="base" latinLnBrk="0" hangingPunct="0">
                        <a:lnSpc>
                          <a:spcPct val="100000"/>
                        </a:lnSpc>
                        <a:spcBef>
                          <a:spcPts val="0"/>
                        </a:spcBef>
                        <a:spcAft>
                          <a:spcPts val="0"/>
                        </a:spcAft>
                        <a:buClrTx/>
                        <a:buSzTx/>
                        <a:buFontTx/>
                        <a:buNone/>
                        <a:tabLst>
                          <a:tab pos="539750" algn="l"/>
                        </a:tabLst>
                        <a:defRPr/>
                      </a:pPr>
                      <a:r>
                        <a:rPr kumimoji="0" lang="uk-UA" sz="1800" b="1" i="0" u="none" strike="noStrike" kern="1200" cap="none" normalizeH="0" baseline="0" dirty="0">
                          <a:ln>
                            <a:noFill/>
                          </a:ln>
                          <a:solidFill>
                            <a:schemeClr val="tx1"/>
                          </a:solidFill>
                          <a:effectLst/>
                          <a:latin typeface="+mn-lt"/>
                          <a:ea typeface="Times New Roman" pitchFamily="18" charset="0"/>
                          <a:cs typeface="Times New Roman" pitchFamily="18" charset="0"/>
                        </a:rPr>
                        <a:t>У кожному підручнику чи навчальному посібнику мають бути еталони розв’язання, тести, запитання, задачі, змодельовані проблемні ситуації, теми для обговорення тощо</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5"/>
                  </a:ext>
                </a:extLst>
              </a:tr>
            </a:tbl>
          </a:graphicData>
        </a:graphic>
      </p:graphicFrame>
      <p:sp>
        <p:nvSpPr>
          <p:cNvPr id="4" name="Прямоугольник 3">
            <a:extLst>
              <a:ext uri="{FF2B5EF4-FFF2-40B4-BE49-F238E27FC236}">
                <a16:creationId xmlns:a16="http://schemas.microsoft.com/office/drawing/2014/main" id="{CDE4959A-B0E3-4BD8-AEB9-817780D7C223}"/>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(5)</a:t>
            </a:r>
            <a:endParaRPr lang="uk-UA" sz="16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2156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928FB6C3-0687-4470-9A97-AC1451BB67D9}"/>
              </a:ext>
            </a:extLst>
          </p:cNvPr>
          <p:cNvGraphicFramePr>
            <a:graphicFrameLocks noGrp="1"/>
          </p:cNvGraphicFramePr>
          <p:nvPr>
            <p:extLst>
              <p:ext uri="{D42A27DB-BD31-4B8C-83A1-F6EECF244321}">
                <p14:modId xmlns:p14="http://schemas.microsoft.com/office/powerpoint/2010/main" val="3911504967"/>
              </p:ext>
            </p:extLst>
          </p:nvPr>
        </p:nvGraphicFramePr>
        <p:xfrm>
          <a:off x="484706" y="2563661"/>
          <a:ext cx="11222588" cy="1730678"/>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45051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17563" algn="l"/>
                          <a:tab pos="2970213" algn="l"/>
                        </a:tabLst>
                        <a:defRPr/>
                      </a:pPr>
                      <a:r>
                        <a:rPr kumimoji="0" lang="uk-UA" sz="1800" b="1" i="0" u="none" strike="noStrike" cap="none" normalizeH="0" baseline="0" dirty="0">
                          <a:ln>
                            <a:noFill/>
                          </a:ln>
                          <a:solidFill>
                            <a:schemeClr val="bg1"/>
                          </a:solidFill>
                          <a:effectLst/>
                          <a:latin typeface="+mj-lt"/>
                          <a:ea typeface="Times New Roman" pitchFamily="18" charset="0"/>
                          <a:cs typeface="Times New Roman" pitchFamily="18" charset="0"/>
                        </a:rPr>
                        <a:t>2</a:t>
                      </a:r>
                      <a:r>
                        <a:rPr kumimoji="0" lang="uk-UA" sz="1800" b="1" i="0" u="none" strike="noStrike" cap="none" normalizeH="0" baseline="0" dirty="0" bmk="">
                          <a:ln>
                            <a:noFill/>
                          </a:ln>
                          <a:solidFill>
                            <a:schemeClr val="bg1"/>
                          </a:solidFill>
                          <a:effectLst/>
                          <a:latin typeface="+mj-lt"/>
                          <a:ea typeface="Times New Roman" pitchFamily="18" charset="0"/>
                          <a:cs typeface="Times New Roman" pitchFamily="18" charset="0"/>
                        </a:rPr>
                        <a:t>.8 ПЕРЕЛІК РЕКОМЕНДОВАНОЇ ЛІТЕРАТУРИ ТА </a:t>
                      </a:r>
                      <a:r>
                        <a:rPr lang="uk-UA" sz="1800" b="1" dirty="0">
                          <a:solidFill>
                            <a:schemeClr val="bg1"/>
                          </a:solidFill>
                          <a:latin typeface="+mj-lt"/>
                          <a:ea typeface="Times New Roman" pitchFamily="18" charset="0"/>
                        </a:rPr>
                        <a:t>БІБЛІОГРАФІЧНИХ ПОСИЛАНЬ </a:t>
                      </a:r>
                      <a:endParaRPr kumimoji="0" lang="ru-RU" sz="1800" b="1" i="0" u="none" strike="noStrike" cap="none" normalizeH="0" baseline="0" dirty="0">
                        <a:ln>
                          <a:noFill/>
                        </a:ln>
                        <a:solidFill>
                          <a:schemeClr val="bg1"/>
                        </a:solidFill>
                        <a:effectLst/>
                        <a:latin typeface="+mj-lt"/>
                      </a:endParaRPr>
                    </a:p>
                  </a:txBody>
                  <a:tcPr/>
                </a:tc>
                <a:extLst>
                  <a:ext uri="{0D108BD9-81ED-4DB2-BD59-A6C34878D82A}">
                    <a16:rowId xmlns:a16="http://schemas.microsoft.com/office/drawing/2014/main" val="10000"/>
                  </a:ext>
                </a:extLst>
              </a:tr>
              <a:tr h="181492">
                <a:tc>
                  <a:txBody>
                    <a:bodyPr/>
                    <a:lstStyle/>
                    <a:p>
                      <a:pPr marL="0" marR="0" lvl="0" indent="355600" algn="l" defTabSz="914400" rtl="0" eaLnBrk="0" fontAlgn="base" latinLnBrk="0" hangingPunct="0">
                        <a:lnSpc>
                          <a:spcPct val="100000"/>
                        </a:lnSpc>
                        <a:spcBef>
                          <a:spcPct val="0"/>
                        </a:spcBef>
                        <a:spcAft>
                          <a:spcPct val="0"/>
                        </a:spcAft>
                        <a:buClrTx/>
                        <a:buSzTx/>
                        <a:buFontTx/>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Список рекомендованої літератури подають наприкінці основного тексту у вигляді бібліографічного опису джерел інформації</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rPr>
                        <a:t>Правила оформлення бібліографічного списку, </a:t>
                      </a:r>
                      <a:r>
                        <a:rPr kumimoji="0" lang="uk-UA" sz="1800" b="1" i="0" u="none" strike="noStrike" cap="none" normalizeH="0" baseline="0" dirty="0" err="1">
                          <a:ln>
                            <a:noFill/>
                          </a:ln>
                          <a:solidFill>
                            <a:schemeClr val="tx1"/>
                          </a:solidFill>
                          <a:effectLst/>
                          <a:latin typeface="+mj-lt"/>
                          <a:ea typeface="Times New Roman" pitchFamily="18" charset="0"/>
                        </a:rPr>
                        <a:t>позатекстових</a:t>
                      </a:r>
                      <a:r>
                        <a:rPr kumimoji="0" lang="uk-UA" sz="1800" b="1" i="0" u="none" strike="noStrike" cap="none" normalizeH="0" baseline="0" dirty="0">
                          <a:ln>
                            <a:noFill/>
                          </a:ln>
                          <a:solidFill>
                            <a:schemeClr val="tx1"/>
                          </a:solidFill>
                          <a:effectLst/>
                          <a:latin typeface="+mj-lt"/>
                          <a:ea typeface="Times New Roman" pitchFamily="18" charset="0"/>
                        </a:rPr>
                        <a:t> та підрядкових бібліографічних посилань на джерела інформації подано в ДСТУ 3008-15</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2"/>
                  </a:ext>
                </a:extLst>
              </a:tr>
            </a:tbl>
          </a:graphicData>
        </a:graphic>
      </p:graphicFrame>
      <p:sp>
        <p:nvSpPr>
          <p:cNvPr id="4" name="Прямоугольник 3">
            <a:extLst>
              <a:ext uri="{FF2B5EF4-FFF2-40B4-BE49-F238E27FC236}">
                <a16:creationId xmlns:a16="http://schemas.microsoft.com/office/drawing/2014/main" id="{E639167F-23B1-4235-B42A-4B730A4111D4}"/>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(6)</a:t>
            </a:r>
            <a:endParaRPr lang="uk-UA" sz="16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588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D15E1D94-0E25-4F88-A2E6-24F19518C022}"/>
              </a:ext>
            </a:extLst>
          </p:cNvPr>
          <p:cNvGraphicFramePr>
            <a:graphicFrameLocks noGrp="1"/>
          </p:cNvGraphicFramePr>
          <p:nvPr>
            <p:extLst>
              <p:ext uri="{D42A27DB-BD31-4B8C-83A1-F6EECF244321}">
                <p14:modId xmlns:p14="http://schemas.microsoft.com/office/powerpoint/2010/main" val="4137470016"/>
              </p:ext>
            </p:extLst>
          </p:nvPr>
        </p:nvGraphicFramePr>
        <p:xfrm>
          <a:off x="546233" y="3290068"/>
          <a:ext cx="11107272" cy="2563432"/>
        </p:xfrm>
        <a:graphic>
          <a:graphicData uri="http://schemas.openxmlformats.org/drawingml/2006/table">
            <a:tbl>
              <a:tblPr/>
              <a:tblGrid>
                <a:gridCol w="5553636">
                  <a:extLst>
                    <a:ext uri="{9D8B030D-6E8A-4147-A177-3AD203B41FA5}">
                      <a16:colId xmlns:a16="http://schemas.microsoft.com/office/drawing/2014/main" val="20000"/>
                    </a:ext>
                  </a:extLst>
                </a:gridCol>
                <a:gridCol w="5553636">
                  <a:extLst>
                    <a:ext uri="{9D8B030D-6E8A-4147-A177-3AD203B41FA5}">
                      <a16:colId xmlns:a16="http://schemas.microsoft.com/office/drawing/2014/main" val="20001"/>
                    </a:ext>
                  </a:extLst>
                </a:gridCol>
              </a:tblGrid>
              <a:tr h="0">
                <a:tc>
                  <a:txBody>
                    <a:bodyPr/>
                    <a:lstStyle/>
                    <a:p>
                      <a:pPr algn="just">
                        <a:lnSpc>
                          <a:spcPct val="110000"/>
                        </a:lnSpc>
                        <a:spcAft>
                          <a:spcPts val="0"/>
                        </a:spcAft>
                        <a:tabLst>
                          <a:tab pos="2970530" algn="l"/>
                        </a:tabLst>
                      </a:pPr>
                      <a:r>
                        <a:rPr lang="uk-UA" sz="1800" b="1" dirty="0">
                          <a:solidFill>
                            <a:srgbClr val="000000"/>
                          </a:solidFill>
                          <a:latin typeface="Times New Roman"/>
                          <a:ea typeface="Times New Roman"/>
                          <a:cs typeface="Times New Roman"/>
                        </a:rPr>
                        <a:t>        А</a:t>
                      </a:r>
                      <a:endParaRPr lang="ru-RU" sz="1800" dirty="0">
                        <a:solidFill>
                          <a:srgbClr val="000000"/>
                        </a:solidFill>
                        <a:latin typeface="Academy Condense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indent="450215" algn="l">
                        <a:spcAft>
                          <a:spcPts val="0"/>
                        </a:spcAft>
                      </a:pPr>
                      <a:r>
                        <a:rPr lang="uk-UA" sz="1800" b="1" dirty="0">
                          <a:latin typeface="Times New Roman"/>
                          <a:ea typeface="Times New Roman"/>
                        </a:rPr>
                        <a:t>Б</a:t>
                      </a:r>
                      <a:endParaRPr lang="ru-RU" sz="1800" b="1"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0">
                <a:tc>
                  <a:txBody>
                    <a:bodyPr/>
                    <a:lstStyle/>
                    <a:p>
                      <a:pPr indent="330200">
                        <a:lnSpc>
                          <a:spcPct val="125000"/>
                        </a:lnSpc>
                        <a:spcAft>
                          <a:spcPts val="0"/>
                        </a:spcAft>
                      </a:pPr>
                      <a:r>
                        <a:rPr lang="uk-UA" sz="1800" dirty="0">
                          <a:latin typeface="Times New Roman"/>
                          <a:ea typeface="Times New Roman"/>
                        </a:rPr>
                        <a:t>Агрегат тяговий 16</a:t>
                      </a:r>
                      <a:endParaRPr lang="ru-RU"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spcAft>
                          <a:spcPts val="0"/>
                        </a:spcAft>
                      </a:pPr>
                      <a:r>
                        <a:rPr lang="uk-UA" sz="1800" dirty="0">
                          <a:latin typeface="Times New Roman"/>
                          <a:ea typeface="Times New Roman"/>
                        </a:rPr>
                        <a:t>        Блокування колеса 116</a:t>
                      </a:r>
                      <a:endParaRPr lang="ru-RU" sz="18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0">
                <a:tc>
                  <a:txBody>
                    <a:bodyPr/>
                    <a:lstStyle/>
                    <a:p>
                      <a:pPr indent="330200">
                        <a:lnSpc>
                          <a:spcPct val="125000"/>
                        </a:lnSpc>
                        <a:spcAft>
                          <a:spcPts val="0"/>
                        </a:spcAft>
                      </a:pPr>
                      <a:r>
                        <a:rPr lang="uk-UA" sz="1800" dirty="0">
                          <a:latin typeface="Times New Roman"/>
                          <a:ea typeface="Times New Roman"/>
                        </a:rPr>
                        <a:t>Акумулятор енергії 12</a:t>
                      </a:r>
                      <a:endParaRPr lang="ru-RU"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indent="457200" algn="l">
                        <a:spcAft>
                          <a:spcPts val="0"/>
                        </a:spcAft>
                      </a:pPr>
                      <a:r>
                        <a:rPr lang="uk-UA" sz="1800" i="0" dirty="0">
                          <a:latin typeface="Times New Roman"/>
                          <a:ea typeface="Times New Roman"/>
                        </a:rPr>
                        <a:t>Букса 107</a:t>
                      </a:r>
                      <a:endParaRPr lang="ru-RU" sz="1800" i="1"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0">
                <a:tc>
                  <a:txBody>
                    <a:bodyPr/>
                    <a:lstStyle/>
                    <a:p>
                      <a:pPr indent="330200">
                        <a:lnSpc>
                          <a:spcPct val="125000"/>
                        </a:lnSpc>
                        <a:spcAft>
                          <a:spcPts val="0"/>
                        </a:spcAft>
                      </a:pPr>
                      <a:r>
                        <a:rPr lang="uk-UA" sz="1800" dirty="0">
                          <a:latin typeface="Times New Roman"/>
                          <a:ea typeface="Times New Roman"/>
                        </a:rPr>
                        <a:t> – – гідравлічний 12</a:t>
                      </a:r>
                      <a:endParaRPr lang="ru-RU"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marL="0" indent="363538">
                        <a:lnSpc>
                          <a:spcPct val="125000"/>
                        </a:lnSpc>
                        <a:spcAft>
                          <a:spcPts val="0"/>
                        </a:spcAft>
                      </a:pPr>
                      <a:r>
                        <a:rPr lang="uk-UA" sz="1800" dirty="0">
                          <a:latin typeface="Times New Roman"/>
                          <a:ea typeface="Times New Roman"/>
                        </a:rPr>
                        <a:t>  Бульдозер 41, 46</a:t>
                      </a:r>
                      <a:endParaRPr lang="ru-RU" sz="18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0">
                <a:tc>
                  <a:txBody>
                    <a:bodyPr/>
                    <a:lstStyle/>
                    <a:p>
                      <a:pPr algn="l">
                        <a:lnSpc>
                          <a:spcPct val="150000"/>
                        </a:lnSpc>
                        <a:spcAft>
                          <a:spcPts val="0"/>
                        </a:spcAft>
                      </a:pPr>
                      <a:r>
                        <a:rPr lang="uk-UA" sz="1800" dirty="0">
                          <a:solidFill>
                            <a:srgbClr val="000000"/>
                          </a:solidFill>
                          <a:latin typeface="Times New Roman"/>
                          <a:ea typeface="Times New Roman"/>
                        </a:rPr>
                        <a:t>       – – інерційний 14, 83</a:t>
                      </a:r>
                      <a:endParaRPr lang="ru-RU" sz="1800" dirty="0">
                        <a:solidFill>
                          <a:srgbClr val="000000"/>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indent="330200">
                        <a:lnSpc>
                          <a:spcPct val="125000"/>
                        </a:lnSpc>
                        <a:spcAft>
                          <a:spcPts val="0"/>
                        </a:spcAft>
                      </a:pPr>
                      <a:r>
                        <a:rPr lang="uk-UA" sz="1800" b="1" dirty="0">
                          <a:latin typeface="Times New Roman"/>
                          <a:ea typeface="Times New Roman"/>
                        </a:rPr>
                        <a:t>   В</a:t>
                      </a:r>
                      <a:endParaRPr lang="ru-RU" sz="18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0">
                <a:tc>
                  <a:txBody>
                    <a:bodyPr/>
                    <a:lstStyle/>
                    <a:p>
                      <a:pPr algn="l">
                        <a:lnSpc>
                          <a:spcPct val="150000"/>
                        </a:lnSpc>
                        <a:spcAft>
                          <a:spcPts val="0"/>
                        </a:spcAft>
                      </a:pPr>
                      <a:r>
                        <a:rPr lang="uk-UA" sz="1800" dirty="0">
                          <a:solidFill>
                            <a:srgbClr val="000000"/>
                          </a:solidFill>
                          <a:latin typeface="Times New Roman"/>
                          <a:ea typeface="Times New Roman"/>
                        </a:rPr>
                        <a:t>       – – пневматичний 18</a:t>
                      </a:r>
                      <a:endParaRPr lang="ru-RU" sz="1800" dirty="0">
                        <a:solidFill>
                          <a:srgbClr val="000000"/>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indent="330200">
                        <a:lnSpc>
                          <a:spcPct val="125000"/>
                        </a:lnSpc>
                        <a:spcAft>
                          <a:spcPts val="0"/>
                        </a:spcAft>
                      </a:pPr>
                      <a:r>
                        <a:rPr lang="uk-UA" sz="1800" dirty="0">
                          <a:latin typeface="Times New Roman"/>
                          <a:ea typeface="Times New Roman"/>
                        </a:rPr>
                        <a:t>   Вагон 14</a:t>
                      </a:r>
                      <a:endParaRPr lang="ru-RU" sz="18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0">
                <a:tc>
                  <a:txBody>
                    <a:bodyPr/>
                    <a:lstStyle/>
                    <a:p>
                      <a:pPr algn="just">
                        <a:lnSpc>
                          <a:spcPct val="110000"/>
                        </a:lnSpc>
                        <a:spcAft>
                          <a:spcPts val="0"/>
                        </a:spcAft>
                        <a:tabLst>
                          <a:tab pos="2970530" algn="l"/>
                        </a:tabLst>
                      </a:pPr>
                      <a:r>
                        <a:rPr lang="uk-UA" sz="1800" dirty="0">
                          <a:solidFill>
                            <a:srgbClr val="000000"/>
                          </a:solidFill>
                          <a:latin typeface="Times New Roman"/>
                          <a:ea typeface="Times New Roman"/>
                          <a:cs typeface="Times New Roman"/>
                        </a:rPr>
                        <a:t>       – – електричний 21</a:t>
                      </a:r>
                      <a:endParaRPr lang="ru-RU" sz="1800" dirty="0">
                        <a:solidFill>
                          <a:srgbClr val="000000"/>
                        </a:solidFill>
                        <a:latin typeface="Academy Condense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indent="330200">
                        <a:lnSpc>
                          <a:spcPct val="125000"/>
                        </a:lnSpc>
                        <a:spcAft>
                          <a:spcPts val="0"/>
                        </a:spcAft>
                      </a:pPr>
                      <a:r>
                        <a:rPr lang="uk-UA" sz="1800" dirty="0">
                          <a:latin typeface="Times New Roman"/>
                          <a:ea typeface="Times New Roman"/>
                        </a:rPr>
                        <a:t>– причіпний 42</a:t>
                      </a:r>
                      <a:endParaRPr lang="ru-RU" sz="18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0">
                <a:tc>
                  <a:txBody>
                    <a:bodyPr/>
                    <a:lstStyle/>
                    <a:p>
                      <a:pPr algn="just">
                        <a:lnSpc>
                          <a:spcPct val="110000"/>
                        </a:lnSpc>
                        <a:spcAft>
                          <a:spcPts val="0"/>
                        </a:spcAft>
                        <a:tabLst>
                          <a:tab pos="2970530" algn="l"/>
                        </a:tabLst>
                      </a:pPr>
                      <a:r>
                        <a:rPr lang="uk-UA" sz="1800" dirty="0">
                          <a:solidFill>
                            <a:srgbClr val="000000"/>
                          </a:solidFill>
                          <a:latin typeface="Times New Roman"/>
                          <a:ea typeface="Times New Roman"/>
                          <a:cs typeface="Times New Roman"/>
                        </a:rPr>
                        <a:t>       Активна сила 51, 57</a:t>
                      </a:r>
                      <a:endParaRPr lang="ru-RU" sz="1800" dirty="0">
                        <a:solidFill>
                          <a:srgbClr val="000000"/>
                        </a:solidFill>
                        <a:latin typeface="Academy Condense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indent="330200">
                        <a:lnSpc>
                          <a:spcPct val="125000"/>
                        </a:lnSpc>
                        <a:spcAft>
                          <a:spcPts val="0"/>
                        </a:spcAft>
                      </a:pPr>
                      <a:r>
                        <a:rPr lang="uk-UA" sz="1800" dirty="0">
                          <a:latin typeface="Times New Roman"/>
                          <a:ea typeface="Times New Roman"/>
                        </a:rPr>
                        <a:t>– самохідний 41</a:t>
                      </a:r>
                      <a:endParaRPr lang="ru-RU" sz="1800" dirty="0">
                        <a:latin typeface="Times New Roman"/>
                        <a:ea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4" name="Таблица 3">
            <a:extLst>
              <a:ext uri="{FF2B5EF4-FFF2-40B4-BE49-F238E27FC236}">
                <a16:creationId xmlns:a16="http://schemas.microsoft.com/office/drawing/2014/main" id="{816FB511-4AFE-4929-95BE-69921A03C8AE}"/>
              </a:ext>
            </a:extLst>
          </p:cNvPr>
          <p:cNvGraphicFramePr>
            <a:graphicFrameLocks noGrp="1"/>
          </p:cNvGraphicFramePr>
          <p:nvPr>
            <p:extLst>
              <p:ext uri="{D42A27DB-BD31-4B8C-83A1-F6EECF244321}">
                <p14:modId xmlns:p14="http://schemas.microsoft.com/office/powerpoint/2010/main" val="80740332"/>
              </p:ext>
            </p:extLst>
          </p:nvPr>
        </p:nvGraphicFramePr>
        <p:xfrm>
          <a:off x="484706" y="0"/>
          <a:ext cx="11222588" cy="3108960"/>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17563" algn="l"/>
                          <a:tab pos="2970213" algn="l"/>
                        </a:tabLst>
                        <a:defRPr/>
                      </a:pPr>
                      <a:r>
                        <a:rPr kumimoji="0" lang="uk-UA" sz="1800" b="1" i="0" u="none" strike="noStrike" cap="none" normalizeH="0" baseline="0" dirty="0">
                          <a:ln>
                            <a:noFill/>
                          </a:ln>
                          <a:solidFill>
                            <a:schemeClr val="bg1"/>
                          </a:solidFill>
                          <a:effectLst/>
                          <a:latin typeface="+mj-lt"/>
                          <a:ea typeface="Times New Roman" pitchFamily="18" charset="0"/>
                          <a:cs typeface="Times New Roman" pitchFamily="18" charset="0"/>
                        </a:rPr>
                        <a:t>2</a:t>
                      </a:r>
                      <a:r>
                        <a:rPr kumimoji="0" lang="uk-UA" sz="1800" b="1" i="0" u="none" strike="noStrike" cap="none" normalizeH="0" baseline="0" dirty="0" bmk="">
                          <a:ln>
                            <a:noFill/>
                          </a:ln>
                          <a:solidFill>
                            <a:schemeClr val="bg1"/>
                          </a:solidFill>
                          <a:effectLst/>
                          <a:latin typeface="+mj-lt"/>
                          <a:ea typeface="Times New Roman" pitchFamily="18" charset="0"/>
                          <a:cs typeface="Times New Roman" pitchFamily="18" charset="0"/>
                        </a:rPr>
                        <a:t>.9 ПОКАЖЧИКИ</a:t>
                      </a:r>
                      <a:endParaRPr kumimoji="0" lang="uk-UA" sz="1600" b="1" i="0" u="none" strike="noStrike" cap="none" normalizeH="0" baseline="0" dirty="0">
                        <a:ln>
                          <a:noFill/>
                        </a:ln>
                        <a:solidFill>
                          <a:schemeClr val="bg1"/>
                        </a:solidFill>
                        <a:effectLst/>
                        <a:latin typeface="+mj-lt"/>
                        <a:ea typeface="Times New Roman" pitchFamily="18" charset="0"/>
                      </a:endParaRPr>
                    </a:p>
                  </a:txBody>
                  <a:tcPr/>
                </a:tc>
                <a:extLst>
                  <a:ext uri="{0D108BD9-81ED-4DB2-BD59-A6C34878D82A}">
                    <a16:rowId xmlns:a16="http://schemas.microsoft.com/office/drawing/2014/main" val="10000"/>
                  </a:ext>
                </a:extLst>
              </a:tr>
              <a:tr h="181492">
                <a:tc>
                  <a:txBody>
                    <a:bodyPr/>
                    <a:lstStyle/>
                    <a:p>
                      <a:pPr marL="0" marR="0" lvl="0" indent="355600" algn="l" defTabSz="914400" rtl="0" eaLnBrk="0" fontAlgn="base" latinLnBrk="0" hangingPunct="0">
                        <a:lnSpc>
                          <a:spcPct val="100000"/>
                        </a:lnSpc>
                        <a:spcBef>
                          <a:spcPct val="0"/>
                        </a:spcBef>
                        <a:spcAft>
                          <a:spcPct val="0"/>
                        </a:spcAft>
                        <a:buClrTx/>
                        <a:buSzTx/>
                        <a:buFontTx/>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rPr>
                        <a:t>У текст навчальної книги доцільно вводити іменний, предметний, географічний покажчики, глосарій, список умовних скорочень. Ці структурні елементи видання формують, як правило, на заключному етапі підготовки книги до видання, оскільки вони остаточно «прив'язуються» до конкретних сторінок</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До предметного покажчика, зазвичай, включають основні терміни і поняття, що вживаються в книзі, а до іменного – прізвища та ініціали діячів, відомості про яких можна знайти у книзі</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2"/>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kumimoji="0" lang="uk-UA" sz="1800" b="1" i="0" u="none" strike="noStrike" kern="1200" cap="none" normalizeH="0" baseline="0" dirty="0">
                          <a:ln>
                            <a:noFill/>
                          </a:ln>
                          <a:solidFill>
                            <a:schemeClr val="tx1"/>
                          </a:solidFill>
                          <a:effectLst/>
                          <a:latin typeface="+mn-lt"/>
                          <a:ea typeface="Times New Roman" pitchFamily="18" charset="0"/>
                          <a:cs typeface="Times New Roman" pitchFamily="18" charset="0"/>
                        </a:rPr>
                        <a:t>Поруч з терміном у предметному покажчику або прізвищем в іменному проставляють номери сторінок, на яких вони трапляються. Терміни та прізвища пишуться у стовпчик в алфавітному порядку, наприклад:</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3"/>
                  </a:ext>
                </a:extLst>
              </a:tr>
            </a:tbl>
          </a:graphicData>
        </a:graphic>
      </p:graphicFrame>
      <p:sp>
        <p:nvSpPr>
          <p:cNvPr id="5" name="Прямоугольник 4">
            <a:extLst>
              <a:ext uri="{FF2B5EF4-FFF2-40B4-BE49-F238E27FC236}">
                <a16:creationId xmlns:a16="http://schemas.microsoft.com/office/drawing/2014/main" id="{F433187F-881F-419E-934F-094D41E32CEF}"/>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(7)</a:t>
            </a:r>
            <a:endParaRPr lang="uk-UA" sz="16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0453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7CE3B8E8-9694-4636-8A82-993F9A4DEB18}"/>
              </a:ext>
            </a:extLst>
          </p:cNvPr>
          <p:cNvGraphicFramePr>
            <a:graphicFrameLocks noGrp="1"/>
          </p:cNvGraphicFramePr>
          <p:nvPr>
            <p:extLst>
              <p:ext uri="{D42A27DB-BD31-4B8C-83A1-F6EECF244321}">
                <p14:modId xmlns:p14="http://schemas.microsoft.com/office/powerpoint/2010/main" val="2820553134"/>
              </p:ext>
            </p:extLst>
          </p:nvPr>
        </p:nvGraphicFramePr>
        <p:xfrm>
          <a:off x="530141" y="1960580"/>
          <a:ext cx="11222588" cy="1841482"/>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17563" algn="l"/>
                          <a:tab pos="2970213" algn="l"/>
                        </a:tabLst>
                        <a:defRPr/>
                      </a:pPr>
                      <a:r>
                        <a:rPr kumimoji="0" lang="uk-UA" sz="1800" b="1" i="0" u="none" strike="noStrike" cap="none" normalizeH="0" baseline="0" dirty="0">
                          <a:ln>
                            <a:noFill/>
                          </a:ln>
                          <a:solidFill>
                            <a:schemeClr val="bg1"/>
                          </a:solidFill>
                          <a:effectLst/>
                          <a:latin typeface="+mj-lt"/>
                          <a:ea typeface="Times New Roman" pitchFamily="18" charset="0"/>
                          <a:cs typeface="Times New Roman" pitchFamily="18" charset="0"/>
                        </a:rPr>
                        <a:t>2</a:t>
                      </a:r>
                      <a:r>
                        <a:rPr kumimoji="0" lang="uk-UA" sz="1800" b="1" i="0" u="none" strike="noStrike" cap="none" normalizeH="0" baseline="0" dirty="0" bmk="">
                          <a:ln>
                            <a:noFill/>
                          </a:ln>
                          <a:solidFill>
                            <a:schemeClr val="bg1"/>
                          </a:solidFill>
                          <a:effectLst/>
                          <a:latin typeface="+mj-lt"/>
                          <a:ea typeface="Times New Roman" pitchFamily="18" charset="0"/>
                          <a:cs typeface="Times New Roman" pitchFamily="18" charset="0"/>
                        </a:rPr>
                        <a:t>.10 ДОДАТКИ</a:t>
                      </a:r>
                      <a:endParaRPr kumimoji="0" lang="uk-UA" sz="1600" b="1" i="0" u="none" strike="noStrike" cap="none" normalizeH="0" baseline="0" dirty="0">
                        <a:ln>
                          <a:noFill/>
                        </a:ln>
                        <a:solidFill>
                          <a:schemeClr val="bg1"/>
                        </a:solidFill>
                        <a:effectLst/>
                        <a:latin typeface="+mj-lt"/>
                        <a:ea typeface="Times New Roman" pitchFamily="18" charset="0"/>
                      </a:endParaRPr>
                    </a:p>
                  </a:txBody>
                  <a:tcPr/>
                </a:tc>
                <a:extLst>
                  <a:ext uri="{0D108BD9-81ED-4DB2-BD59-A6C34878D82A}">
                    <a16:rowId xmlns:a16="http://schemas.microsoft.com/office/drawing/2014/main" val="10000"/>
                  </a:ext>
                </a:extLst>
              </a:tr>
              <a:tr h="382221">
                <a:tc>
                  <a:txBody>
                    <a:bodyPr/>
                    <a:lstStyle/>
                    <a:p>
                      <a:pPr marL="0" marR="0" lvl="0" indent="355600" algn="l" defTabSz="914400" rtl="0" eaLnBrk="0" fontAlgn="base" latinLnBrk="0" hangingPunct="0">
                        <a:lnSpc>
                          <a:spcPct val="100000"/>
                        </a:lnSpc>
                        <a:spcBef>
                          <a:spcPct val="0"/>
                        </a:spcBef>
                        <a:spcAft>
                          <a:spcPct val="0"/>
                        </a:spcAft>
                        <a:buClrTx/>
                        <a:buSzTx/>
                        <a:buFontTx/>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Додатки – важливий засіб збагачення змісту навчальної книги </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Зазвичай там містяться матеріали, що доповнюють або ілюструють основний текст.</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2"/>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kumimoji="0" lang="uk-UA" sz="1800" b="1" i="0" u="none" strike="noStrike" cap="none" normalizeH="0" baseline="0" dirty="0">
                          <a:ln>
                            <a:noFill/>
                          </a:ln>
                          <a:solidFill>
                            <a:schemeClr val="tx1"/>
                          </a:solidFill>
                          <a:effectLst/>
                          <a:latin typeface="+mj-lt"/>
                          <a:ea typeface="Times New Roman" pitchFamily="18" charset="0"/>
                          <a:cs typeface="Times New Roman" pitchFamily="18" charset="0"/>
                        </a:rPr>
                        <a:t>За своїм характером та змістом додатки повинні стосуватися книги в цілому або її певних частин, а не окремих питань. </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3"/>
                  </a:ext>
                </a:extLst>
              </a:tr>
            </a:tbl>
          </a:graphicData>
        </a:graphic>
      </p:graphicFrame>
      <p:sp>
        <p:nvSpPr>
          <p:cNvPr id="4" name="Прямоугольник 3">
            <a:extLst>
              <a:ext uri="{FF2B5EF4-FFF2-40B4-BE49-F238E27FC236}">
                <a16:creationId xmlns:a16="http://schemas.microsoft.com/office/drawing/2014/main" id="{AF9104D8-C01E-40AF-9244-339FFE8755E8}"/>
              </a:ext>
            </a:extLst>
          </p:cNvPr>
          <p:cNvSpPr/>
          <p:nvPr/>
        </p:nvSpPr>
        <p:spPr>
          <a:xfrm>
            <a:off x="426261" y="6221222"/>
            <a:ext cx="6717993" cy="338554"/>
          </a:xfrm>
          <a:prstGeom prst="rect">
            <a:avLst/>
          </a:prstGeom>
        </p:spPr>
        <p:txBody>
          <a:bodyPr wrap="none">
            <a:spAutoFit/>
          </a:bodyPr>
          <a:lstStyle/>
          <a:p>
            <a:pPr lvl="0" indent="355600" fontAlgn="base">
              <a:spcBef>
                <a:spcPct val="0"/>
              </a:spcBef>
              <a:spcAft>
                <a:spcPct val="0"/>
              </a:spcAft>
              <a:tabLst>
                <a:tab pos="539750" algn="l"/>
              </a:tabLst>
            </a:pPr>
            <a:r>
              <a:rPr lang="uk-UA" sz="1600" b="1" dirty="0">
                <a:solidFill>
                  <a:schemeClr val="accent1"/>
                </a:solidFill>
                <a:effectLst>
                  <a:outerShdw blurRad="38100" dist="38100" dir="2700000" algn="tl">
                    <a:srgbClr val="000000">
                      <a:alpha val="43137"/>
                    </a:srgbClr>
                  </a:outerShdw>
                </a:effectLst>
                <a:cs typeface="Times New Roman" pitchFamily="18" charset="0"/>
              </a:rPr>
              <a:t>2</a:t>
            </a:r>
            <a:r>
              <a:rPr lang="uk-UA" sz="1600" b="1" dirty="0" bmk="">
                <a:solidFill>
                  <a:schemeClr val="accent1"/>
                </a:solidFill>
                <a:effectLst>
                  <a:outerShdw blurRad="38100" dist="38100" dir="2700000" algn="tl">
                    <a:srgbClr val="000000">
                      <a:alpha val="43137"/>
                    </a:srgbClr>
                  </a:outerShdw>
                </a:effectLst>
                <a:cs typeface="Times New Roman" pitchFamily="18" charset="0"/>
              </a:rPr>
              <a:t> СКЛАДОВІ ПІДРУЧНИКІВ ТА НАВЧАЛЬНИХ ПОСІБНИКІВ (8)</a:t>
            </a:r>
            <a:endParaRPr lang="uk-UA" sz="1600" b="1"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876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461682" y="789388"/>
            <a:ext cx="11119007" cy="400110"/>
          </a:xfrm>
          <a:prstGeom prst="rect">
            <a:avLst/>
          </a:prstGeom>
        </p:spPr>
        <p:txBody>
          <a:bodyPr wrap="square">
            <a:spAutoFit/>
          </a:bodyPr>
          <a:lstStyle/>
          <a:p>
            <a:pPr lvl="0" algn="ctr">
              <a:defRPr/>
            </a:pPr>
            <a:r>
              <a:rPr lang="uk-UA" sz="2000" b="1" dirty="0">
                <a:solidFill>
                  <a:schemeClr val="accent1"/>
                </a:solidFill>
                <a:effectLst>
                  <a:outerShdw blurRad="38100" dist="38100" dir="2700000" algn="tl">
                    <a:srgbClr val="000000">
                      <a:alpha val="43137"/>
                    </a:srgbClr>
                  </a:outerShdw>
                </a:effectLst>
                <a:cs typeface="Times New Roman" pitchFamily="18" charset="0"/>
              </a:rPr>
              <a:t>3</a:t>
            </a:r>
            <a:r>
              <a:rPr lang="uk-UA" sz="20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(1) </a:t>
            </a:r>
            <a:endParaRPr lang="uk-UA" sz="2000" b="1" i="1" dirty="0" bmk="">
              <a:solidFill>
                <a:schemeClr val="accent1"/>
              </a:solidFill>
              <a:effectLst>
                <a:outerShdw blurRad="38100" dist="38100" dir="2700000" algn="tl">
                  <a:srgbClr val="000000">
                    <a:alpha val="43137"/>
                  </a:srgbClr>
                </a:outerShdw>
              </a:effectLst>
            </a:endParaRPr>
          </a:p>
        </p:txBody>
      </p:sp>
      <p:graphicFrame>
        <p:nvGraphicFramePr>
          <p:cNvPr id="4" name="Таблица 3">
            <a:extLst>
              <a:ext uri="{FF2B5EF4-FFF2-40B4-BE49-F238E27FC236}">
                <a16:creationId xmlns:a16="http://schemas.microsoft.com/office/drawing/2014/main" id="{3B4D116E-661E-457F-BF93-BE440B31148A}"/>
              </a:ext>
            </a:extLst>
          </p:cNvPr>
          <p:cNvGraphicFramePr>
            <a:graphicFrameLocks noGrp="1"/>
          </p:cNvGraphicFramePr>
          <p:nvPr>
            <p:extLst>
              <p:ext uri="{D42A27DB-BD31-4B8C-83A1-F6EECF244321}">
                <p14:modId xmlns:p14="http://schemas.microsoft.com/office/powerpoint/2010/main" val="3262603842"/>
              </p:ext>
            </p:extLst>
          </p:nvPr>
        </p:nvGraphicFramePr>
        <p:xfrm>
          <a:off x="461682" y="1523222"/>
          <a:ext cx="11268636" cy="41452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52805">
                <a:tc>
                  <a:txBody>
                    <a:bodyPr/>
                    <a:lstStyle/>
                    <a:p>
                      <a:pPr marL="342900" indent="-342900" algn="ctr">
                        <a:buFont typeface="+mj-lt"/>
                        <a:buNone/>
                      </a:pPr>
                      <a:r>
                        <a:rPr lang="uk-UA" sz="2000" b="1" dirty="0">
                          <a:solidFill>
                            <a:schemeClr val="bg1"/>
                          </a:solidFill>
                          <a:latin typeface="+mj-lt"/>
                        </a:rPr>
                        <a:t>3.1</a:t>
                      </a:r>
                      <a:endParaRPr lang="ru-RU" sz="2000" b="1" dirty="0">
                        <a:solidFill>
                          <a:schemeClr val="bg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bmk="">
                          <a:ln>
                            <a:noFill/>
                          </a:ln>
                          <a:solidFill>
                            <a:schemeClr val="bg1"/>
                          </a:solidFill>
                          <a:effectLst/>
                          <a:latin typeface="+mj-lt"/>
                          <a:cs typeface="Times New Roman" pitchFamily="18" charset="0"/>
                        </a:rPr>
                        <a:t>Типова структура методичних рекомендацій до опанування лекційних занять</a:t>
                      </a:r>
                      <a:endParaRPr kumimoji="0" lang="uk-UA" sz="2000" b="1" i="1" u="none" strike="noStrike" cap="none" normalizeH="0" baseline="0" dirty="0" bmk="">
                        <a:ln>
                          <a:noFill/>
                        </a:ln>
                        <a:solidFill>
                          <a:schemeClr val="bg1"/>
                        </a:solidFill>
                        <a:effectLst/>
                        <a:latin typeface="+mj-lt"/>
                      </a:endParaRPr>
                    </a:p>
                  </a:txBody>
                  <a:tcPr/>
                </a:tc>
                <a:extLst>
                  <a:ext uri="{0D108BD9-81ED-4DB2-BD59-A6C34878D82A}">
                    <a16:rowId xmlns:a16="http://schemas.microsoft.com/office/drawing/2014/main" val="10001"/>
                  </a:ext>
                </a:extLst>
              </a:tr>
              <a:tr h="252805">
                <a:tc>
                  <a:txBody>
                    <a:bodyPr/>
                    <a:lstStyle/>
                    <a:p>
                      <a:pPr marL="342900" indent="-342900" algn="ctr">
                        <a:buFont typeface="+mj-lt"/>
                        <a:buNone/>
                      </a:pPr>
                      <a:r>
                        <a:rPr lang="ru-RU" sz="1800" b="1" dirty="0">
                          <a:solidFill>
                            <a:schemeClr val="tx1"/>
                          </a:solidFill>
                          <a:latin typeface="+mj-lt"/>
                        </a:rPr>
                        <a:t>3.1.1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1" u="none" strike="noStrike" cap="none" normalizeH="0" baseline="0" dirty="0" bmk="">
                          <a:ln>
                            <a:noFill/>
                          </a:ln>
                          <a:solidFill>
                            <a:schemeClr val="tx1"/>
                          </a:solidFill>
                          <a:effectLst/>
                          <a:latin typeface="+mj-lt"/>
                          <a:ea typeface="Times New Roman" pitchFamily="18" charset="0"/>
                        </a:rPr>
                        <a:t>Мета лекційних занять та результати навчання</a:t>
                      </a:r>
                      <a:endParaRPr lang="ru-RU" sz="1800" dirty="0">
                        <a:latin typeface="+mj-lt"/>
                      </a:endParaRPr>
                    </a:p>
                  </a:txBody>
                  <a:tcPr/>
                </a:tc>
                <a:extLst>
                  <a:ext uri="{0D108BD9-81ED-4DB2-BD59-A6C34878D82A}">
                    <a16:rowId xmlns:a16="http://schemas.microsoft.com/office/drawing/2014/main" val="10002"/>
                  </a:ext>
                </a:extLst>
              </a:tr>
              <a:tr h="0">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a:ln>
                            <a:noFill/>
                          </a:ln>
                          <a:solidFill>
                            <a:srgbClr val="000000"/>
                          </a:solidFill>
                          <a:effectLst/>
                          <a:latin typeface="+mj-lt"/>
                          <a:ea typeface="Times New Roman" pitchFamily="18" charset="0"/>
                        </a:rPr>
                        <a:t>Основна мета лекції – дати систематизовану інформацію про основи наукових знань із навчальної дисципліни, розкрити стан і перспективи прогресу в конкретній галузі науки й техніки, сконцентрувати увагу на ключових питаннях.</a:t>
                      </a:r>
                      <a:endParaRPr lang="ru-RU" sz="1800" dirty="0">
                        <a:latin typeface="+mj-lt"/>
                      </a:endParaRPr>
                    </a:p>
                  </a:txBody>
                  <a:tcPr/>
                </a:tc>
                <a:extLst>
                  <a:ext uri="{0D108BD9-81ED-4DB2-BD59-A6C34878D82A}">
                    <a16:rowId xmlns:a16="http://schemas.microsoft.com/office/drawing/2014/main" val="10003"/>
                  </a:ext>
                </a:extLst>
              </a:tr>
              <a:tr h="252805">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rgbClr val="000000"/>
                          </a:solidFill>
                          <a:effectLst/>
                          <a:latin typeface="+mj-lt"/>
                          <a:ea typeface="Times New Roman" pitchFamily="18" charset="0"/>
                        </a:rPr>
                        <a:t>Визначаються результати навчання як складові лекційних блоків модулів</a:t>
                      </a:r>
                      <a:endParaRPr lang="ru-RU" sz="1800" dirty="0">
                        <a:latin typeface="+mj-lt"/>
                      </a:endParaRPr>
                    </a:p>
                  </a:txBody>
                  <a:tcPr/>
                </a:tc>
                <a:extLst>
                  <a:ext uri="{0D108BD9-81ED-4DB2-BD59-A6C34878D82A}">
                    <a16:rowId xmlns:a16="http://schemas.microsoft.com/office/drawing/2014/main" val="10004"/>
                  </a:ext>
                </a:extLst>
              </a:tr>
              <a:tr h="252805">
                <a:tc>
                  <a:txBody>
                    <a:bodyPr/>
                    <a:lstStyle/>
                    <a:p>
                      <a:pPr marL="342900" indent="-342900" algn="ctr">
                        <a:buFont typeface="+mj-lt"/>
                        <a:buNone/>
                      </a:pPr>
                      <a:r>
                        <a:rPr lang="ru-RU" sz="1800" b="1" dirty="0">
                          <a:solidFill>
                            <a:schemeClr val="tx1"/>
                          </a:solidFill>
                          <a:latin typeface="+mj-lt"/>
                        </a:rPr>
                        <a:t>3.2.2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1" u="none" strike="noStrike" cap="none" normalizeH="0" baseline="0" dirty="0">
                          <a:ln>
                            <a:noFill/>
                          </a:ln>
                          <a:solidFill>
                            <a:schemeClr val="tx1"/>
                          </a:solidFill>
                          <a:effectLst/>
                          <a:latin typeface="+mj-lt"/>
                          <a:ea typeface="Times New Roman" pitchFamily="18" charset="0"/>
                        </a:rPr>
                        <a:t>Календар контрольних заходів та путівник серед джерел інформації</a:t>
                      </a:r>
                      <a:endParaRPr lang="ru-RU" sz="1800" dirty="0">
                        <a:latin typeface="+mj-lt"/>
                      </a:endParaRPr>
                    </a:p>
                  </a:txBody>
                  <a:tcPr/>
                </a:tc>
                <a:extLst>
                  <a:ext uri="{0D108BD9-81ED-4DB2-BD59-A6C34878D82A}">
                    <a16:rowId xmlns:a16="http://schemas.microsoft.com/office/drawing/2014/main" val="10005"/>
                  </a:ext>
                </a:extLst>
              </a:tr>
              <a:tr h="252805">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mj-lt"/>
                          <a:ea typeface="Times New Roman" pitchFamily="18" charset="0"/>
                        </a:rPr>
                        <a:t>Подають назви змістових модулів, номер тижня поточного контролю за календарним планом навчання університету, джерело та номери сторінок розташування інформації</a:t>
                      </a:r>
                      <a:endParaRPr lang="ru-RU" sz="1800" dirty="0">
                        <a:latin typeface="+mj-lt"/>
                      </a:endParaRPr>
                    </a:p>
                  </a:txBody>
                  <a:tcPr/>
                </a:tc>
                <a:extLst>
                  <a:ext uri="{0D108BD9-81ED-4DB2-BD59-A6C34878D82A}">
                    <a16:rowId xmlns:a16="http://schemas.microsoft.com/office/drawing/2014/main" val="10006"/>
                  </a:ext>
                </a:extLst>
              </a:tr>
              <a:tr h="0">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lang="ru-RU" sz="2000" b="1" kern="1200" dirty="0">
                          <a:solidFill>
                            <a:schemeClr val="tx1"/>
                          </a:solidFill>
                          <a:latin typeface="+mn-lt"/>
                          <a:ea typeface="+mn-ea"/>
                          <a:cs typeface="+mn-cs"/>
                        </a:rPr>
                        <a:t>3.2.3</a:t>
                      </a:r>
                      <a:endParaRPr lang="ru-RU" sz="2000" b="1" dirty="0">
                        <a:solidFill>
                          <a:schemeClr val="tx1"/>
                        </a:solidFill>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1" i="1" u="none" strike="noStrike" cap="none" normalizeH="0" baseline="0" dirty="0">
                          <a:ln>
                            <a:noFill/>
                          </a:ln>
                          <a:solidFill>
                            <a:schemeClr val="tx1"/>
                          </a:solidFill>
                          <a:effectLst/>
                          <a:latin typeface="Arial" pitchFamily="34" charset="0"/>
                          <a:ea typeface="Times New Roman" pitchFamily="18" charset="0"/>
                        </a:rPr>
                        <a:t>Методи викладання навчального контенту</a:t>
                      </a:r>
                      <a:endParaRPr kumimoji="0" lang="ru-RU" sz="1600" b="0" i="0" u="none" strike="noStrike" cap="none" normalizeH="0" baseline="0" dirty="0">
                        <a:ln>
                          <a:noFill/>
                        </a:ln>
                        <a:solidFill>
                          <a:schemeClr val="tx1"/>
                        </a:solidFill>
                        <a:effectLst/>
                        <a:latin typeface="Arial" pitchFamily="34" charset="0"/>
                      </a:endParaRPr>
                    </a:p>
                  </a:txBody>
                  <a:tcPr/>
                </a:tc>
                <a:extLst>
                  <a:ext uri="{0D108BD9-81ED-4DB2-BD59-A6C34878D82A}">
                    <a16:rowId xmlns:a16="http://schemas.microsoft.com/office/drawing/2014/main" val="944776371"/>
                  </a:ext>
                </a:extLst>
              </a:tr>
              <a:tr h="252805">
                <a:tc>
                  <a:txBody>
                    <a:bodyPr/>
                    <a:lstStyle/>
                    <a:p>
                      <a:pPr marL="342900" indent="-342900" algn="ctr">
                        <a:buFont typeface="+mj-lt"/>
                        <a:buNone/>
                      </a:pPr>
                      <a:endParaRPr lang="ru-RU" sz="20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a:ln>
                            <a:noFill/>
                          </a:ln>
                          <a:solidFill>
                            <a:schemeClr val="tx1"/>
                          </a:solidFill>
                          <a:effectLst/>
                          <a:latin typeface="Arial" pitchFamily="34" charset="0"/>
                          <a:ea typeface="Times New Roman" pitchFamily="18" charset="0"/>
                        </a:rPr>
                        <a:t>Методи викладання обираються викладачем залежно від специфіки об’єкта чи процесу, що вивчаються.</a:t>
                      </a:r>
                      <a:endParaRPr lang="ru-RU" sz="2000" dirty="0"/>
                    </a:p>
                  </a:txBody>
                  <a:tcPr/>
                </a:tc>
                <a:extLst>
                  <a:ext uri="{0D108BD9-81ED-4DB2-BD59-A6C34878D82A}">
                    <a16:rowId xmlns:a16="http://schemas.microsoft.com/office/drawing/2014/main" val="3170886083"/>
                  </a:ext>
                </a:extLst>
              </a:tr>
            </a:tbl>
          </a:graphicData>
        </a:graphic>
      </p:graphicFrame>
    </p:spTree>
    <p:extLst>
      <p:ext uri="{BB962C8B-B14F-4D97-AF65-F5344CB8AC3E}">
        <p14:creationId xmlns:p14="http://schemas.microsoft.com/office/powerpoint/2010/main" val="2563652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(2) </a:t>
            </a:r>
            <a:endParaRPr lang="uk-UA" sz="1600" b="1" i="1" dirty="0" bmk="">
              <a:solidFill>
                <a:schemeClr val="accent1"/>
              </a:solidFill>
              <a:effectLst>
                <a:outerShdw blurRad="38100" dist="38100" dir="2700000" algn="tl">
                  <a:srgbClr val="000000">
                    <a:alpha val="43137"/>
                  </a:srgbClr>
                </a:outerShdw>
              </a:effectLst>
            </a:endParaRPr>
          </a:p>
        </p:txBody>
      </p:sp>
      <p:graphicFrame>
        <p:nvGraphicFramePr>
          <p:cNvPr id="4" name="Таблица 3">
            <a:extLst>
              <a:ext uri="{FF2B5EF4-FFF2-40B4-BE49-F238E27FC236}">
                <a16:creationId xmlns:a16="http://schemas.microsoft.com/office/drawing/2014/main" id="{3B4D116E-661E-457F-BF93-BE440B31148A}"/>
              </a:ext>
            </a:extLst>
          </p:cNvPr>
          <p:cNvGraphicFramePr>
            <a:graphicFrameLocks noGrp="1"/>
          </p:cNvGraphicFramePr>
          <p:nvPr>
            <p:extLst>
              <p:ext uri="{D42A27DB-BD31-4B8C-83A1-F6EECF244321}">
                <p14:modId xmlns:p14="http://schemas.microsoft.com/office/powerpoint/2010/main" val="3224490397"/>
              </p:ext>
            </p:extLst>
          </p:nvPr>
        </p:nvGraphicFramePr>
        <p:xfrm>
          <a:off x="461682" y="1433445"/>
          <a:ext cx="11268636" cy="329184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52805">
                <a:tc>
                  <a:txBody>
                    <a:bodyPr/>
                    <a:lstStyle/>
                    <a:p>
                      <a:pPr marL="342900" indent="-342900" algn="ctr">
                        <a:buFont typeface="+mj-lt"/>
                        <a:buNone/>
                      </a:pPr>
                      <a:r>
                        <a:rPr lang="uk-UA" sz="1800" b="1" dirty="0">
                          <a:solidFill>
                            <a:schemeClr val="bg1"/>
                          </a:solidFill>
                          <a:latin typeface="+mj-lt"/>
                        </a:rPr>
                        <a:t>3.1</a:t>
                      </a:r>
                      <a:endParaRPr lang="ru-RU" sz="1800" b="1" dirty="0">
                        <a:solidFill>
                          <a:schemeClr val="bg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bmk="">
                          <a:ln>
                            <a:noFill/>
                          </a:ln>
                          <a:solidFill>
                            <a:schemeClr val="bg1"/>
                          </a:solidFill>
                          <a:effectLst/>
                          <a:latin typeface="+mj-lt"/>
                          <a:cs typeface="Times New Roman" pitchFamily="18" charset="0"/>
                        </a:rPr>
                        <a:t>Типова структура методичних рекомендацій до опанування лекційних занять</a:t>
                      </a:r>
                      <a:endParaRPr kumimoji="0" lang="uk-UA" sz="1800" b="1" i="1" u="none" strike="noStrike" cap="none" normalizeH="0" baseline="0" dirty="0" bmk="">
                        <a:ln>
                          <a:noFill/>
                        </a:ln>
                        <a:solidFill>
                          <a:schemeClr val="bg1"/>
                        </a:solidFill>
                        <a:effectLst/>
                        <a:latin typeface="+mj-lt"/>
                      </a:endParaRPr>
                    </a:p>
                  </a:txBody>
                  <a:tcPr/>
                </a:tc>
                <a:extLst>
                  <a:ext uri="{0D108BD9-81ED-4DB2-BD59-A6C34878D82A}">
                    <a16:rowId xmlns:a16="http://schemas.microsoft.com/office/drawing/2014/main" val="10001"/>
                  </a:ext>
                </a:extLst>
              </a:tr>
              <a:tr h="252805">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lang="ru-RU" sz="1800" b="1" kern="1200" dirty="0">
                          <a:solidFill>
                            <a:schemeClr val="tx1"/>
                          </a:solidFill>
                          <a:latin typeface="+mn-lt"/>
                          <a:ea typeface="+mn-ea"/>
                          <a:cs typeface="+mn-cs"/>
                        </a:rPr>
                        <a:t>3.2.4</a:t>
                      </a:r>
                      <a:endParaRPr lang="ru-RU" sz="1800" b="1" dirty="0">
                        <a:solidFill>
                          <a:schemeClr val="tx1"/>
                        </a:solidFill>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1"/>
                          </a:solidFill>
                          <a:effectLst/>
                          <a:latin typeface="Arial" pitchFamily="34" charset="0"/>
                          <a:ea typeface="Times New Roman" pitchFamily="18" charset="0"/>
                        </a:rPr>
                        <a:t>Методи самостійного опанування контенту лекційних занять</a:t>
                      </a:r>
                      <a:endParaRPr kumimoji="0" lang="ru-RU" sz="1800" b="0" i="0" u="none" strike="noStrike" cap="none" normalizeH="0" baseline="0" dirty="0">
                        <a:ln>
                          <a:noFill/>
                        </a:ln>
                        <a:solidFill>
                          <a:schemeClr val="tx1"/>
                        </a:solidFill>
                        <a:effectLst/>
                        <a:latin typeface="Arial" pitchFamily="34" charset="0"/>
                      </a:endParaRPr>
                    </a:p>
                  </a:txBody>
                  <a:tcPr/>
                </a:tc>
                <a:extLst>
                  <a:ext uri="{0D108BD9-81ED-4DB2-BD59-A6C34878D82A}">
                    <a16:rowId xmlns:a16="http://schemas.microsoft.com/office/drawing/2014/main" val="3306774529"/>
                  </a:ext>
                </a:extLst>
              </a:tr>
              <a:tr h="252805">
                <a:tc>
                  <a:txBody>
                    <a:bodyPr/>
                    <a:lstStyle/>
                    <a:p>
                      <a:pPr marL="342900" indent="-342900" algn="ctr">
                        <a:buFont typeface="+mj-lt"/>
                        <a:buNone/>
                      </a:pPr>
                      <a:endParaRPr lang="ru-RU" sz="18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Методи учіння обираються студентом самостійно залежно від специфіки об’єкта чи процесу, що вивчаються</a:t>
                      </a:r>
                      <a:endParaRPr lang="ru-RU" sz="1800" dirty="0"/>
                    </a:p>
                  </a:txBody>
                  <a:tcPr/>
                </a:tc>
                <a:extLst>
                  <a:ext uri="{0D108BD9-81ED-4DB2-BD59-A6C34878D82A}">
                    <a16:rowId xmlns:a16="http://schemas.microsoft.com/office/drawing/2014/main" val="1923655876"/>
                  </a:ext>
                </a:extLst>
              </a:tr>
              <a:tr h="252805">
                <a:tc>
                  <a:txBody>
                    <a:bodyPr/>
                    <a:lstStyle/>
                    <a:p>
                      <a:pPr marL="342900" indent="-342900" algn="ctr">
                        <a:buFont typeface="+mj-lt"/>
                        <a:buNone/>
                      </a:pPr>
                      <a:r>
                        <a:rPr lang="ru-RU" sz="1800" b="1" dirty="0">
                          <a:solidFill>
                            <a:schemeClr val="tx1"/>
                          </a:solidFill>
                          <a:latin typeface="+mj-lt"/>
                        </a:rPr>
                        <a:t>3.1.5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1" u="none" strike="noStrike" cap="none" normalizeH="0" baseline="0" dirty="0">
                          <a:ln>
                            <a:noFill/>
                          </a:ln>
                          <a:solidFill>
                            <a:schemeClr val="tx1"/>
                          </a:solidFill>
                          <a:effectLst/>
                          <a:latin typeface="+mj-lt"/>
                          <a:ea typeface="Times New Roman" pitchFamily="18" charset="0"/>
                        </a:rPr>
                        <a:t>Засоби діагностики рівня сформованості результатів навчання</a:t>
                      </a:r>
                      <a:endParaRPr lang="ru-RU" sz="1800" dirty="0">
                        <a:latin typeface="+mj-lt"/>
                      </a:endParaRPr>
                    </a:p>
                  </a:txBody>
                  <a:tcPr/>
                </a:tc>
                <a:extLst>
                  <a:ext uri="{0D108BD9-81ED-4DB2-BD59-A6C34878D82A}">
                    <a16:rowId xmlns:a16="http://schemas.microsoft.com/office/drawing/2014/main" val="2847031521"/>
                  </a:ext>
                </a:extLst>
              </a:tr>
              <a:tr h="252805">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1800" b="0" i="0" u="none" strike="noStrike" cap="none" normalizeH="0" baseline="0" dirty="0">
                          <a:ln>
                            <a:noFill/>
                          </a:ln>
                          <a:solidFill>
                            <a:schemeClr val="tx1"/>
                          </a:solidFill>
                          <a:effectLst/>
                          <a:latin typeface="+mj-lt"/>
                          <a:ea typeface="Times New Roman" pitchFamily="18" charset="0"/>
                        </a:rPr>
                        <a:t>Лекційні заняття оцінюються шляхом виміру якості виконання конкретизованих завдань</a:t>
                      </a:r>
                      <a:endParaRPr lang="ru-RU" sz="1800" dirty="0">
                        <a:latin typeface="+mj-lt"/>
                      </a:endParaRPr>
                    </a:p>
                  </a:txBody>
                  <a:tcPr/>
                </a:tc>
                <a:extLst>
                  <a:ext uri="{0D108BD9-81ED-4DB2-BD59-A6C34878D82A}">
                    <a16:rowId xmlns:a16="http://schemas.microsoft.com/office/drawing/2014/main" val="2287663978"/>
                  </a:ext>
                </a:extLst>
              </a:tr>
              <a:tr h="252805">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mj-lt"/>
                          <a:ea typeface="Times New Roman" pitchFamily="18" charset="0"/>
                        </a:rPr>
                        <a:t>Конкретизовані завдання формуються на основі узагальнених шляхом конкретизації вихідних даних та способу демонстрації результатів навчання. Узагальнені засоби діагностики розробляються на базі програмних результатів навчання за стандартами вищої освіти та подаються в робочій програмі</a:t>
                      </a:r>
                      <a:endParaRPr lang="ru-RU" sz="1800" dirty="0">
                        <a:latin typeface="+mj-lt"/>
                      </a:endParaRPr>
                    </a:p>
                  </a:txBody>
                  <a:tcPr/>
                </a:tc>
                <a:extLst>
                  <a:ext uri="{0D108BD9-81ED-4DB2-BD59-A6C34878D82A}">
                    <a16:rowId xmlns:a16="http://schemas.microsoft.com/office/drawing/2014/main" val="1712463270"/>
                  </a:ext>
                </a:extLst>
              </a:tr>
            </a:tbl>
          </a:graphicData>
        </a:graphic>
      </p:graphicFrame>
    </p:spTree>
    <p:extLst>
      <p:ext uri="{BB962C8B-B14F-4D97-AF65-F5344CB8AC3E}">
        <p14:creationId xmlns:p14="http://schemas.microsoft.com/office/powerpoint/2010/main" val="523586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D951EE69-3E87-4985-9360-B7DF04863D1F}"/>
              </a:ext>
            </a:extLst>
          </p:cNvPr>
          <p:cNvGraphicFramePr>
            <a:graphicFrameLocks noGrp="1"/>
          </p:cNvGraphicFramePr>
          <p:nvPr>
            <p:extLst>
              <p:ext uri="{D42A27DB-BD31-4B8C-83A1-F6EECF244321}">
                <p14:modId xmlns:p14="http://schemas.microsoft.com/office/powerpoint/2010/main" val="2974906281"/>
              </p:ext>
            </p:extLst>
          </p:nvPr>
        </p:nvGraphicFramePr>
        <p:xfrm>
          <a:off x="461682" y="743813"/>
          <a:ext cx="11268636" cy="44805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62846">
                <a:tc>
                  <a:txBody>
                    <a:bodyPr/>
                    <a:lstStyle/>
                    <a:p>
                      <a:pPr marL="342900" indent="-342900" algn="ctr">
                        <a:buFont typeface="+mj-lt"/>
                        <a:buNone/>
                      </a:pPr>
                      <a:r>
                        <a:rPr lang="uk-UA" sz="1800" b="1" dirty="0">
                          <a:solidFill>
                            <a:schemeClr val="bg1"/>
                          </a:solidFill>
                          <a:latin typeface="+mj-lt"/>
                        </a:rPr>
                        <a:t>3.1</a:t>
                      </a:r>
                      <a:endParaRPr lang="ru-RU" sz="1800" b="1" dirty="0">
                        <a:solidFill>
                          <a:schemeClr val="bg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sz="1800" b="1" i="0" u="none" strike="noStrike" cap="none" normalizeH="0" baseline="0" dirty="0" bmk="">
                          <a:ln>
                            <a:noFill/>
                          </a:ln>
                          <a:solidFill>
                            <a:schemeClr val="bg1"/>
                          </a:solidFill>
                          <a:effectLst/>
                          <a:latin typeface="+mj-lt"/>
                          <a:cs typeface="Times New Roman" pitchFamily="18" charset="0"/>
                        </a:rPr>
                        <a:t>Типова структура методичних рекомендацій до опанування лекційних занять</a:t>
                      </a:r>
                      <a:endParaRPr kumimoji="0" lang="uk-UA" sz="1800" b="1" i="1" u="none" strike="noStrike" cap="none" normalizeH="0" baseline="0" dirty="0" bmk="">
                        <a:ln>
                          <a:noFill/>
                        </a:ln>
                        <a:solidFill>
                          <a:schemeClr val="bg1"/>
                        </a:solidFill>
                        <a:effectLst/>
                        <a:latin typeface="+mj-lt"/>
                      </a:endParaRPr>
                    </a:p>
                  </a:txBody>
                  <a:tcPr/>
                </a:tc>
                <a:extLst>
                  <a:ext uri="{0D108BD9-81ED-4DB2-BD59-A6C34878D82A}">
                    <a16:rowId xmlns:a16="http://schemas.microsoft.com/office/drawing/2014/main" val="10001"/>
                  </a:ext>
                </a:extLst>
              </a:tr>
              <a:tr h="459981">
                <a:tc>
                  <a:txBody>
                    <a:bodyPr/>
                    <a:lstStyle/>
                    <a:p>
                      <a:pPr marL="342900" indent="-342900" algn="ctr">
                        <a:buFont typeface="+mj-lt"/>
                        <a:buNone/>
                      </a:pPr>
                      <a:r>
                        <a:rPr lang="ru-RU" sz="1800" b="1" dirty="0">
                          <a:solidFill>
                            <a:schemeClr val="tx1"/>
                          </a:solidFill>
                          <a:latin typeface="+mj-lt"/>
                        </a:rPr>
                        <a:t>3.1.6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1" u="none" strike="noStrike" cap="none" normalizeH="0" baseline="0" dirty="0">
                          <a:ln>
                            <a:noFill/>
                          </a:ln>
                          <a:solidFill>
                            <a:schemeClr val="tx1"/>
                          </a:solidFill>
                          <a:effectLst/>
                          <a:latin typeface="+mj-lt"/>
                          <a:ea typeface="Times New Roman" pitchFamily="18" charset="0"/>
                        </a:rPr>
                        <a:t>Критерії оцінювання лекційних модулів за результатами поточного та підсумкового контролів</a:t>
                      </a:r>
                      <a:endParaRPr lang="ru-RU" sz="1800" dirty="0">
                        <a:latin typeface="+mj-lt"/>
                      </a:endParaRPr>
                    </a:p>
                  </a:txBody>
                  <a:tcPr/>
                </a:tc>
                <a:extLst>
                  <a:ext uri="{0D108BD9-81ED-4DB2-BD59-A6C34878D82A}">
                    <a16:rowId xmlns:a16="http://schemas.microsoft.com/office/drawing/2014/main" val="10005"/>
                  </a:ext>
                </a:extLst>
              </a:tr>
              <a:tr h="657116">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sz="1800" b="0" i="0" u="none" strike="noStrike" cap="none" normalizeH="0" baseline="0" dirty="0">
                          <a:ln>
                            <a:noFill/>
                          </a:ln>
                          <a:solidFill>
                            <a:schemeClr val="tx1"/>
                          </a:solidFill>
                          <a:effectLst/>
                          <a:latin typeface="+mj-lt"/>
                          <a:ea typeface="Times New Roman" pitchFamily="18" charset="0"/>
                        </a:rPr>
                        <a:t>Рівень сформованості результатів навчання з лекційних модулів визначається експертно шляхом аналізу відповіді студента на засоби діагностики для поточного і підсумкового контролів за критеріями залежно від кваліфікаційного рівня</a:t>
                      </a:r>
                      <a:endParaRPr lang="ru-RU" sz="1800" dirty="0">
                        <a:latin typeface="+mj-lt"/>
                      </a:endParaRPr>
                    </a:p>
                  </a:txBody>
                  <a:tcPr/>
                </a:tc>
                <a:extLst>
                  <a:ext uri="{0D108BD9-81ED-4DB2-BD59-A6C34878D82A}">
                    <a16:rowId xmlns:a16="http://schemas.microsoft.com/office/drawing/2014/main" val="10006"/>
                  </a:ext>
                </a:extLst>
              </a:tr>
              <a:tr h="262846">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lang="ru-RU" sz="1800" b="1" kern="1200" dirty="0">
                          <a:solidFill>
                            <a:schemeClr val="tx1"/>
                          </a:solidFill>
                          <a:latin typeface="+mj-lt"/>
                          <a:ea typeface="+mn-ea"/>
                          <a:cs typeface="+mn-cs"/>
                        </a:rPr>
                        <a:t>3.1.7</a:t>
                      </a: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chemeClr val="tx1"/>
                          </a:solidFill>
                          <a:effectLst/>
                          <a:latin typeface="+mj-lt"/>
                          <a:ea typeface="Times New Roman" pitchFamily="18" charset="0"/>
                        </a:rPr>
                        <a:t>Критерії оцінювання лекційних модулів за результатами підсумкового контролю</a:t>
                      </a:r>
                      <a:endParaRPr kumimoji="0" lang="ru-RU" sz="1800" b="0"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944776371"/>
                  </a:ext>
                </a:extLst>
              </a:tr>
              <a:tr h="657116">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mj-lt"/>
                          <a:ea typeface="Times New Roman" pitchFamily="18" charset="0"/>
                        </a:rPr>
                        <a:t>Рівень сформованості результатів навчання з лекційних модулів визначається експертно шляхом аналізу відповіді студента на завдання комплексної контрольної роботи за критеріями залежно від кваліфікаційного рівня, що здобувається, та складності завдання</a:t>
                      </a:r>
                      <a:endParaRPr lang="ru-RU" sz="1800" dirty="0">
                        <a:latin typeface="+mj-lt"/>
                      </a:endParaRPr>
                    </a:p>
                  </a:txBody>
                  <a:tcPr/>
                </a:tc>
                <a:extLst>
                  <a:ext uri="{0D108BD9-81ED-4DB2-BD59-A6C34878D82A}">
                    <a16:rowId xmlns:a16="http://schemas.microsoft.com/office/drawing/2014/main" val="3170886083"/>
                  </a:ext>
                </a:extLst>
              </a:tr>
              <a:tr h="262846">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r>
                        <a:rPr lang="ru-RU" sz="1800" b="1" kern="1200" dirty="0">
                          <a:solidFill>
                            <a:schemeClr val="tx1"/>
                          </a:solidFill>
                          <a:latin typeface="+mj-lt"/>
                          <a:ea typeface="+mn-ea"/>
                          <a:cs typeface="+mn-cs"/>
                        </a:rPr>
                        <a:t>3.1.8</a:t>
                      </a: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rgbClr val="000000"/>
                          </a:solidFill>
                          <a:effectLst/>
                          <a:latin typeface="+mj-lt"/>
                          <a:ea typeface="Arial" pitchFamily="34" charset="0"/>
                          <a:cs typeface="Times New Roman" pitchFamily="18" charset="0"/>
                        </a:rPr>
                        <a:t>Поради студентам щодо методів учіння </a:t>
                      </a:r>
                      <a:endParaRPr kumimoji="0" lang="ru-RU" sz="1800" b="0"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3306774529"/>
                  </a:ext>
                </a:extLst>
              </a:tr>
              <a:tr h="657116">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mj-lt"/>
                          <a:ea typeface="Times New Roman" pitchFamily="18" charset="0"/>
                        </a:rPr>
                        <a:t>Алгоритм учіння як складова управління навчально-пізнавальною діяльністю з певної дисципліни подається у вигляді порад с</a:t>
                      </a:r>
                      <a:r>
                        <a:rPr kumimoji="0" lang="uk-UA" sz="1800" b="0" i="0" u="none" strike="noStrike" cap="none" normalizeH="0" baseline="0" dirty="0">
                          <a:ln>
                            <a:noFill/>
                          </a:ln>
                          <a:solidFill>
                            <a:srgbClr val="222222"/>
                          </a:solidFill>
                          <a:effectLst/>
                          <a:latin typeface="+mj-lt"/>
                          <a:ea typeface="Times New Roman" pitchFamily="18" charset="0"/>
                        </a:rPr>
                        <a:t>тудентам для осмислення та розуміння навчального контенту під час самостійного його опрацювання</a:t>
                      </a:r>
                      <a:endParaRPr lang="ru-RU" sz="1800" dirty="0">
                        <a:latin typeface="+mj-lt"/>
                      </a:endParaRPr>
                    </a:p>
                  </a:txBody>
                  <a:tcPr/>
                </a:tc>
                <a:extLst>
                  <a:ext uri="{0D108BD9-81ED-4DB2-BD59-A6C34878D82A}">
                    <a16:rowId xmlns:a16="http://schemas.microsoft.com/office/drawing/2014/main" val="1923655876"/>
                  </a:ext>
                </a:extLst>
              </a:tr>
            </a:tbl>
          </a:graphicData>
        </a:graphic>
      </p:graphicFrame>
      <p:sp>
        <p:nvSpPr>
          <p:cNvPr id="4" name="Прямоугольник 3">
            <a:extLst>
              <a:ext uri="{FF2B5EF4-FFF2-40B4-BE49-F238E27FC236}">
                <a16:creationId xmlns:a16="http://schemas.microsoft.com/office/drawing/2014/main" id="{F781A167-DDE1-4274-B395-CCA00159B170}"/>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(3)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1637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FD45F16-EA77-4C06-8F02-34F58539BF0C}"/>
              </a:ext>
            </a:extLst>
          </p:cNvPr>
          <p:cNvGraphicFramePr>
            <a:graphicFrameLocks noGrp="1"/>
          </p:cNvGraphicFramePr>
          <p:nvPr>
            <p:extLst>
              <p:ext uri="{D42A27DB-BD31-4B8C-83A1-F6EECF244321}">
                <p14:modId xmlns:p14="http://schemas.microsoft.com/office/powerpoint/2010/main" val="1368583395"/>
              </p:ext>
            </p:extLst>
          </p:nvPr>
        </p:nvGraphicFramePr>
        <p:xfrm>
          <a:off x="461682" y="709743"/>
          <a:ext cx="11268636" cy="490728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62846">
                <a:tc>
                  <a:txBody>
                    <a:bodyPr/>
                    <a:lstStyle/>
                    <a:p>
                      <a:pPr marL="342900" indent="-342900" algn="ctr">
                        <a:buFont typeface="+mj-lt"/>
                        <a:buNone/>
                      </a:pPr>
                      <a:r>
                        <a:rPr lang="uk-UA" sz="2000" b="1" dirty="0">
                          <a:solidFill>
                            <a:schemeClr val="bg1"/>
                          </a:solidFill>
                          <a:latin typeface="+mj-lt"/>
                        </a:rPr>
                        <a:t>3.2</a:t>
                      </a:r>
                      <a:endParaRPr lang="ru-RU" sz="2000" b="1" dirty="0">
                        <a:solidFill>
                          <a:schemeClr val="bg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bmk="">
                          <a:ln>
                            <a:noFill/>
                          </a:ln>
                          <a:solidFill>
                            <a:schemeClr val="bg1"/>
                          </a:solidFill>
                          <a:effectLst/>
                          <a:latin typeface="+mj-lt"/>
                          <a:cs typeface="Times New Roman" pitchFamily="18" charset="0"/>
                        </a:rPr>
                        <a:t>Типова структура методичних рекомендацій до практичних занять</a:t>
                      </a:r>
                      <a:endParaRPr kumimoji="0" lang="uk-UA" sz="2000" b="1" i="1" u="none" strike="noStrike" cap="none" normalizeH="0" baseline="0" dirty="0" bmk="">
                        <a:ln>
                          <a:noFill/>
                        </a:ln>
                        <a:solidFill>
                          <a:schemeClr val="bg1"/>
                        </a:solidFill>
                        <a:effectLst/>
                        <a:latin typeface="+mj-lt"/>
                      </a:endParaRPr>
                    </a:p>
                  </a:txBody>
                  <a:tcPr/>
                </a:tc>
                <a:extLst>
                  <a:ext uri="{0D108BD9-81ED-4DB2-BD59-A6C34878D82A}">
                    <a16:rowId xmlns:a16="http://schemas.microsoft.com/office/drawing/2014/main" val="10001"/>
                  </a:ext>
                </a:extLst>
              </a:tr>
              <a:tr h="262846">
                <a:tc>
                  <a:txBody>
                    <a:bodyPr/>
                    <a:lstStyle/>
                    <a:p>
                      <a:pPr marL="342900" indent="-342900" algn="ctr">
                        <a:buFont typeface="+mj-lt"/>
                        <a:buNone/>
                      </a:pPr>
                      <a:r>
                        <a:rPr lang="ru-RU" sz="2000" b="1" dirty="0">
                          <a:solidFill>
                            <a:schemeClr val="tx1"/>
                          </a:solidFill>
                          <a:latin typeface="+mj-lt"/>
                        </a:rPr>
                        <a:t>3.2.1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1" i="1" u="none" strike="noStrike" cap="none" normalizeH="0" baseline="0" dirty="0">
                          <a:ln>
                            <a:noFill/>
                          </a:ln>
                          <a:solidFill>
                            <a:schemeClr val="tx1"/>
                          </a:solidFill>
                          <a:effectLst/>
                          <a:latin typeface="+mj-lt"/>
                          <a:ea typeface="Times New Roman" pitchFamily="18" charset="0"/>
                        </a:rPr>
                        <a:t>Мета практичних занять та результати навчання</a:t>
                      </a:r>
                      <a:endParaRPr lang="ru-RU" sz="2000" dirty="0">
                        <a:latin typeface="+mj-lt"/>
                      </a:endParaRPr>
                    </a:p>
                  </a:txBody>
                  <a:tcPr/>
                </a:tc>
                <a:extLst>
                  <a:ext uri="{0D108BD9-81ED-4DB2-BD59-A6C34878D82A}">
                    <a16:rowId xmlns:a16="http://schemas.microsoft.com/office/drawing/2014/main" val="10002"/>
                  </a:ext>
                </a:extLst>
              </a:tr>
              <a:tr h="262846">
                <a:tc>
                  <a:txBody>
                    <a:bodyPr/>
                    <a:lstStyle/>
                    <a:p>
                      <a:pPr marL="342900" indent="-342900" algn="ctr">
                        <a:buFont typeface="+mj-lt"/>
                        <a:buNone/>
                      </a:pPr>
                      <a:endParaRPr lang="ru-RU" sz="20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uk-UA" sz="2000" b="0" i="0" u="none" strike="noStrike" cap="none" normalizeH="0" baseline="0" dirty="0">
                          <a:ln>
                            <a:noFill/>
                          </a:ln>
                          <a:solidFill>
                            <a:schemeClr val="tx1"/>
                          </a:solidFill>
                          <a:effectLst/>
                          <a:latin typeface="+mj-lt"/>
                          <a:ea typeface="Times New Roman" pitchFamily="18" charset="0"/>
                        </a:rPr>
                        <a:t>Мета практичних занять – уміння та навички практичного застосування знань через виконання студентами завдань та вправ</a:t>
                      </a:r>
                      <a:endParaRPr lang="ru-RU" sz="2000" dirty="0">
                        <a:latin typeface="+mj-lt"/>
                      </a:endParaRPr>
                    </a:p>
                  </a:txBody>
                  <a:tcPr/>
                </a:tc>
                <a:extLst>
                  <a:ext uri="{0D108BD9-81ED-4DB2-BD59-A6C34878D82A}">
                    <a16:rowId xmlns:a16="http://schemas.microsoft.com/office/drawing/2014/main" val="10003"/>
                  </a:ext>
                </a:extLst>
              </a:tr>
              <a:tr h="0">
                <a:tc>
                  <a:txBody>
                    <a:bodyPr/>
                    <a:lstStyle/>
                    <a:p>
                      <a:pPr marL="342900" indent="-342900" algn="ctr">
                        <a:buFont typeface="+mj-lt"/>
                        <a:buNone/>
                      </a:pPr>
                      <a:endParaRPr lang="ru-RU" sz="20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cap="none" normalizeH="0" baseline="0" dirty="0">
                          <a:ln>
                            <a:noFill/>
                          </a:ln>
                          <a:solidFill>
                            <a:schemeClr val="tx1"/>
                          </a:solidFill>
                          <a:effectLst/>
                          <a:latin typeface="+mj-lt"/>
                          <a:ea typeface="Times New Roman" pitchFamily="18" charset="0"/>
                        </a:rPr>
                        <a:t>Дидактичні цілі практичного заняття мають бути орієнтовані на підготовку студента до виконання контрольної роботи або індивідуального завдання</a:t>
                      </a:r>
                      <a:endParaRPr lang="ru-RU" sz="2000" dirty="0">
                        <a:latin typeface="+mj-lt"/>
                      </a:endParaRPr>
                    </a:p>
                  </a:txBody>
                  <a:tcPr/>
                </a:tc>
                <a:extLst>
                  <a:ext uri="{0D108BD9-81ED-4DB2-BD59-A6C34878D82A}">
                    <a16:rowId xmlns:a16="http://schemas.microsoft.com/office/drawing/2014/main" val="10004"/>
                  </a:ext>
                </a:extLst>
              </a:tr>
              <a:tr h="459981">
                <a:tc>
                  <a:txBody>
                    <a:bodyPr/>
                    <a:lstStyle/>
                    <a:p>
                      <a:pPr marL="342900" indent="-342900" algn="ctr">
                        <a:buFont typeface="+mj-lt"/>
                        <a:buNone/>
                      </a:pPr>
                      <a:endParaRPr lang="ru-RU" sz="2000" b="1" dirty="0">
                        <a:solidFill>
                          <a:schemeClr val="tx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Типова тематика практичних занять:</a:t>
                      </a:r>
                      <a:endParaRPr kumimoji="0" lang="ru-RU" sz="2000" b="0" i="0" u="none" strike="noStrike" cap="none" normalizeH="0" baseline="0" dirty="0">
                        <a:ln>
                          <a:noFill/>
                        </a:ln>
                        <a:solidFill>
                          <a:schemeClr val="tx1"/>
                        </a:solidFill>
                        <a:effectLst/>
                        <a:latin typeface="+mj-lt"/>
                      </a:endParaRPr>
                    </a:p>
                    <a:p>
                      <a:pPr marL="285750" marR="0" lvl="0" indent="-285750"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v"/>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будова та правила експлуатації машин, механізмів, обладнання; </a:t>
                      </a:r>
                      <a:endParaRPr kumimoji="0" lang="ru-RU" sz="2000" b="0" i="0" u="none" strike="noStrike" cap="none" normalizeH="0" baseline="0" dirty="0">
                        <a:ln>
                          <a:noFill/>
                        </a:ln>
                        <a:solidFill>
                          <a:schemeClr val="tx1"/>
                        </a:solidFill>
                        <a:effectLst/>
                        <a:latin typeface="+mj-lt"/>
                      </a:endParaRPr>
                    </a:p>
                    <a:p>
                      <a:pPr marL="285750" marR="0" lvl="0" indent="-285750"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v"/>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розрахункові, графічні, розрахунково-графічні вправи;</a:t>
                      </a:r>
                      <a:endParaRPr kumimoji="0" lang="ru-RU" sz="2000" b="0" i="0" u="none" strike="noStrike" cap="none" normalizeH="0" baseline="0" dirty="0">
                        <a:ln>
                          <a:noFill/>
                        </a:ln>
                        <a:solidFill>
                          <a:schemeClr val="tx1"/>
                        </a:solidFill>
                        <a:effectLst/>
                        <a:latin typeface="+mj-lt"/>
                      </a:endParaRPr>
                    </a:p>
                    <a:p>
                      <a:pPr marL="285750" marR="0" lvl="0" indent="-285750"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v"/>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лінгвістичні вправи;</a:t>
                      </a:r>
                      <a:endParaRPr kumimoji="0" lang="ru-RU" sz="2000" b="0" i="0" u="none" strike="noStrike" cap="none" normalizeH="0" baseline="0" dirty="0">
                        <a:ln>
                          <a:noFill/>
                        </a:ln>
                        <a:solidFill>
                          <a:schemeClr val="tx1"/>
                        </a:solidFill>
                        <a:effectLst/>
                        <a:latin typeface="+mj-lt"/>
                      </a:endParaRPr>
                    </a:p>
                    <a:p>
                      <a:pPr marL="285750" marR="0" lvl="0" indent="-285750" algn="just" defTabSz="914400" rtl="0" eaLnBrk="0" fontAlgn="base" latinLnBrk="0" hangingPunct="0">
                        <a:lnSpc>
                          <a:spcPct val="100000"/>
                        </a:lnSpc>
                        <a:spcBef>
                          <a:spcPct val="0"/>
                        </a:spcBef>
                        <a:spcAft>
                          <a:spcPct val="0"/>
                        </a:spcAft>
                        <a:buClr>
                          <a:srgbClr val="C00000"/>
                        </a:buClr>
                        <a:buSzTx/>
                        <a:buFont typeface="Wingdings" panose="05000000000000000000" pitchFamily="2" charset="2"/>
                        <a:buChar char="v"/>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фізичні вправи тощо</a:t>
                      </a:r>
                      <a:endParaRPr lang="ru-RU" sz="2000" dirty="0">
                        <a:latin typeface="+mj-lt"/>
                      </a:endParaRPr>
                    </a:p>
                  </a:txBody>
                  <a:tcPr/>
                </a:tc>
                <a:extLst>
                  <a:ext uri="{0D108BD9-81ED-4DB2-BD59-A6C34878D82A}">
                    <a16:rowId xmlns:a16="http://schemas.microsoft.com/office/drawing/2014/main" val="10005"/>
                  </a:ext>
                </a:extLst>
              </a:tr>
              <a:tr h="0">
                <a:tc>
                  <a:txBody>
                    <a:bodyPr/>
                    <a:lstStyle/>
                    <a:p>
                      <a:pPr marL="342900" indent="-342900" algn="ctr">
                        <a:buFont typeface="+mj-lt"/>
                        <a:buNone/>
                      </a:pPr>
                      <a:r>
                        <a:rPr lang="ru-RU" sz="2000" b="1" dirty="0">
                          <a:solidFill>
                            <a:schemeClr val="tx1"/>
                          </a:solidFill>
                          <a:latin typeface="+mj-lt"/>
                        </a:rPr>
                        <a:t>3.2.2</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1" i="1" u="none" strike="noStrike" cap="none" normalizeH="0" baseline="0" dirty="0">
                          <a:ln>
                            <a:noFill/>
                          </a:ln>
                          <a:solidFill>
                            <a:schemeClr val="tx1"/>
                          </a:solidFill>
                          <a:effectLst/>
                          <a:latin typeface="+mj-lt"/>
                          <a:ea typeface="Times New Roman" pitchFamily="18" charset="0"/>
                        </a:rPr>
                        <a:t>Методи викладання контенту</a:t>
                      </a:r>
                      <a:endParaRPr lang="ru-RU" sz="2000" dirty="0">
                        <a:latin typeface="+mj-lt"/>
                      </a:endParaRPr>
                    </a:p>
                  </a:txBody>
                  <a:tcPr/>
                </a:tc>
                <a:extLst>
                  <a:ext uri="{0D108BD9-81ED-4DB2-BD59-A6C34878D82A}">
                    <a16:rowId xmlns:a16="http://schemas.microsoft.com/office/drawing/2014/main" val="10006"/>
                  </a:ext>
                </a:extLst>
              </a:tr>
              <a:tr h="262846">
                <a:tc>
                  <a:txBody>
                    <a:bodyPr/>
                    <a:lstStyle/>
                    <a:p>
                      <a:pPr marL="342900" marR="0" lvl="0" indent="-342900" algn="ctr" defTabSz="914400" rtl="0" eaLnBrk="1" fontAlgn="auto" latinLnBrk="0" hangingPunct="1">
                        <a:lnSpc>
                          <a:spcPct val="100000"/>
                        </a:lnSpc>
                        <a:spcBef>
                          <a:spcPts val="0"/>
                        </a:spcBef>
                        <a:spcAft>
                          <a:spcPts val="0"/>
                        </a:spcAft>
                        <a:buClrTx/>
                        <a:buSzTx/>
                        <a:buFont typeface="+mj-lt"/>
                        <a:buNone/>
                        <a:tabLst/>
                        <a:defRPr/>
                      </a:pPr>
                      <a:endParaRPr lang="ru-RU" sz="20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a:ln>
                            <a:noFill/>
                          </a:ln>
                          <a:solidFill>
                            <a:schemeClr val="tx1"/>
                          </a:solidFill>
                          <a:effectLst/>
                          <a:latin typeface="+mj-lt"/>
                          <a:ea typeface="Times New Roman" pitchFamily="18" charset="0"/>
                        </a:rPr>
                        <a:t>Методи викладання мають активізувати виконавчий етап пізнавальної діяльності студентів</a:t>
                      </a:r>
                      <a:endParaRPr kumimoji="0" lang="ru-RU" sz="2000" b="0"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944776371"/>
                  </a:ext>
                </a:extLst>
              </a:tr>
            </a:tbl>
          </a:graphicData>
        </a:graphic>
      </p:graphicFrame>
      <p:sp>
        <p:nvSpPr>
          <p:cNvPr id="4" name="Прямоугольник 3">
            <a:extLst>
              <a:ext uri="{FF2B5EF4-FFF2-40B4-BE49-F238E27FC236}">
                <a16:creationId xmlns:a16="http://schemas.microsoft.com/office/drawing/2014/main" id="{8F9DC603-2791-46B5-B68D-F571D6C90835}"/>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(4)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0036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descr="Изображение выглядит как внутренний, стол, чашка, сидит&#10;&#10;Автоматически созданное описание">
            <a:extLst>
              <a:ext uri="{FF2B5EF4-FFF2-40B4-BE49-F238E27FC236}">
                <a16:creationId xmlns:a16="http://schemas.microsoft.com/office/drawing/2014/main" id="{914B9EEC-0461-4D95-B556-B0FCC52D57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201" y="1560752"/>
            <a:ext cx="2176936" cy="12306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Рисунок 14">
            <a:extLst>
              <a:ext uri="{FF2B5EF4-FFF2-40B4-BE49-F238E27FC236}">
                <a16:creationId xmlns:a16="http://schemas.microsoft.com/office/drawing/2014/main" id="{1E40260E-4A25-4086-A0A4-ECBE84950E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01" y="3150347"/>
            <a:ext cx="2743200" cy="16306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Таблица 2">
            <a:extLst>
              <a:ext uri="{FF2B5EF4-FFF2-40B4-BE49-F238E27FC236}">
                <a16:creationId xmlns:a16="http://schemas.microsoft.com/office/drawing/2014/main" id="{67939FA6-65CA-46B1-B434-980DF2923E8B}"/>
              </a:ext>
            </a:extLst>
          </p:cNvPr>
          <p:cNvGraphicFramePr>
            <a:graphicFrameLocks noGrp="1"/>
          </p:cNvGraphicFramePr>
          <p:nvPr>
            <p:extLst>
              <p:ext uri="{D42A27DB-BD31-4B8C-83A1-F6EECF244321}">
                <p14:modId xmlns:p14="http://schemas.microsoft.com/office/powerpoint/2010/main" val="3096500629"/>
              </p:ext>
            </p:extLst>
          </p:nvPr>
        </p:nvGraphicFramePr>
        <p:xfrm>
          <a:off x="2052135" y="3396343"/>
          <a:ext cx="9834860" cy="914400"/>
        </p:xfrm>
        <a:graphic>
          <a:graphicData uri="http://schemas.openxmlformats.org/drawingml/2006/table">
            <a:tbl>
              <a:tblPr firstRow="1" bandRow="1">
                <a:tableStyleId>{21E4AEA4-8DFA-4A89-87EB-49C32662AFE0}</a:tableStyleId>
              </a:tblPr>
              <a:tblGrid>
                <a:gridCol w="9834860">
                  <a:extLst>
                    <a:ext uri="{9D8B030D-6E8A-4147-A177-3AD203B41FA5}">
                      <a16:colId xmlns:a16="http://schemas.microsoft.com/office/drawing/2014/main" val="4514870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789113" algn="l"/>
                        </a:tabLst>
                        <a:defRPr/>
                      </a:pPr>
                      <a:r>
                        <a:rPr lang="uk-UA" sz="1800" dirty="0">
                          <a:solidFill>
                            <a:schemeClr val="bg1"/>
                          </a:solidFill>
                          <a:ea typeface="Times New Roman" pitchFamily="18" charset="0"/>
                          <a:cs typeface="Times New Roman" pitchFamily="18" charset="0"/>
                        </a:rPr>
                        <a:t>Методичне забезпечення освітнього процесу здійснюється рекомендаціями для студентів щодо опанування очікуваних результатів навчання за видами навчальних занять, практик, індивідуальних завдань, контрольних заходів</a:t>
                      </a:r>
                      <a:endParaRPr lang="uk-UA" dirty="0">
                        <a:solidFill>
                          <a:schemeClr val="bg1"/>
                        </a:solidFill>
                      </a:endParaRPr>
                    </a:p>
                  </a:txBody>
                  <a:tcPr/>
                </a:tc>
                <a:extLst>
                  <a:ext uri="{0D108BD9-81ED-4DB2-BD59-A6C34878D82A}">
                    <a16:rowId xmlns:a16="http://schemas.microsoft.com/office/drawing/2014/main" val="21860867"/>
                  </a:ext>
                </a:extLst>
              </a:tr>
            </a:tbl>
          </a:graphicData>
        </a:graphic>
      </p:graphicFrame>
      <p:graphicFrame>
        <p:nvGraphicFramePr>
          <p:cNvPr id="2" name="Таблица 2">
            <a:extLst>
              <a:ext uri="{FF2B5EF4-FFF2-40B4-BE49-F238E27FC236}">
                <a16:creationId xmlns:a16="http://schemas.microsoft.com/office/drawing/2014/main" id="{6DFBDF0D-EF6D-4DBC-86E6-B1BB421C453F}"/>
              </a:ext>
            </a:extLst>
          </p:cNvPr>
          <p:cNvGraphicFramePr>
            <a:graphicFrameLocks noGrp="1"/>
          </p:cNvGraphicFramePr>
          <p:nvPr>
            <p:extLst>
              <p:ext uri="{D42A27DB-BD31-4B8C-83A1-F6EECF244321}">
                <p14:modId xmlns:p14="http://schemas.microsoft.com/office/powerpoint/2010/main" val="2068868214"/>
              </p:ext>
            </p:extLst>
          </p:nvPr>
        </p:nvGraphicFramePr>
        <p:xfrm>
          <a:off x="2052135" y="1718865"/>
          <a:ext cx="9834861" cy="914400"/>
        </p:xfrm>
        <a:graphic>
          <a:graphicData uri="http://schemas.openxmlformats.org/drawingml/2006/table">
            <a:tbl>
              <a:tblPr firstRow="1" bandRow="1">
                <a:tableStyleId>{21E4AEA4-8DFA-4A89-87EB-49C32662AFE0}</a:tableStyleId>
              </a:tblPr>
              <a:tblGrid>
                <a:gridCol w="9834861">
                  <a:extLst>
                    <a:ext uri="{9D8B030D-6E8A-4147-A177-3AD203B41FA5}">
                      <a16:colId xmlns:a16="http://schemas.microsoft.com/office/drawing/2014/main" val="45148709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solidFill>
                            <a:schemeClr val="bg1"/>
                          </a:solidFill>
                          <a:ea typeface="Times New Roman" pitchFamily="18" charset="0"/>
                          <a:cs typeface="Times New Roman" pitchFamily="18" charset="0"/>
                        </a:rPr>
                        <a:t>Інформаційне забезпечення здійснюється за допомогою навчальних видань (підручник, навчальний посібник, навчально-методичний посібник, навчальний наочний посібник, хрестоматія, практикум)</a:t>
                      </a:r>
                      <a:endParaRPr lang="uk-UA" dirty="0"/>
                    </a:p>
                  </a:txBody>
                  <a:tcPr/>
                </a:tc>
                <a:extLst>
                  <a:ext uri="{0D108BD9-81ED-4DB2-BD59-A6C34878D82A}">
                    <a16:rowId xmlns:a16="http://schemas.microsoft.com/office/drawing/2014/main" val="21860867"/>
                  </a:ext>
                </a:extLst>
              </a:tr>
            </a:tbl>
          </a:graphicData>
        </a:graphic>
      </p:graphicFrame>
      <p:sp>
        <p:nvSpPr>
          <p:cNvPr id="8" name="Rectangle 8">
            <a:extLst>
              <a:ext uri="{FF2B5EF4-FFF2-40B4-BE49-F238E27FC236}">
                <a16:creationId xmlns:a16="http://schemas.microsoft.com/office/drawing/2014/main" id="{8900871F-1FFD-42C4-96C9-64B24DC9552A}"/>
              </a:ext>
            </a:extLst>
          </p:cNvPr>
          <p:cNvSpPr>
            <a:spLocks noChangeArrowheads="1"/>
          </p:cNvSpPr>
          <p:nvPr/>
        </p:nvSpPr>
        <p:spPr bwMode="auto">
          <a:xfrm>
            <a:off x="693797" y="6211584"/>
            <a:ext cx="4277567" cy="369332"/>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b="1" dirty="0">
                <a:solidFill>
                  <a:schemeClr val="accent1"/>
                </a:solidFill>
                <a:effectLst>
                  <a:outerShdw blurRad="38100" dist="38100" dir="2700000" algn="tl">
                    <a:srgbClr val="000000">
                      <a:alpha val="43137"/>
                    </a:srgbClr>
                  </a:outerShdw>
                </a:effectLst>
              </a:rPr>
              <a:t>ПЕРЕДМОВА (3)</a:t>
            </a:r>
            <a:endParaRPr lang="ru-RU"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817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AAF412AF-08BA-46C7-B346-3EA7AF842DFF}"/>
              </a:ext>
            </a:extLst>
          </p:cNvPr>
          <p:cNvGraphicFramePr>
            <a:graphicFrameLocks noGrp="1"/>
          </p:cNvGraphicFramePr>
          <p:nvPr>
            <p:extLst>
              <p:ext uri="{D42A27DB-BD31-4B8C-83A1-F6EECF244321}">
                <p14:modId xmlns:p14="http://schemas.microsoft.com/office/powerpoint/2010/main" val="3134794234"/>
              </p:ext>
            </p:extLst>
          </p:nvPr>
        </p:nvGraphicFramePr>
        <p:xfrm>
          <a:off x="461682" y="658527"/>
          <a:ext cx="11268636" cy="46329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262846">
                <a:tc>
                  <a:txBody>
                    <a:bodyPr/>
                    <a:lstStyle/>
                    <a:p>
                      <a:pPr marL="342900" indent="-342900" algn="ctr">
                        <a:buFont typeface="+mj-lt"/>
                        <a:buNone/>
                      </a:pPr>
                      <a:r>
                        <a:rPr lang="uk-UA" sz="2000" b="1" dirty="0">
                          <a:solidFill>
                            <a:schemeClr val="bg1"/>
                          </a:solidFill>
                          <a:latin typeface="+mj-lt"/>
                        </a:rPr>
                        <a:t>3.2</a:t>
                      </a:r>
                      <a:endParaRPr lang="ru-RU" sz="2000" b="1" dirty="0">
                        <a:solidFill>
                          <a:schemeClr val="bg1"/>
                        </a:solidFill>
                        <a:latin typeface="+mj-lt"/>
                      </a:endParaRPr>
                    </a:p>
                  </a:txBody>
                  <a:tcPr/>
                </a:tc>
                <a:tc>
                  <a:txBody>
                    <a:bodyPr/>
                    <a:lstStyle/>
                    <a:p>
                      <a:pPr marL="0" marR="0" lvl="0" indent="355600" algn="just" defTabSz="914400" rtl="0" eaLnBrk="0" fontAlgn="base" latinLnBrk="0" hangingPunct="0">
                        <a:lnSpc>
                          <a:spcPct val="100000"/>
                        </a:lnSpc>
                        <a:spcBef>
                          <a:spcPct val="0"/>
                        </a:spcBef>
                        <a:spcAft>
                          <a:spcPct val="0"/>
                        </a:spcAft>
                        <a:buClrTx/>
                        <a:buSzTx/>
                        <a:buFontTx/>
                        <a:buNone/>
                        <a:tabLst/>
                      </a:pPr>
                      <a:r>
                        <a:rPr kumimoji="0" lang="uk-UA" sz="2000" b="1" i="0" u="none" strike="noStrike" cap="none" normalizeH="0" baseline="0" dirty="0" bmk="">
                          <a:ln>
                            <a:noFill/>
                          </a:ln>
                          <a:solidFill>
                            <a:schemeClr val="bg1"/>
                          </a:solidFill>
                          <a:effectLst/>
                          <a:latin typeface="+mj-lt"/>
                          <a:cs typeface="Times New Roman" pitchFamily="18" charset="0"/>
                        </a:rPr>
                        <a:t>Типова структура методичних рекомендацій до практичних занять</a:t>
                      </a:r>
                      <a:endParaRPr kumimoji="0" lang="uk-UA" sz="2000" b="1" i="1" u="none" strike="noStrike" cap="none" normalizeH="0" baseline="0" dirty="0" bmk="">
                        <a:ln>
                          <a:noFill/>
                        </a:ln>
                        <a:solidFill>
                          <a:schemeClr val="bg1"/>
                        </a:solidFill>
                        <a:effectLst/>
                        <a:latin typeface="+mj-lt"/>
                      </a:endParaRPr>
                    </a:p>
                  </a:txBody>
                  <a:tcPr/>
                </a:tc>
                <a:extLst>
                  <a:ext uri="{0D108BD9-81ED-4DB2-BD59-A6C34878D82A}">
                    <a16:rowId xmlns:a16="http://schemas.microsoft.com/office/drawing/2014/main" val="10001"/>
                  </a:ext>
                </a:extLst>
              </a:tr>
              <a:tr h="262846">
                <a:tc>
                  <a:txBody>
                    <a:bodyPr/>
                    <a:lstStyle/>
                    <a:p>
                      <a:pPr marL="342900" indent="-342900" algn="ctr">
                        <a:buFont typeface="+mj-lt"/>
                        <a:buNone/>
                      </a:pPr>
                      <a:r>
                        <a:rPr lang="ru-RU" sz="2000" b="1" dirty="0">
                          <a:solidFill>
                            <a:schemeClr val="tx1"/>
                          </a:solidFill>
                          <a:latin typeface="+mj-lt"/>
                        </a:rPr>
                        <a:t>3.2.3</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1" i="1" u="none" strike="noStrike" cap="none" normalizeH="0" baseline="0" dirty="0">
                          <a:ln>
                            <a:noFill/>
                          </a:ln>
                          <a:solidFill>
                            <a:schemeClr val="tx1"/>
                          </a:solidFill>
                          <a:effectLst/>
                          <a:latin typeface="+mj-lt"/>
                          <a:ea typeface="Times New Roman" pitchFamily="18" charset="0"/>
                        </a:rPr>
                        <a:t>Критерії та процедури оцінювання практичних занять</a:t>
                      </a:r>
                      <a:endParaRPr kumimoji="0" lang="ru-RU" sz="16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Практичні заняття оцінюються якістю виконання контрольної роботи або індивідуального завдання експертним методом з використанням загальних критеріїв стосовно оцінювання рівня сформованості результатів навчання.</a:t>
                      </a:r>
                      <a:endParaRPr kumimoji="0" lang="ru-RU" sz="16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Якщо індивідуальне завдання не передбачено робочою програмою дисципліни, то практичне заняття оцінюється якістю виконання контрольної роботи.</a:t>
                      </a:r>
                      <a:endParaRPr kumimoji="0" lang="ru-RU" sz="16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Кожне практичне заняття має оцінюватись за характерними для діяльності критеріями</a:t>
                      </a:r>
                      <a:endParaRPr lang="ru-RU" sz="2000" dirty="0">
                        <a:latin typeface="+mj-lt"/>
                      </a:endParaRPr>
                    </a:p>
                  </a:txBody>
                  <a:tcPr/>
                </a:tc>
                <a:extLst>
                  <a:ext uri="{0D108BD9-81ED-4DB2-BD59-A6C34878D82A}">
                    <a16:rowId xmlns:a16="http://schemas.microsoft.com/office/drawing/2014/main" val="10002"/>
                  </a:ext>
                </a:extLst>
              </a:tr>
              <a:tr h="262846">
                <a:tc>
                  <a:txBody>
                    <a:bodyPr/>
                    <a:lstStyle/>
                    <a:p>
                      <a:pPr marL="342900" indent="-342900" algn="ctr">
                        <a:buFont typeface="+mj-lt"/>
                        <a:buNone/>
                      </a:pPr>
                      <a:r>
                        <a:rPr lang="ru-RU" sz="2000" b="1" dirty="0">
                          <a:solidFill>
                            <a:schemeClr val="tx1"/>
                          </a:solidFill>
                          <a:latin typeface="+mj-lt"/>
                        </a:rPr>
                        <a:t>3.2.4</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1" i="1" u="none" strike="noStrike" cap="none" normalizeH="0" baseline="0" dirty="0">
                          <a:ln>
                            <a:noFill/>
                          </a:ln>
                          <a:solidFill>
                            <a:srgbClr val="000000"/>
                          </a:solidFill>
                          <a:effectLst/>
                          <a:latin typeface="+mj-lt"/>
                          <a:ea typeface="Arial" pitchFamily="34" charset="0"/>
                          <a:cs typeface="Times New Roman" pitchFamily="18" charset="0"/>
                        </a:rPr>
                        <a:t>Поради студентам щодо методів учіння </a:t>
                      </a:r>
                      <a:endParaRPr kumimoji="0" lang="ru-RU" sz="16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Алгоритм учіння подається у вигляді порад с</a:t>
                      </a:r>
                      <a:r>
                        <a:rPr kumimoji="0" lang="uk-UA" sz="2000" b="0" i="0" u="none" strike="noStrike" cap="none" normalizeH="0" baseline="0" dirty="0">
                          <a:ln>
                            <a:noFill/>
                          </a:ln>
                          <a:solidFill>
                            <a:srgbClr val="222222"/>
                          </a:solidFill>
                          <a:effectLst/>
                          <a:latin typeface="+mj-lt"/>
                          <a:ea typeface="Times New Roman" pitchFamily="18" charset="0"/>
                        </a:rPr>
                        <a:t>тудентам для осмислення та розуміння навчального контенту під час самостійного його опрацювання</a:t>
                      </a:r>
                      <a:endParaRPr lang="ru-RU" sz="2000" dirty="0">
                        <a:latin typeface="+mj-lt"/>
                      </a:endParaRPr>
                    </a:p>
                  </a:txBody>
                  <a:tcPr/>
                </a:tc>
                <a:extLst>
                  <a:ext uri="{0D108BD9-81ED-4DB2-BD59-A6C34878D82A}">
                    <a16:rowId xmlns:a16="http://schemas.microsoft.com/office/drawing/2014/main" val="10003"/>
                  </a:ext>
                </a:extLst>
              </a:tr>
              <a:tr h="0">
                <a:tc>
                  <a:txBody>
                    <a:bodyPr/>
                    <a:lstStyle/>
                    <a:p>
                      <a:pPr marL="342900" indent="-342900" algn="ctr">
                        <a:buFont typeface="+mj-lt"/>
                        <a:buNone/>
                      </a:pPr>
                      <a:r>
                        <a:rPr lang="ru-RU" sz="2000" b="1" dirty="0">
                          <a:solidFill>
                            <a:schemeClr val="tx1"/>
                          </a:solidFill>
                          <a:latin typeface="+mj-lt"/>
                        </a:rPr>
                        <a:t>3.2.5</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1" i="1" u="none" strike="noStrike" cap="none" normalizeH="0" baseline="0" dirty="0">
                          <a:ln>
                            <a:noFill/>
                          </a:ln>
                          <a:solidFill>
                            <a:schemeClr val="tx1"/>
                          </a:solidFill>
                          <a:effectLst/>
                          <a:latin typeface="+mj-lt"/>
                          <a:ea typeface="Times New Roman" pitchFamily="18" charset="0"/>
                        </a:rPr>
                        <a:t>5 Бібліографічний список</a:t>
                      </a:r>
                      <a:endParaRPr kumimoji="0" lang="ru-RU" sz="16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533400" algn="l"/>
                        </a:tabLst>
                      </a:pPr>
                      <a:r>
                        <a:rPr kumimoji="0" lang="uk-UA" sz="2000" b="0" i="0" u="none" strike="noStrike" cap="none" normalizeH="0" baseline="0" dirty="0">
                          <a:ln>
                            <a:noFill/>
                          </a:ln>
                          <a:solidFill>
                            <a:schemeClr val="tx1"/>
                          </a:solidFill>
                          <a:effectLst/>
                          <a:latin typeface="+mj-lt"/>
                          <a:ea typeface="Times New Roman" pitchFamily="18" charset="0"/>
                        </a:rPr>
                        <a:t>Подається перелік джерел інформації, необхідних для підготовки до практичних занять</a:t>
                      </a:r>
                      <a:endParaRPr lang="ru-RU" sz="2000" dirty="0">
                        <a:latin typeface="+mj-lt"/>
                      </a:endParaRPr>
                    </a:p>
                  </a:txBody>
                  <a:tcPr/>
                </a:tc>
                <a:extLst>
                  <a:ext uri="{0D108BD9-81ED-4DB2-BD59-A6C34878D82A}">
                    <a16:rowId xmlns:a16="http://schemas.microsoft.com/office/drawing/2014/main" val="10004"/>
                  </a:ext>
                </a:extLst>
              </a:tr>
            </a:tbl>
          </a:graphicData>
        </a:graphic>
      </p:graphicFrame>
      <p:sp>
        <p:nvSpPr>
          <p:cNvPr id="4" name="Прямоугольник 3">
            <a:extLst>
              <a:ext uri="{FF2B5EF4-FFF2-40B4-BE49-F238E27FC236}">
                <a16:creationId xmlns:a16="http://schemas.microsoft.com/office/drawing/2014/main" id="{607814A6-1A03-4A6C-A602-90FC4C143AF7}"/>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(5)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1020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F08FE3A-EA5C-40C9-A831-C1D607B99C96}"/>
              </a:ext>
            </a:extLst>
          </p:cNvPr>
          <p:cNvGraphicFramePr>
            <a:graphicFrameLocks noGrp="1"/>
          </p:cNvGraphicFramePr>
          <p:nvPr>
            <p:extLst>
              <p:ext uri="{D42A27DB-BD31-4B8C-83A1-F6EECF244321}">
                <p14:modId xmlns:p14="http://schemas.microsoft.com/office/powerpoint/2010/main" val="4171060333"/>
              </p:ext>
            </p:extLst>
          </p:nvPr>
        </p:nvGraphicFramePr>
        <p:xfrm>
          <a:off x="461682" y="918516"/>
          <a:ext cx="11268636" cy="457200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611381">
                <a:tc>
                  <a:txBody>
                    <a:bodyPr/>
                    <a:lstStyle/>
                    <a:p>
                      <a:pPr marL="342900" indent="-342900" algn="ctr">
                        <a:buFont typeface="+mj-lt"/>
                        <a:buNone/>
                      </a:pPr>
                      <a:r>
                        <a:rPr lang="uk-UA" sz="1800" b="1" dirty="0">
                          <a:solidFill>
                            <a:schemeClr val="bg1"/>
                          </a:solidFill>
                          <a:latin typeface="+mj-lt"/>
                        </a:rPr>
                        <a:t>3.3</a:t>
                      </a: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b="1" kern="1200" dirty="0" bmk="_Toc44715378">
                          <a:solidFill>
                            <a:schemeClr val="lt1"/>
                          </a:solidFill>
                          <a:latin typeface="+mn-lt"/>
                          <a:ea typeface="+mn-ea"/>
                          <a:cs typeface="Times New Roman" pitchFamily="18" charset="0"/>
                        </a:rPr>
                        <a:t>Типова структура методичних рекомендацій з підготовки та виконання лабораторних робіт</a:t>
                      </a:r>
                      <a:endParaRPr lang="uk-UA" sz="1800" b="1" i="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786061">
                <a:tc>
                  <a:txBody>
                    <a:bodyPr/>
                    <a:lstStyle/>
                    <a:p>
                      <a:pPr marL="342900" indent="-342900" algn="ctr">
                        <a:buFont typeface="+mj-lt"/>
                        <a:buNone/>
                      </a:pP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kern="1200" dirty="0">
                          <a:solidFill>
                            <a:schemeClr val="dk1"/>
                          </a:solidFill>
                          <a:latin typeface="+mj-lt"/>
                          <a:ea typeface="Times New Roman" pitchFamily="18" charset="0"/>
                          <a:cs typeface="+mn-cs"/>
                        </a:rPr>
                        <a:t>Лабораторна робота – форма навчального заняття, на якому студент під керівництвом викладача особисто проводить натурні або імітаційні експерименти з метою практичного підтвердження окремих теоретичних положень певної навчальної дисципліни</a:t>
                      </a:r>
                      <a:endParaRPr lang="uk-UA" sz="1800" b="1" i="1" kern="1200" dirty="0">
                        <a:solidFill>
                          <a:schemeClr val="lt1"/>
                        </a:solidFill>
                        <a:latin typeface="+mj-lt"/>
                        <a:ea typeface="+mn-ea"/>
                        <a:cs typeface="+mn-cs"/>
                      </a:endParaRPr>
                    </a:p>
                  </a:txBody>
                  <a:tcPr/>
                </a:tc>
                <a:extLst>
                  <a:ext uri="{0D108BD9-81ED-4DB2-BD59-A6C34878D82A}">
                    <a16:rowId xmlns:a16="http://schemas.microsoft.com/office/drawing/2014/main" val="855643549"/>
                  </a:ext>
                </a:extLst>
              </a:tr>
              <a:tr h="786061">
                <a:tc>
                  <a:txBody>
                    <a:bodyPr/>
                    <a:lstStyle/>
                    <a:p>
                      <a:pPr marL="342900" indent="-342900" algn="ctr">
                        <a:buFont typeface="+mj-lt"/>
                        <a:buNone/>
                      </a:pP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kern="1200" dirty="0">
                          <a:solidFill>
                            <a:schemeClr val="dk1"/>
                          </a:solidFill>
                          <a:latin typeface="+mj-lt"/>
                          <a:ea typeface="Times New Roman" pitchFamily="18" charset="0"/>
                          <a:cs typeface="+mn-cs"/>
                        </a:rPr>
                        <a:t>Здобувач набуває навичок у роботі з лабораторним устаткуванням, обладнанням, обчислювальною технікою, вимірювальною апаратурою, в оволодінні методикою експериментальних досліджень у конкретній галузі</a:t>
                      </a:r>
                      <a:endParaRPr lang="uk-UA" sz="1800" b="1" i="1" kern="1200" dirty="0">
                        <a:solidFill>
                          <a:schemeClr val="lt1"/>
                        </a:solidFill>
                        <a:latin typeface="+mj-lt"/>
                        <a:ea typeface="+mn-ea"/>
                        <a:cs typeface="+mn-cs"/>
                      </a:endParaRPr>
                    </a:p>
                  </a:txBody>
                  <a:tcPr/>
                </a:tc>
                <a:extLst>
                  <a:ext uri="{0D108BD9-81ED-4DB2-BD59-A6C34878D82A}">
                    <a16:rowId xmlns:a16="http://schemas.microsoft.com/office/drawing/2014/main" val="476518206"/>
                  </a:ext>
                </a:extLst>
              </a:tr>
              <a:tr h="320247">
                <a:tc>
                  <a:txBody>
                    <a:bodyPr/>
                    <a:lstStyle/>
                    <a:p>
                      <a:pPr marL="342900" indent="-342900" algn="ctr">
                        <a:buFont typeface="+mj-lt"/>
                        <a:buNone/>
                      </a:pPr>
                      <a:r>
                        <a:rPr lang="ru-RU" sz="1800" b="1" dirty="0">
                          <a:solidFill>
                            <a:schemeClr val="tx1"/>
                          </a:solidFill>
                          <a:latin typeface="+mj-lt"/>
                        </a:rPr>
                        <a:t>3.3.1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i="1" kern="1200" dirty="0">
                          <a:solidFill>
                            <a:schemeClr val="dk1"/>
                          </a:solidFill>
                          <a:latin typeface="+mj-lt"/>
                          <a:ea typeface="Times New Roman" pitchFamily="18" charset="0"/>
                          <a:cs typeface="+mn-cs"/>
                        </a:rPr>
                        <a:t>Цілі лабораторних занять</a:t>
                      </a:r>
                      <a:endParaRPr lang="ru-RU" sz="1800" dirty="0">
                        <a:latin typeface="+mj-lt"/>
                      </a:endParaRPr>
                    </a:p>
                  </a:txBody>
                  <a:tcPr/>
                </a:tc>
                <a:extLst>
                  <a:ext uri="{0D108BD9-81ED-4DB2-BD59-A6C34878D82A}">
                    <a16:rowId xmlns:a16="http://schemas.microsoft.com/office/drawing/2014/main" val="10002"/>
                  </a:ext>
                </a:extLst>
              </a:tr>
              <a:tr h="1484782">
                <a:tc>
                  <a:txBody>
                    <a:bodyPr/>
                    <a:lstStyle/>
                    <a:p>
                      <a:pPr marL="342900" indent="-342900" algn="ctr">
                        <a:buFont typeface="+mj-lt"/>
                        <a:buNone/>
                      </a:pPr>
                      <a:endParaRPr lang="ru-RU" sz="1800" b="1" dirty="0">
                        <a:solidFill>
                          <a:schemeClr val="tx1"/>
                        </a:solidFill>
                        <a:latin typeface="+mj-lt"/>
                      </a:endParaRPr>
                    </a:p>
                  </a:txBody>
                  <a:tcPr/>
                </a:tc>
                <a:tc>
                  <a:txBody>
                    <a:bodyPr/>
                    <a:lstStyle/>
                    <a:p>
                      <a:pPr marL="285750" lvl="0" indent="-285750" algn="just" eaLnBrk="0" fontAlgn="base" hangingPunct="0">
                        <a:spcBef>
                          <a:spcPct val="0"/>
                        </a:spcBef>
                        <a:spcAft>
                          <a:spcPct val="0"/>
                        </a:spcAft>
                        <a:buClr>
                          <a:srgbClr val="C00000"/>
                        </a:buClr>
                        <a:buFont typeface="Wingdings" panose="05000000000000000000" pitchFamily="2" charset="2"/>
                        <a:buChar char="v"/>
                        <a:tabLst>
                          <a:tab pos="630238" algn="l"/>
                        </a:tabLst>
                      </a:pPr>
                      <a:r>
                        <a:rPr lang="uk-UA" sz="1800" kern="1200" dirty="0">
                          <a:solidFill>
                            <a:schemeClr val="dk1"/>
                          </a:solidFill>
                          <a:latin typeface="+mj-lt"/>
                          <a:ea typeface="Times New Roman" pitchFamily="18" charset="0"/>
                          <a:cs typeface="+mn-cs"/>
                        </a:rPr>
                        <a:t>опанування методів експериментальних досліджень (вимірювання фізичних величин, дослідження реальних режимів роботи устаткування, обробка результатів дослідів);</a:t>
                      </a:r>
                      <a:endParaRPr lang="ru-RU" sz="1800" kern="1200" dirty="0">
                        <a:solidFill>
                          <a:schemeClr val="dk1"/>
                        </a:solidFill>
                        <a:latin typeface="+mj-lt"/>
                        <a:ea typeface="+mn-ea"/>
                        <a:cs typeface="+mn-cs"/>
                      </a:endParaRPr>
                    </a:p>
                    <a:p>
                      <a:pPr marL="285750" lvl="0" indent="-285750" algn="just" eaLnBrk="0" fontAlgn="base" hangingPunct="0">
                        <a:spcBef>
                          <a:spcPct val="0"/>
                        </a:spcBef>
                        <a:spcAft>
                          <a:spcPct val="0"/>
                        </a:spcAft>
                        <a:buClr>
                          <a:srgbClr val="C00000"/>
                        </a:buClr>
                        <a:buFont typeface="Wingdings" panose="05000000000000000000" pitchFamily="2" charset="2"/>
                        <a:buChar char="v"/>
                        <a:tabLst>
                          <a:tab pos="630238" algn="l"/>
                        </a:tabLst>
                      </a:pPr>
                      <a:r>
                        <a:rPr lang="uk-UA" sz="1800" kern="1200" dirty="0">
                          <a:solidFill>
                            <a:schemeClr val="dk1"/>
                          </a:solidFill>
                          <a:latin typeface="+mj-lt"/>
                          <a:ea typeface="Times New Roman" pitchFamily="18" charset="0"/>
                          <a:cs typeface="+mn-cs"/>
                        </a:rPr>
                        <a:t>формування навичок роботи із спеціалізованою технікою та оволодіння прийомами практичної діяльності;</a:t>
                      </a:r>
                      <a:endParaRPr lang="ru-RU" sz="1800" kern="1200" dirty="0">
                        <a:solidFill>
                          <a:schemeClr val="dk1"/>
                        </a:solidFill>
                        <a:latin typeface="+mj-lt"/>
                        <a:ea typeface="+mn-ea"/>
                        <a:cs typeface="+mn-cs"/>
                      </a:endParaRPr>
                    </a:p>
                    <a:p>
                      <a:pPr marL="285750" lvl="0" indent="-285750" algn="just" eaLnBrk="0" fontAlgn="base" hangingPunct="0">
                        <a:spcBef>
                          <a:spcPct val="0"/>
                        </a:spcBef>
                        <a:spcAft>
                          <a:spcPct val="0"/>
                        </a:spcAft>
                        <a:buClr>
                          <a:srgbClr val="C00000"/>
                        </a:buClr>
                        <a:buFont typeface="Wingdings" panose="05000000000000000000" pitchFamily="2" charset="2"/>
                        <a:buChar char="v"/>
                        <a:tabLst>
                          <a:tab pos="630238" algn="l"/>
                        </a:tabLst>
                      </a:pPr>
                      <a:r>
                        <a:rPr lang="uk-UA" sz="1800" kern="1200" dirty="0">
                          <a:solidFill>
                            <a:schemeClr val="dk1"/>
                          </a:solidFill>
                          <a:latin typeface="+mj-lt"/>
                          <a:ea typeface="Times New Roman" pitchFamily="18" charset="0"/>
                          <a:cs typeface="+mn-cs"/>
                        </a:rPr>
                        <a:t>засвоєння методів безпечного проведення експериментальних досліджень;</a:t>
                      </a:r>
                      <a:endParaRPr lang="ru-RU" sz="1800" kern="1200" dirty="0">
                        <a:solidFill>
                          <a:schemeClr val="dk1"/>
                        </a:solidFill>
                        <a:latin typeface="+mj-lt"/>
                        <a:ea typeface="+mn-ea"/>
                        <a:cs typeface="+mn-cs"/>
                      </a:endParaRPr>
                    </a:p>
                    <a:p>
                      <a:pPr marL="285750" lvl="0" indent="-285750" algn="just" eaLnBrk="0" fontAlgn="base" hangingPunct="0">
                        <a:spcBef>
                          <a:spcPct val="0"/>
                        </a:spcBef>
                        <a:spcAft>
                          <a:spcPct val="0"/>
                        </a:spcAft>
                        <a:buClr>
                          <a:srgbClr val="C00000"/>
                        </a:buClr>
                        <a:buFont typeface="Wingdings" panose="05000000000000000000" pitchFamily="2" charset="2"/>
                        <a:buChar char="v"/>
                        <a:tabLst>
                          <a:tab pos="630238" algn="l"/>
                        </a:tabLst>
                      </a:pPr>
                      <a:r>
                        <a:rPr lang="uk-UA" sz="1800" kern="1200" dirty="0">
                          <a:solidFill>
                            <a:schemeClr val="dk1"/>
                          </a:solidFill>
                          <a:latin typeface="+mj-lt"/>
                          <a:ea typeface="Times New Roman" pitchFamily="18" charset="0"/>
                          <a:cs typeface="+mn-cs"/>
                        </a:rPr>
                        <a:t>поглиблення теоретичних знань завдяки їх практичному застосуванню</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10004"/>
                  </a:ext>
                </a:extLst>
              </a:tr>
            </a:tbl>
          </a:graphicData>
        </a:graphic>
      </p:graphicFrame>
      <p:sp>
        <p:nvSpPr>
          <p:cNvPr id="4" name="Прямоугольник 3">
            <a:extLst>
              <a:ext uri="{FF2B5EF4-FFF2-40B4-BE49-F238E27FC236}">
                <a16:creationId xmlns:a16="http://schemas.microsoft.com/office/drawing/2014/main" id="{B954844E-12B0-4D20-BD40-1EC4AEFC14D5}"/>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(6)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9070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6F08FE3A-EA5C-40C9-A831-C1D607B99C96}"/>
              </a:ext>
            </a:extLst>
          </p:cNvPr>
          <p:cNvGraphicFramePr>
            <a:graphicFrameLocks noGrp="1"/>
          </p:cNvGraphicFramePr>
          <p:nvPr>
            <p:extLst>
              <p:ext uri="{D42A27DB-BD31-4B8C-83A1-F6EECF244321}">
                <p14:modId xmlns:p14="http://schemas.microsoft.com/office/powerpoint/2010/main" val="3585651324"/>
              </p:ext>
            </p:extLst>
          </p:nvPr>
        </p:nvGraphicFramePr>
        <p:xfrm>
          <a:off x="461682" y="403127"/>
          <a:ext cx="11268636" cy="5394960"/>
        </p:xfrm>
        <a:graphic>
          <a:graphicData uri="http://schemas.openxmlformats.org/drawingml/2006/table">
            <a:tbl>
              <a:tblPr firstRow="1" bandRow="1">
                <a:tableStyleId>{21E4AEA4-8DFA-4A89-87EB-49C32662AFE0}</a:tableStyleId>
              </a:tblPr>
              <a:tblGrid>
                <a:gridCol w="799576">
                  <a:extLst>
                    <a:ext uri="{9D8B030D-6E8A-4147-A177-3AD203B41FA5}">
                      <a16:colId xmlns:a16="http://schemas.microsoft.com/office/drawing/2014/main" val="20000"/>
                    </a:ext>
                  </a:extLst>
                </a:gridCol>
                <a:gridCol w="10469060">
                  <a:extLst>
                    <a:ext uri="{9D8B030D-6E8A-4147-A177-3AD203B41FA5}">
                      <a16:colId xmlns:a16="http://schemas.microsoft.com/office/drawing/2014/main" val="20001"/>
                    </a:ext>
                  </a:extLst>
                </a:gridCol>
              </a:tblGrid>
              <a:tr h="611381">
                <a:tc>
                  <a:txBody>
                    <a:bodyPr/>
                    <a:lstStyle/>
                    <a:p>
                      <a:pPr marL="342900" indent="-342900" algn="ctr">
                        <a:buFont typeface="+mj-lt"/>
                        <a:buNone/>
                      </a:pPr>
                      <a:r>
                        <a:rPr lang="uk-UA" sz="1800" b="1" dirty="0">
                          <a:solidFill>
                            <a:schemeClr val="bg1"/>
                          </a:solidFill>
                          <a:latin typeface="+mj-lt"/>
                        </a:rPr>
                        <a:t>3.2</a:t>
                      </a: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b="1" kern="1200" dirty="0" bmk="_Toc44715378">
                          <a:solidFill>
                            <a:schemeClr val="lt1"/>
                          </a:solidFill>
                          <a:latin typeface="+mn-lt"/>
                          <a:ea typeface="+mn-ea"/>
                          <a:cs typeface="Times New Roman" pitchFamily="18" charset="0"/>
                        </a:rPr>
                        <a:t>Типова структура методичних рекомендацій з підготовки та виконання лабораторних робіт</a:t>
                      </a:r>
                      <a:endParaRPr lang="uk-UA" sz="1800" b="1" i="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0">
                <a:tc>
                  <a:txBody>
                    <a:bodyPr/>
                    <a:lstStyle/>
                    <a:p>
                      <a:pPr marL="342900" indent="-342900" algn="ctr">
                        <a:buFont typeface="+mj-lt"/>
                        <a:buNone/>
                      </a:pPr>
                      <a:r>
                        <a:rPr lang="ru-RU" sz="1800" b="1" dirty="0">
                          <a:solidFill>
                            <a:schemeClr val="tx1"/>
                          </a:solidFill>
                          <a:latin typeface="+mj-lt"/>
                        </a:rPr>
                        <a:t>3.3.2</a:t>
                      </a:r>
                    </a:p>
                  </a:txBody>
                  <a:tcPr/>
                </a:tc>
                <a:tc>
                  <a:txBody>
                    <a:bodyPr/>
                    <a:lstStyle/>
                    <a:p>
                      <a:pPr marL="0" lvl="0" indent="0" algn="just" eaLnBrk="0" fontAlgn="base" hangingPunct="0">
                        <a:spcBef>
                          <a:spcPct val="0"/>
                        </a:spcBef>
                        <a:spcAft>
                          <a:spcPct val="0"/>
                        </a:spcAft>
                        <a:tabLst>
                          <a:tab pos="630238" algn="l"/>
                        </a:tabLst>
                      </a:pPr>
                      <a:r>
                        <a:rPr lang="uk-UA" sz="1800" b="1" i="1" kern="1200" dirty="0">
                          <a:solidFill>
                            <a:schemeClr val="dk1"/>
                          </a:solidFill>
                          <a:latin typeface="+mj-lt"/>
                          <a:ea typeface="Times New Roman" pitchFamily="18" charset="0"/>
                          <a:cs typeface="+mn-cs"/>
                        </a:rPr>
                        <a:t>Тематика, об’єкт, предмет, мета</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10005"/>
                  </a:ext>
                </a:extLst>
              </a:tr>
              <a:tr h="627653">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defRPr/>
                      </a:pPr>
                      <a:r>
                        <a:rPr lang="uk-UA" sz="1800" i="1" kern="1200" dirty="0">
                          <a:solidFill>
                            <a:schemeClr val="dk1"/>
                          </a:solidFill>
                          <a:latin typeface="+mj-lt"/>
                          <a:ea typeface="Times New Roman" pitchFamily="18" charset="0"/>
                          <a:cs typeface="+mn-cs"/>
                        </a:rPr>
                        <a:t>Тематика.</a:t>
                      </a:r>
                      <a:r>
                        <a:rPr lang="uk-UA" sz="1800" b="1" i="1" kern="1200" dirty="0">
                          <a:solidFill>
                            <a:schemeClr val="dk1"/>
                          </a:solidFill>
                          <a:latin typeface="+mj-lt"/>
                          <a:ea typeface="Times New Roman" pitchFamily="18" charset="0"/>
                          <a:cs typeface="+mn-cs"/>
                        </a:rPr>
                        <a:t> </a:t>
                      </a:r>
                      <a:r>
                        <a:rPr lang="uk-UA" sz="1800" kern="1200" dirty="0">
                          <a:solidFill>
                            <a:schemeClr val="dk1"/>
                          </a:solidFill>
                          <a:latin typeface="+mj-lt"/>
                          <a:ea typeface="Arial" pitchFamily="34" charset="0"/>
                          <a:cs typeface="+mn-cs"/>
                        </a:rPr>
                        <a:t>Назва теми лабораторної роботи має бути </a:t>
                      </a:r>
                      <a:r>
                        <a:rPr lang="uk-UA" sz="1800" kern="1200" dirty="0">
                          <a:solidFill>
                            <a:schemeClr val="dk1"/>
                          </a:solidFill>
                          <a:latin typeface="+mj-lt"/>
                          <a:ea typeface="Times New Roman" pitchFamily="18" charset="0"/>
                          <a:cs typeface="+mn-cs"/>
                        </a:rPr>
                        <a:t>лаконічною,</a:t>
                      </a:r>
                      <a:r>
                        <a:rPr lang="uk-UA" sz="1800" kern="1200" dirty="0">
                          <a:solidFill>
                            <a:schemeClr val="dk1"/>
                          </a:solidFill>
                          <a:latin typeface="+mj-lt"/>
                          <a:ea typeface="Arial" pitchFamily="34" charset="0"/>
                          <a:cs typeface="+mn-cs"/>
                        </a:rPr>
                        <a:t> відображати об’єкт, </a:t>
                      </a:r>
                      <a:r>
                        <a:rPr lang="uk-UA" sz="1800" kern="1200" dirty="0">
                          <a:solidFill>
                            <a:schemeClr val="dk1"/>
                          </a:solidFill>
                          <a:latin typeface="+mj-lt"/>
                          <a:ea typeface="Times New Roman" pitchFamily="18" charset="0"/>
                          <a:cs typeface="+mn-cs"/>
                        </a:rPr>
                        <a:t>предмет та мету дослідження.</a:t>
                      </a:r>
                      <a:r>
                        <a:rPr lang="uk-UA" sz="1800" i="1" kern="1200" dirty="0">
                          <a:solidFill>
                            <a:schemeClr val="dk1"/>
                          </a:solidFill>
                          <a:latin typeface="+mj-lt"/>
                          <a:ea typeface="Times New Roman" pitchFamily="18" charset="0"/>
                          <a:cs typeface="+mn-cs"/>
                        </a:rPr>
                        <a:t> </a:t>
                      </a:r>
                    </a:p>
                    <a:p>
                      <a:pPr marL="0" marR="0" lvl="0" indent="0" algn="just" defTabSz="914400" rtl="0" eaLnBrk="0" fontAlgn="base" latinLnBrk="0" hangingPunct="0">
                        <a:lnSpc>
                          <a:spcPct val="100000"/>
                        </a:lnSpc>
                        <a:spcBef>
                          <a:spcPct val="0"/>
                        </a:spcBef>
                        <a:spcAft>
                          <a:spcPct val="0"/>
                        </a:spcAft>
                        <a:buClrTx/>
                        <a:buSzTx/>
                        <a:buFontTx/>
                        <a:buNone/>
                        <a:tabLst>
                          <a:tab pos="630238" algn="l"/>
                        </a:tabLst>
                        <a:defRPr/>
                      </a:pPr>
                      <a:r>
                        <a:rPr lang="uk-UA" sz="1800" i="1" kern="1200" dirty="0">
                          <a:solidFill>
                            <a:schemeClr val="dk1"/>
                          </a:solidFill>
                          <a:latin typeface="+mn-lt"/>
                          <a:ea typeface="Times New Roman" pitchFamily="18" charset="0"/>
                          <a:cs typeface="+mn-cs"/>
                        </a:rPr>
                        <a:t>Об'єкт – </a:t>
                      </a:r>
                      <a:r>
                        <a:rPr lang="uk-UA" sz="1800" kern="1200" dirty="0">
                          <a:solidFill>
                            <a:schemeClr val="dk1"/>
                          </a:solidFill>
                          <a:latin typeface="+mn-lt"/>
                          <a:ea typeface="Times New Roman" pitchFamily="18" charset="0"/>
                          <a:cs typeface="+mn-cs"/>
                        </a:rPr>
                        <a:t>процес або явище, на які націлена певна діяльність студента під час виконання лабораторної роботи. </a:t>
                      </a:r>
                    </a:p>
                    <a:p>
                      <a:pPr marL="0" marR="0" lvl="0" indent="0" algn="just" defTabSz="914400" rtl="0" eaLnBrk="0" fontAlgn="base" latinLnBrk="0" hangingPunct="0">
                        <a:lnSpc>
                          <a:spcPct val="100000"/>
                        </a:lnSpc>
                        <a:spcBef>
                          <a:spcPct val="0"/>
                        </a:spcBef>
                        <a:spcAft>
                          <a:spcPct val="0"/>
                        </a:spcAft>
                        <a:buClrTx/>
                        <a:buSzTx/>
                        <a:buFontTx/>
                        <a:buNone/>
                        <a:tabLst>
                          <a:tab pos="630238" algn="l"/>
                        </a:tabLst>
                        <a:defRPr/>
                      </a:pPr>
                      <a:r>
                        <a:rPr lang="uk-UA" sz="1800" i="1" kern="1200" dirty="0">
                          <a:solidFill>
                            <a:schemeClr val="dk1"/>
                          </a:solidFill>
                          <a:latin typeface="+mn-lt"/>
                          <a:ea typeface="Times New Roman" pitchFamily="18" charset="0"/>
                          <a:cs typeface="+mn-cs"/>
                        </a:rPr>
                        <a:t>Предмет – </a:t>
                      </a:r>
                      <a:r>
                        <a:rPr lang="uk-UA" sz="1800" kern="1200" dirty="0">
                          <a:solidFill>
                            <a:schemeClr val="dk1"/>
                          </a:solidFill>
                          <a:latin typeface="+mn-lt"/>
                          <a:ea typeface="Times New Roman" pitchFamily="18" charset="0"/>
                          <a:cs typeface="+mn-cs"/>
                        </a:rPr>
                        <a:t>сторона об’єкта, що становить зміст пізнання під час виконання лабораторної роботи. </a:t>
                      </a:r>
                    </a:p>
                    <a:p>
                      <a:pPr marL="0" marR="0" lvl="0" indent="0" algn="just" defTabSz="914400" rtl="0" eaLnBrk="0" fontAlgn="base" latinLnBrk="0" hangingPunct="0">
                        <a:lnSpc>
                          <a:spcPct val="100000"/>
                        </a:lnSpc>
                        <a:spcBef>
                          <a:spcPct val="0"/>
                        </a:spcBef>
                        <a:spcAft>
                          <a:spcPct val="0"/>
                        </a:spcAft>
                        <a:buClrTx/>
                        <a:buSzTx/>
                        <a:buFontTx/>
                        <a:buNone/>
                        <a:tabLst>
                          <a:tab pos="630238" algn="l"/>
                        </a:tabLst>
                        <a:defRPr/>
                      </a:pPr>
                      <a:r>
                        <a:rPr lang="uk-UA" sz="1800" i="1" dirty="0">
                          <a:latin typeface="Arial" pitchFamily="34" charset="0"/>
                          <a:ea typeface="Times New Roman" pitchFamily="18" charset="0"/>
                        </a:rPr>
                        <a:t>Мета – </a:t>
                      </a:r>
                      <a:r>
                        <a:rPr lang="uk-UA" sz="1800" dirty="0">
                          <a:latin typeface="Arial" pitchFamily="34" charset="0"/>
                          <a:ea typeface="Times New Roman" pitchFamily="18" charset="0"/>
                        </a:rPr>
                        <a:t>запланований конструктивний результат</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10006"/>
                  </a:ext>
                </a:extLst>
              </a:tr>
              <a:tr h="0">
                <a:tc>
                  <a:txBody>
                    <a:bodyPr/>
                    <a:lstStyle/>
                    <a:p>
                      <a:pPr marL="342900" indent="-342900" algn="ctr">
                        <a:buFont typeface="+mj-lt"/>
                        <a:buNone/>
                      </a:pPr>
                      <a:r>
                        <a:rPr lang="ru-RU" sz="1800" b="1" dirty="0">
                          <a:solidFill>
                            <a:schemeClr val="tx1"/>
                          </a:solidFill>
                          <a:latin typeface="+mj-lt"/>
                        </a:rPr>
                        <a:t>3.3.3</a:t>
                      </a:r>
                    </a:p>
                  </a:txBody>
                  <a:tcPr/>
                </a:tc>
                <a:tc>
                  <a:txBody>
                    <a:bodyPr/>
                    <a:lstStyle/>
                    <a:p>
                      <a:pPr marL="0" lvl="0" indent="0" algn="just" eaLnBrk="0" fontAlgn="base" hangingPunct="0">
                        <a:spcBef>
                          <a:spcPct val="0"/>
                        </a:spcBef>
                        <a:spcAft>
                          <a:spcPct val="0"/>
                        </a:spcAft>
                        <a:tabLst>
                          <a:tab pos="630238" algn="l"/>
                        </a:tabLst>
                      </a:pPr>
                      <a:r>
                        <a:rPr lang="uk-UA" sz="1800" b="1" i="1" dirty="0">
                          <a:latin typeface="Arial" pitchFamily="34" charset="0"/>
                          <a:ea typeface="Times New Roman" pitchFamily="18" charset="0"/>
                        </a:rPr>
                        <a:t>Результати навчання</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3358879455"/>
                  </a:ext>
                </a:extLst>
              </a:tr>
              <a:tr h="0">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dirty="0">
                          <a:latin typeface="+mj-lt"/>
                          <a:ea typeface="Arial" pitchFamily="34" charset="0"/>
                          <a:cs typeface="Times New Roman" pitchFamily="18" charset="0"/>
                        </a:rPr>
                        <a:t>Визначаються результати навчання як складові лабораторних блоків модулів шляхом їх декомпозиції</a:t>
                      </a:r>
                      <a:endParaRPr lang="ru-RU" sz="1800" dirty="0">
                        <a:latin typeface="+mj-lt"/>
                      </a:endParaRPr>
                    </a:p>
                  </a:txBody>
                  <a:tcPr/>
                </a:tc>
                <a:extLst>
                  <a:ext uri="{0D108BD9-81ED-4DB2-BD59-A6C34878D82A}">
                    <a16:rowId xmlns:a16="http://schemas.microsoft.com/office/drawing/2014/main" val="3170886083"/>
                  </a:ext>
                </a:extLst>
              </a:tr>
              <a:tr h="0">
                <a:tc>
                  <a:txBody>
                    <a:bodyPr/>
                    <a:lstStyle/>
                    <a:p>
                      <a:pPr marL="342900" indent="-342900" algn="ctr">
                        <a:buFont typeface="+mj-lt"/>
                        <a:buNone/>
                      </a:pPr>
                      <a:r>
                        <a:rPr lang="ru-RU" sz="1800" b="1" dirty="0">
                          <a:solidFill>
                            <a:schemeClr val="tx1"/>
                          </a:solidFill>
                          <a:latin typeface="+mj-lt"/>
                        </a:rPr>
                        <a:t>3.3.4</a:t>
                      </a:r>
                    </a:p>
                  </a:txBody>
                  <a:tcPr/>
                </a:tc>
                <a:tc>
                  <a:txBody>
                    <a:bodyPr/>
                    <a:lstStyle/>
                    <a:p>
                      <a:pPr marL="0" lvl="0" indent="0" algn="just" fontAlgn="base">
                        <a:spcBef>
                          <a:spcPct val="0"/>
                        </a:spcBef>
                        <a:spcAft>
                          <a:spcPct val="0"/>
                        </a:spcAft>
                        <a:tabLst>
                          <a:tab pos="630238" algn="l"/>
                        </a:tabLst>
                      </a:pPr>
                      <a:r>
                        <a:rPr kumimoji="0" lang="uk-UA" sz="1800" b="1" i="1" u="none" strike="noStrike" cap="none" normalizeH="0" baseline="0">
                          <a:ln>
                            <a:noFill/>
                          </a:ln>
                          <a:solidFill>
                            <a:schemeClr val="tx1"/>
                          </a:solidFill>
                          <a:effectLst/>
                          <a:latin typeface="+mj-lt"/>
                          <a:ea typeface="Arial" pitchFamily="34" charset="0"/>
                        </a:rPr>
                        <a:t>Теоретичні положення</a:t>
                      </a:r>
                      <a:endParaRPr lang="uk-UA" sz="1800" b="1" i="1" kern="1200" dirty="0">
                        <a:solidFill>
                          <a:schemeClr val="tx1"/>
                        </a:solidFill>
                        <a:latin typeface="+mj-lt"/>
                        <a:ea typeface="+mn-ea"/>
                        <a:cs typeface="+mn-cs"/>
                      </a:endParaRPr>
                    </a:p>
                  </a:txBody>
                  <a:tcPr/>
                </a:tc>
                <a:extLst>
                  <a:ext uri="{0D108BD9-81ED-4DB2-BD59-A6C34878D82A}">
                    <a16:rowId xmlns:a16="http://schemas.microsoft.com/office/drawing/2014/main" val="4189584500"/>
                  </a:ext>
                </a:extLst>
              </a:tr>
              <a:tr h="0">
                <a:tc>
                  <a:txBody>
                    <a:bodyPr/>
                    <a:lstStyle/>
                    <a:p>
                      <a:pPr marL="342900" indent="-342900" algn="ctr">
                        <a:buFont typeface="+mj-lt"/>
                        <a:buNone/>
                      </a:pP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kumimoji="0" lang="uk-UA" sz="1800" b="0" i="0" u="none" strike="noStrike" cap="none" normalizeH="0" baseline="0" dirty="0">
                          <a:ln>
                            <a:noFill/>
                          </a:ln>
                          <a:solidFill>
                            <a:schemeClr val="tx1"/>
                          </a:solidFill>
                          <a:effectLst/>
                          <a:latin typeface="+mj-lt"/>
                          <a:ea typeface="Arial" pitchFamily="34" charset="0"/>
                        </a:rPr>
                        <a:t>Подаються основні теоретичні відомості дисципліни в обсязі, достатньому для обґрунтування методики експерименту</a:t>
                      </a:r>
                      <a:endParaRPr lang="uk-UA" sz="1800" b="1" i="1" kern="1200" dirty="0">
                        <a:solidFill>
                          <a:schemeClr val="lt1"/>
                        </a:solidFill>
                        <a:latin typeface="+mj-lt"/>
                        <a:ea typeface="+mn-ea"/>
                        <a:cs typeface="+mn-cs"/>
                      </a:endParaRPr>
                    </a:p>
                  </a:txBody>
                  <a:tcPr/>
                </a:tc>
                <a:extLst>
                  <a:ext uri="{0D108BD9-81ED-4DB2-BD59-A6C34878D82A}">
                    <a16:rowId xmlns:a16="http://schemas.microsoft.com/office/drawing/2014/main" val="238326741"/>
                  </a:ext>
                </a:extLst>
              </a:tr>
              <a:tr h="0">
                <a:tc>
                  <a:txBody>
                    <a:bodyPr/>
                    <a:lstStyle/>
                    <a:p>
                      <a:pPr marL="342900" indent="-342900" algn="ctr">
                        <a:buFont typeface="+mj-lt"/>
                        <a:buNone/>
                      </a:pPr>
                      <a:r>
                        <a:rPr lang="ru-RU" sz="1800" b="1" dirty="0">
                          <a:solidFill>
                            <a:schemeClr val="tx1"/>
                          </a:solidFill>
                          <a:latin typeface="+mj-lt"/>
                        </a:rPr>
                        <a:t>3.3.5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1" u="none" strike="noStrike" cap="none" normalizeH="0" baseline="0" dirty="0">
                          <a:ln>
                            <a:noFill/>
                          </a:ln>
                          <a:solidFill>
                            <a:schemeClr val="tx1"/>
                          </a:solidFill>
                          <a:effectLst/>
                          <a:latin typeface="+mj-lt"/>
                          <a:ea typeface="Arial" pitchFamily="34" charset="0"/>
                        </a:rPr>
                        <a:t>Методичні рекомендації до виконання робіт</a:t>
                      </a:r>
                      <a:endParaRPr lang="ru-RU" sz="1800" dirty="0">
                        <a:latin typeface="+mj-lt"/>
                      </a:endParaRPr>
                    </a:p>
                  </a:txBody>
                  <a:tcPr/>
                </a:tc>
                <a:extLst>
                  <a:ext uri="{0D108BD9-81ED-4DB2-BD59-A6C34878D82A}">
                    <a16:rowId xmlns:a16="http://schemas.microsoft.com/office/drawing/2014/main" val="3346541427"/>
                  </a:ext>
                </a:extLst>
              </a:tr>
            </a:tbl>
          </a:graphicData>
        </a:graphic>
      </p:graphicFrame>
      <p:sp>
        <p:nvSpPr>
          <p:cNvPr id="4" name="Прямоугольник 3">
            <a:extLst>
              <a:ext uri="{FF2B5EF4-FFF2-40B4-BE49-F238E27FC236}">
                <a16:creationId xmlns:a16="http://schemas.microsoft.com/office/drawing/2014/main" id="{F88CCAAC-DC48-4BD2-A0C1-84CB6FD2AC21}"/>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(7)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5866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44DA16E7-E3A8-479C-AF14-F28EA659ACE3}"/>
              </a:ext>
            </a:extLst>
          </p:cNvPr>
          <p:cNvGraphicFramePr>
            <a:graphicFrameLocks noGrp="1"/>
          </p:cNvGraphicFramePr>
          <p:nvPr>
            <p:extLst>
              <p:ext uri="{D42A27DB-BD31-4B8C-83A1-F6EECF244321}">
                <p14:modId xmlns:p14="http://schemas.microsoft.com/office/powerpoint/2010/main" val="316612141"/>
              </p:ext>
            </p:extLst>
          </p:nvPr>
        </p:nvGraphicFramePr>
        <p:xfrm>
          <a:off x="207264" y="237764"/>
          <a:ext cx="11777472" cy="5577840"/>
        </p:xfrm>
        <a:graphic>
          <a:graphicData uri="http://schemas.openxmlformats.org/drawingml/2006/table">
            <a:tbl>
              <a:tblPr firstRow="1" bandRow="1">
                <a:tableStyleId>{21E4AEA4-8DFA-4A89-87EB-49C32662AFE0}</a:tableStyleId>
              </a:tblPr>
              <a:tblGrid>
                <a:gridCol w="1020803">
                  <a:extLst>
                    <a:ext uri="{9D8B030D-6E8A-4147-A177-3AD203B41FA5}">
                      <a16:colId xmlns:a16="http://schemas.microsoft.com/office/drawing/2014/main" val="20000"/>
                    </a:ext>
                  </a:extLst>
                </a:gridCol>
                <a:gridCol w="10756669">
                  <a:extLst>
                    <a:ext uri="{9D8B030D-6E8A-4147-A177-3AD203B41FA5}">
                      <a16:colId xmlns:a16="http://schemas.microsoft.com/office/drawing/2014/main" val="20001"/>
                    </a:ext>
                  </a:extLst>
                </a:gridCol>
              </a:tblGrid>
              <a:tr h="348519">
                <a:tc>
                  <a:txBody>
                    <a:bodyPr/>
                    <a:lstStyle/>
                    <a:p>
                      <a:pPr marL="342900" indent="-342900" algn="ctr">
                        <a:buFont typeface="+mj-lt"/>
                        <a:buNone/>
                      </a:pPr>
                      <a:r>
                        <a:rPr lang="uk-UA" sz="1800" b="1" dirty="0">
                          <a:solidFill>
                            <a:schemeClr val="bg1"/>
                          </a:solidFill>
                          <a:latin typeface="+mj-lt"/>
                        </a:rPr>
                        <a:t>3.2</a:t>
                      </a: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b="1" kern="1200" dirty="0" bmk="_Toc44715378">
                          <a:solidFill>
                            <a:schemeClr val="lt1"/>
                          </a:solidFill>
                          <a:latin typeface="+mn-lt"/>
                          <a:ea typeface="+mn-ea"/>
                          <a:cs typeface="Times New Roman" pitchFamily="18" charset="0"/>
                        </a:rPr>
                        <a:t>Типова структура методичних рекомендацій з підготовки та виконання лабораторних робіт</a:t>
                      </a:r>
                      <a:endParaRPr lang="uk-UA" sz="1800" b="1" i="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348519">
                <a:tc>
                  <a:txBody>
                    <a:bodyPr/>
                    <a:lstStyle/>
                    <a:p>
                      <a:pPr marL="342900" indent="-342900" algn="ctr">
                        <a:buFont typeface="+mj-lt"/>
                        <a:buNone/>
                      </a:pPr>
                      <a:r>
                        <a:rPr lang="ru-RU" sz="1800" b="1" dirty="0">
                          <a:solidFill>
                            <a:schemeClr val="tx1"/>
                          </a:solidFill>
                          <a:latin typeface="+mj-lt"/>
                        </a:rPr>
                        <a:t>3.3.6</a:t>
                      </a:r>
                    </a:p>
                  </a:txBody>
                  <a:tcPr/>
                </a:tc>
                <a:tc>
                  <a:txBody>
                    <a:bodyPr/>
                    <a:lstStyle/>
                    <a:p>
                      <a:pPr marL="0" lvl="0" indent="0" algn="just" eaLnBrk="0" fontAlgn="base" hangingPunct="0">
                        <a:spcBef>
                          <a:spcPct val="0"/>
                        </a:spcBef>
                        <a:spcAft>
                          <a:spcPct val="0"/>
                        </a:spcAft>
                        <a:tabLst>
                          <a:tab pos="630238" algn="l"/>
                        </a:tabLst>
                      </a:pPr>
                      <a:r>
                        <a:rPr kumimoji="0" lang="uk-UA" sz="1800" b="1" i="1" u="none" strike="noStrike" cap="none" normalizeH="0" baseline="0" dirty="0">
                          <a:ln>
                            <a:noFill/>
                          </a:ln>
                          <a:solidFill>
                            <a:schemeClr val="tx1"/>
                          </a:solidFill>
                          <a:effectLst/>
                          <a:latin typeface="+mj-lt"/>
                          <a:ea typeface="Arial" pitchFamily="34" charset="0"/>
                        </a:rPr>
                        <a:t>Питання для підготовки до захисту лабораторної роботи</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1471097935"/>
                  </a:ext>
                </a:extLst>
              </a:tr>
              <a:tr h="434273">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lvl="0" indent="0" algn="just" eaLnBrk="0" fontAlgn="base" hangingPunct="0">
                        <a:spcBef>
                          <a:spcPct val="0"/>
                        </a:spcBef>
                        <a:spcAft>
                          <a:spcPct val="0"/>
                        </a:spcAft>
                        <a:tabLst>
                          <a:tab pos="630238" algn="l"/>
                        </a:tabLst>
                      </a:pPr>
                      <a:r>
                        <a:rPr kumimoji="0" lang="uk-UA" sz="1800" b="0" i="0" u="none" strike="noStrike" cap="none" normalizeH="0" baseline="0" dirty="0">
                          <a:ln>
                            <a:noFill/>
                          </a:ln>
                          <a:solidFill>
                            <a:schemeClr val="tx1"/>
                          </a:solidFill>
                          <a:effectLst/>
                          <a:latin typeface="+mj-lt"/>
                          <a:ea typeface="Arial" pitchFamily="34" charset="0"/>
                        </a:rPr>
                        <a:t>Складається з метою концентрації уваги студентів на ключових моментах виконання та захисту лабораторної роботи</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4157769427"/>
                  </a:ext>
                </a:extLst>
              </a:tr>
              <a:tr h="248156">
                <a:tc>
                  <a:txBody>
                    <a:bodyPr/>
                    <a:lstStyle/>
                    <a:p>
                      <a:pPr marL="342900" indent="-342900" algn="ctr">
                        <a:buFont typeface="+mj-lt"/>
                        <a:buNone/>
                      </a:pPr>
                      <a:r>
                        <a:rPr lang="ru-RU" sz="1800" b="1" dirty="0">
                          <a:solidFill>
                            <a:schemeClr val="tx1"/>
                          </a:solidFill>
                          <a:latin typeface="+mj-lt"/>
                        </a:rPr>
                        <a:t>3.3.7</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uk-UA" sz="1800" b="1" i="1" u="none" strike="noStrike" cap="none" normalizeH="0" baseline="0" dirty="0">
                          <a:ln>
                            <a:noFill/>
                          </a:ln>
                          <a:solidFill>
                            <a:schemeClr val="tx1"/>
                          </a:solidFill>
                          <a:effectLst/>
                          <a:latin typeface="+mj-lt"/>
                          <a:ea typeface="Times New Roman" pitchFamily="18" charset="0"/>
                        </a:rPr>
                        <a:t>Вимоги до оформлення </a:t>
                      </a:r>
                      <a:endParaRPr kumimoji="0" lang="ru-RU" sz="1800" b="0"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818970445"/>
                  </a:ext>
                </a:extLst>
              </a:tr>
              <a:tr h="434273">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defRPr/>
                      </a:pPr>
                      <a:r>
                        <a:rPr kumimoji="0" lang="uk-UA" sz="1800" b="0" i="0" u="none" strike="noStrike" cap="none" normalizeH="0" baseline="0" dirty="0">
                          <a:ln>
                            <a:noFill/>
                          </a:ln>
                          <a:solidFill>
                            <a:schemeClr val="tx1"/>
                          </a:solidFill>
                          <a:effectLst/>
                          <a:latin typeface="+mj-lt"/>
                          <a:ea typeface="Times New Roman" pitchFamily="18" charset="0"/>
                        </a:rPr>
                        <a:t>Виконуються відповідно до стандарту ДСТУ 3008 – 15. Документація. Звіти у сфері науки і техніки. Структура і правила оформлення</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3358879455"/>
                  </a:ext>
                </a:extLst>
              </a:tr>
              <a:tr h="248156">
                <a:tc>
                  <a:txBody>
                    <a:bodyPr/>
                    <a:lstStyle/>
                    <a:p>
                      <a:pPr marL="342900" indent="-342900" algn="ctr">
                        <a:buFont typeface="+mj-lt"/>
                        <a:buNone/>
                      </a:pPr>
                      <a:r>
                        <a:rPr lang="ru-RU" sz="1800" b="1" dirty="0">
                          <a:solidFill>
                            <a:schemeClr val="tx1"/>
                          </a:solidFill>
                          <a:latin typeface="+mj-lt"/>
                        </a:rPr>
                        <a:t>3.3.8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1" u="none" strike="noStrike" cap="none" normalizeH="0" baseline="0" dirty="0">
                          <a:ln>
                            <a:noFill/>
                          </a:ln>
                          <a:solidFill>
                            <a:schemeClr val="tx1"/>
                          </a:solidFill>
                          <a:effectLst/>
                          <a:latin typeface="+mj-lt"/>
                          <a:ea typeface="Times New Roman" pitchFamily="18" charset="0"/>
                        </a:rPr>
                        <a:t>Критерії та процедури оцінювання лабораторної роботи</a:t>
                      </a:r>
                      <a:endParaRPr lang="ru-RU" sz="1800" dirty="0">
                        <a:latin typeface="+mj-lt"/>
                      </a:endParaRPr>
                    </a:p>
                  </a:txBody>
                  <a:tcPr/>
                </a:tc>
                <a:extLst>
                  <a:ext uri="{0D108BD9-81ED-4DB2-BD59-A6C34878D82A}">
                    <a16:rowId xmlns:a16="http://schemas.microsoft.com/office/drawing/2014/main" val="3170886083"/>
                  </a:ext>
                </a:extLst>
              </a:tr>
              <a:tr h="620389">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mj-lt"/>
                          <a:ea typeface="Times New Roman" pitchFamily="18" charset="0"/>
                        </a:rPr>
                        <a:t>Кожна лабораторна робота оцінюється якістю виконання звіту експертним методом з використанням критеріїв робочої програми стосовно контролю рівня сформованості результатів навчання</a:t>
                      </a:r>
                      <a:endParaRPr lang="ru-RU" sz="1800" dirty="0">
                        <a:latin typeface="+mj-lt"/>
                      </a:endParaRPr>
                    </a:p>
                  </a:txBody>
                  <a:tcPr/>
                </a:tc>
                <a:extLst>
                  <a:ext uri="{0D108BD9-81ED-4DB2-BD59-A6C34878D82A}">
                    <a16:rowId xmlns:a16="http://schemas.microsoft.com/office/drawing/2014/main" val="1945187505"/>
                  </a:ext>
                </a:extLst>
              </a:tr>
              <a:tr h="248156">
                <a:tc>
                  <a:txBody>
                    <a:bodyPr/>
                    <a:lstStyle/>
                    <a:p>
                      <a:pPr marL="342900" indent="-342900" algn="ctr">
                        <a:buFont typeface="+mj-lt"/>
                        <a:buNone/>
                      </a:pPr>
                      <a:r>
                        <a:rPr lang="ru-RU" sz="1800" b="1" dirty="0">
                          <a:solidFill>
                            <a:schemeClr val="tx1"/>
                          </a:solidFill>
                          <a:latin typeface="+mj-lt"/>
                        </a:rPr>
                        <a:t>3.3.9</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uk-UA" sz="1800" b="1" i="1" u="none" strike="noStrike" cap="none" normalizeH="0" baseline="0" dirty="0">
                          <a:ln>
                            <a:noFill/>
                          </a:ln>
                          <a:solidFill>
                            <a:srgbClr val="000000"/>
                          </a:solidFill>
                          <a:effectLst/>
                          <a:latin typeface="+mj-lt"/>
                          <a:ea typeface="Arial" pitchFamily="34" charset="0"/>
                          <a:cs typeface="Times New Roman" pitchFamily="18" charset="0"/>
                        </a:rPr>
                        <a:t>Поради студентам щодо методів учіння</a:t>
                      </a:r>
                      <a:endParaRPr lang="ru-RU" sz="1800" dirty="0">
                        <a:latin typeface="+mj-lt"/>
                      </a:endParaRPr>
                    </a:p>
                  </a:txBody>
                  <a:tcPr/>
                </a:tc>
                <a:extLst>
                  <a:ext uri="{0D108BD9-81ED-4DB2-BD59-A6C34878D82A}">
                    <a16:rowId xmlns:a16="http://schemas.microsoft.com/office/drawing/2014/main" val="491182965"/>
                  </a:ext>
                </a:extLst>
              </a:tr>
              <a:tr h="620389">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defRPr/>
                      </a:pPr>
                      <a:r>
                        <a:rPr kumimoji="0" lang="uk-UA" sz="1800" b="0" i="0" u="none" strike="noStrike" cap="none" normalizeH="0" baseline="0" dirty="0">
                          <a:ln>
                            <a:noFill/>
                          </a:ln>
                          <a:solidFill>
                            <a:schemeClr val="tx1"/>
                          </a:solidFill>
                          <a:effectLst/>
                          <a:latin typeface="+mj-lt"/>
                          <a:ea typeface="Times New Roman" pitchFamily="18" charset="0"/>
                        </a:rPr>
                        <a:t>Алгоритм учіння як складова управління навчально-пізнавальною діяльністю з певної дисципліни подається у вигляді порад с</a:t>
                      </a:r>
                      <a:r>
                        <a:rPr kumimoji="0" lang="uk-UA" sz="1800" b="0" i="0" u="none" strike="noStrike" cap="none" normalizeH="0" baseline="0" dirty="0">
                          <a:ln>
                            <a:noFill/>
                          </a:ln>
                          <a:solidFill>
                            <a:srgbClr val="222222"/>
                          </a:solidFill>
                          <a:effectLst/>
                          <a:latin typeface="+mj-lt"/>
                          <a:ea typeface="Times New Roman" pitchFamily="18" charset="0"/>
                        </a:rPr>
                        <a:t>тудентам для осмислення та розуміння навчального контенту під час самостійного його опрацювання</a:t>
                      </a:r>
                      <a:endParaRPr lang="ru-RU" sz="1800" dirty="0">
                        <a:latin typeface="+mj-lt"/>
                      </a:endParaRPr>
                    </a:p>
                  </a:txBody>
                  <a:tcPr/>
                </a:tc>
                <a:extLst>
                  <a:ext uri="{0D108BD9-81ED-4DB2-BD59-A6C34878D82A}">
                    <a16:rowId xmlns:a16="http://schemas.microsoft.com/office/drawing/2014/main" val="1016776061"/>
                  </a:ext>
                </a:extLst>
              </a:tr>
              <a:tr h="434273">
                <a:tc>
                  <a:txBody>
                    <a:bodyPr/>
                    <a:lstStyle/>
                    <a:p>
                      <a:pPr marL="342900" indent="-342900" algn="ctr">
                        <a:buFont typeface="+mj-lt"/>
                        <a:buNone/>
                      </a:pPr>
                      <a:r>
                        <a:rPr lang="ru-RU" sz="1800" b="1" dirty="0">
                          <a:solidFill>
                            <a:schemeClr val="tx1"/>
                          </a:solidFill>
                          <a:latin typeface="+mj-lt"/>
                        </a:rPr>
                        <a:t>3.3.10</a:t>
                      </a:r>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uk-UA" sz="1800" b="1" i="1" u="none" strike="noStrike" cap="none" normalizeH="0" baseline="0" dirty="0">
                          <a:ln>
                            <a:noFill/>
                          </a:ln>
                          <a:solidFill>
                            <a:schemeClr val="tx1"/>
                          </a:solidFill>
                          <a:effectLst/>
                          <a:latin typeface="+mj-lt"/>
                          <a:ea typeface="Times New Roman" pitchFamily="18" charset="0"/>
                        </a:rPr>
                        <a:t>Перелік посилань</a:t>
                      </a:r>
                      <a:endParaRPr kumimoji="0" lang="ru-RU" sz="18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uk-UA" sz="1800" b="0" i="0" u="none" strike="noStrike" cap="none" normalizeH="0" baseline="0" dirty="0">
                          <a:ln>
                            <a:noFill/>
                          </a:ln>
                          <a:solidFill>
                            <a:schemeClr val="tx1"/>
                          </a:solidFill>
                          <a:effectLst/>
                          <a:latin typeface="+mj-lt"/>
                          <a:ea typeface="Times New Roman" pitchFamily="18" charset="0"/>
                        </a:rPr>
                        <a:t>Подається список джерел інформації, на яких базується виконання лабораторних робіт</a:t>
                      </a:r>
                      <a:endParaRPr lang="ru-RU" sz="1800" dirty="0">
                        <a:latin typeface="+mj-lt"/>
                      </a:endParaRPr>
                    </a:p>
                  </a:txBody>
                  <a:tcPr/>
                </a:tc>
                <a:extLst>
                  <a:ext uri="{0D108BD9-81ED-4DB2-BD59-A6C34878D82A}">
                    <a16:rowId xmlns:a16="http://schemas.microsoft.com/office/drawing/2014/main" val="467878268"/>
                  </a:ext>
                </a:extLst>
              </a:tr>
            </a:tbl>
          </a:graphicData>
        </a:graphic>
      </p:graphicFrame>
      <p:sp>
        <p:nvSpPr>
          <p:cNvPr id="5" name="Прямоугольник 4">
            <a:extLst>
              <a:ext uri="{FF2B5EF4-FFF2-40B4-BE49-F238E27FC236}">
                <a16:creationId xmlns:a16="http://schemas.microsoft.com/office/drawing/2014/main" id="{714F9AC5-3CCE-4A15-8DD1-6250F84641D4}"/>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(8)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924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0F008267-3794-4C47-9F3B-CAB99C21E9D6}"/>
              </a:ext>
            </a:extLst>
          </p:cNvPr>
          <p:cNvGraphicFramePr>
            <a:graphicFrameLocks noGrp="1"/>
          </p:cNvGraphicFramePr>
          <p:nvPr>
            <p:extLst>
              <p:ext uri="{D42A27DB-BD31-4B8C-83A1-F6EECF244321}">
                <p14:modId xmlns:p14="http://schemas.microsoft.com/office/powerpoint/2010/main" val="4206446210"/>
              </p:ext>
            </p:extLst>
          </p:nvPr>
        </p:nvGraphicFramePr>
        <p:xfrm>
          <a:off x="207264" y="1600200"/>
          <a:ext cx="11777472" cy="3657600"/>
        </p:xfrm>
        <a:graphic>
          <a:graphicData uri="http://schemas.openxmlformats.org/drawingml/2006/table">
            <a:tbl>
              <a:tblPr firstRow="1" bandRow="1">
                <a:tableStyleId>{21E4AEA4-8DFA-4A89-87EB-49C32662AFE0}</a:tableStyleId>
              </a:tblPr>
              <a:tblGrid>
                <a:gridCol w="792480">
                  <a:extLst>
                    <a:ext uri="{9D8B030D-6E8A-4147-A177-3AD203B41FA5}">
                      <a16:colId xmlns:a16="http://schemas.microsoft.com/office/drawing/2014/main" val="20000"/>
                    </a:ext>
                  </a:extLst>
                </a:gridCol>
                <a:gridCol w="10984992">
                  <a:extLst>
                    <a:ext uri="{9D8B030D-6E8A-4147-A177-3AD203B41FA5}">
                      <a16:colId xmlns:a16="http://schemas.microsoft.com/office/drawing/2014/main" val="20001"/>
                    </a:ext>
                  </a:extLst>
                </a:gridCol>
              </a:tblGrid>
              <a:tr h="166521">
                <a:tc>
                  <a:txBody>
                    <a:bodyPr/>
                    <a:lstStyle/>
                    <a:p>
                      <a:pPr marL="342900" indent="-342900" algn="ctr">
                        <a:buFont typeface="+mj-lt"/>
                        <a:buNone/>
                      </a:pPr>
                      <a:r>
                        <a:rPr lang="uk-UA" sz="1800" b="1" dirty="0">
                          <a:solidFill>
                            <a:schemeClr val="bg1"/>
                          </a:solidFill>
                          <a:latin typeface="+mj-lt"/>
                        </a:rPr>
                        <a:t>3.4</a:t>
                      </a: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b="1" kern="1200" dirty="0" bmk="_Toc44715378">
                          <a:solidFill>
                            <a:schemeClr val="lt1"/>
                          </a:solidFill>
                          <a:latin typeface="+mn-lt"/>
                          <a:ea typeface="+mn-ea"/>
                          <a:cs typeface="Times New Roman" pitchFamily="18" charset="0"/>
                        </a:rPr>
                        <a:t>Типова структура методичних рекомендацій з підготовки до семінарів</a:t>
                      </a:r>
                      <a:endParaRPr lang="uk-UA" sz="1800" b="1" i="1" kern="1200" dirty="0">
                        <a:solidFill>
                          <a:schemeClr val="lt1"/>
                        </a:solidFill>
                        <a:latin typeface="+mn-lt"/>
                        <a:ea typeface="+mn-ea"/>
                        <a:cs typeface="+mn-cs"/>
                      </a:endParaRPr>
                    </a:p>
                  </a:txBody>
                  <a:tcPr/>
                </a:tc>
                <a:extLst>
                  <a:ext uri="{0D108BD9-81ED-4DB2-BD59-A6C34878D82A}">
                    <a16:rowId xmlns:a16="http://schemas.microsoft.com/office/drawing/2014/main" val="10001"/>
                  </a:ext>
                </a:extLst>
              </a:tr>
              <a:tr h="269074">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Семінари – форма навчального заняття, при якій викладач організовує дискусію серед студентів навколо попередньо визначених тем</a:t>
                      </a:r>
                      <a:endParaRPr lang="uk-UA" sz="1800" b="1" i="1" kern="1200" dirty="0">
                        <a:solidFill>
                          <a:schemeClr val="tx1"/>
                        </a:solidFill>
                        <a:latin typeface="+mj-lt"/>
                        <a:ea typeface="+mn-ea"/>
                        <a:cs typeface="+mn-cs"/>
                      </a:endParaRPr>
                    </a:p>
                  </a:txBody>
                  <a:tcPr/>
                </a:tc>
                <a:extLst>
                  <a:ext uri="{0D108BD9-81ED-4DB2-BD59-A6C34878D82A}">
                    <a16:rowId xmlns:a16="http://schemas.microsoft.com/office/drawing/2014/main" val="1007735642"/>
                  </a:ext>
                </a:extLst>
              </a:tr>
              <a:tr h="464763">
                <a:tc>
                  <a:txBody>
                    <a:bodyPr/>
                    <a:lstStyle/>
                    <a:p>
                      <a:pPr marL="342900" indent="-342900" algn="ctr">
                        <a:buFont typeface="+mj-lt"/>
                        <a:buNone/>
                      </a:pPr>
                      <a:r>
                        <a:rPr lang="ru-RU" sz="1800" b="1" dirty="0">
                          <a:solidFill>
                            <a:schemeClr val="tx1"/>
                          </a:solidFill>
                          <a:latin typeface="+mj-lt"/>
                        </a:rPr>
                        <a:t>3.4.1</a:t>
                      </a:r>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630238" algn="l"/>
                        </a:tabLst>
                        <a:defRPr/>
                      </a:pPr>
                      <a:r>
                        <a:rPr kumimoji="0" lang="uk-UA" sz="1800" b="1" i="1" u="none" strike="noStrike" cap="none" normalizeH="0" baseline="0" dirty="0">
                          <a:ln>
                            <a:noFill/>
                          </a:ln>
                          <a:solidFill>
                            <a:schemeClr val="tx1"/>
                          </a:solidFill>
                          <a:effectLst/>
                          <a:latin typeface="+mj-lt"/>
                          <a:ea typeface="Times New Roman" pitchFamily="18" charset="0"/>
                          <a:cs typeface="Times New Roman" pitchFamily="18" charset="0"/>
                        </a:rPr>
                        <a:t>1 Цілі та результати навчання за семінарськими модулями</a:t>
                      </a:r>
                      <a:endParaRPr kumimoji="0" lang="ru-RU" sz="1800" b="0" i="0" u="none" strike="noStrike" cap="none" normalizeH="0" baseline="0" dirty="0">
                        <a:ln>
                          <a:noFill/>
                        </a:ln>
                        <a:solidFill>
                          <a:schemeClr val="tx1"/>
                        </a:solidFill>
                        <a:effectLst/>
                        <a:latin typeface="+mj-lt"/>
                      </a:endParaRPr>
                    </a:p>
                    <a:p>
                      <a:pPr marL="0" lvl="0" indent="0" algn="just" fontAlgn="base">
                        <a:spcBef>
                          <a:spcPct val="0"/>
                        </a:spcBef>
                        <a:spcAft>
                          <a:spcPct val="0"/>
                        </a:spcAft>
                        <a:tabLst>
                          <a:tab pos="630238" algn="l"/>
                        </a:tabLst>
                      </a:pPr>
                      <a:r>
                        <a:rPr kumimoji="0" lang="uk-UA" sz="1800" b="0" i="0" u="none" strike="noStrike" cap="none" normalizeH="0" baseline="0" dirty="0">
                          <a:ln>
                            <a:noFill/>
                          </a:ln>
                          <a:solidFill>
                            <a:schemeClr val="tx1"/>
                          </a:solidFill>
                          <a:effectLst/>
                          <a:latin typeface="+mj-lt"/>
                          <a:ea typeface="Times New Roman" pitchFamily="18" charset="0"/>
                        </a:rPr>
                        <a:t>Цілі навчання за семінарськими модулями – набуття умінь презентувати реферати, в яких розглянуто принципові положення дисциплін загального циклу навчання</a:t>
                      </a:r>
                      <a:endParaRPr lang="uk-UA" sz="1800" b="1" i="1" kern="1200" dirty="0">
                        <a:solidFill>
                          <a:schemeClr val="lt1"/>
                        </a:solidFill>
                        <a:latin typeface="+mj-lt"/>
                        <a:ea typeface="+mn-ea"/>
                        <a:cs typeface="+mn-cs"/>
                      </a:endParaRPr>
                    </a:p>
                  </a:txBody>
                  <a:tcPr/>
                </a:tc>
                <a:extLst>
                  <a:ext uri="{0D108BD9-81ED-4DB2-BD59-A6C34878D82A}">
                    <a16:rowId xmlns:a16="http://schemas.microsoft.com/office/drawing/2014/main" val="811714470"/>
                  </a:ext>
                </a:extLst>
              </a:tr>
              <a:tr h="363314">
                <a:tc>
                  <a:txBody>
                    <a:bodyPr/>
                    <a:lstStyle/>
                    <a:p>
                      <a:pPr marL="342900" indent="-342900" algn="ctr">
                        <a:buFont typeface="+mj-lt"/>
                        <a:buNone/>
                      </a:pPr>
                      <a:r>
                        <a:rPr lang="ru-RU" sz="1800" b="1" dirty="0">
                          <a:solidFill>
                            <a:schemeClr val="tx1"/>
                          </a:solidFill>
                          <a:latin typeface="+mj-lt"/>
                        </a:rPr>
                        <a:t>3.4.2</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1" i="1" u="none" strike="noStrike" cap="none" normalizeH="0" baseline="0" dirty="0">
                          <a:ln>
                            <a:noFill/>
                          </a:ln>
                          <a:solidFill>
                            <a:schemeClr val="tx1"/>
                          </a:solidFill>
                          <a:effectLst/>
                          <a:latin typeface="+mj-lt"/>
                          <a:ea typeface="Times New Roman" pitchFamily="18" charset="0"/>
                        </a:rPr>
                        <a:t>Тематика семінарських занять</a:t>
                      </a:r>
                      <a:endParaRPr kumimoji="0" lang="ru-RU"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Формується на основі змісту робочої програми дисципліни.</a:t>
                      </a:r>
                      <a:endParaRPr kumimoji="0" lang="ru-RU"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Теми семінарів та окремих доповідей і повідомлень розробляються викладачами кафедр. Студенту надається право обирати тему або запропонувати власну, що сприяє розвитку його творчої активності.</a:t>
                      </a:r>
                      <a:endParaRPr kumimoji="0" lang="ru-RU"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Теми закріплюються за студентами на початку викладання дисципліни.</a:t>
                      </a:r>
                      <a:endParaRPr lang="ru-RU" sz="1800" dirty="0">
                        <a:latin typeface="+mj-lt"/>
                      </a:endParaRPr>
                    </a:p>
                  </a:txBody>
                  <a:tcPr/>
                </a:tc>
                <a:extLst>
                  <a:ext uri="{0D108BD9-81ED-4DB2-BD59-A6C34878D82A}">
                    <a16:rowId xmlns:a16="http://schemas.microsoft.com/office/drawing/2014/main" val="10002"/>
                  </a:ext>
                </a:extLst>
              </a:tr>
            </a:tbl>
          </a:graphicData>
        </a:graphic>
      </p:graphicFrame>
      <p:sp>
        <p:nvSpPr>
          <p:cNvPr id="4" name="Прямоугольник 3">
            <a:extLst>
              <a:ext uri="{FF2B5EF4-FFF2-40B4-BE49-F238E27FC236}">
                <a16:creationId xmlns:a16="http://schemas.microsoft.com/office/drawing/2014/main" id="{7CB2BD8A-91ED-4D2A-82B2-4BBDBD28628C}"/>
              </a:ext>
            </a:extLst>
          </p:cNvPr>
          <p:cNvSpPr/>
          <p:nvPr/>
        </p:nvSpPr>
        <p:spPr>
          <a:xfrm>
            <a:off x="781999" y="6214828"/>
            <a:ext cx="6082097" cy="338554"/>
          </a:xfrm>
          <a:prstGeom prst="rect">
            <a:avLst/>
          </a:prstGeom>
        </p:spPr>
        <p:txBody>
          <a:bodyPr wrap="square">
            <a:spAutoFit/>
          </a:bodyPr>
          <a:lstStyle/>
          <a:p>
            <a:pPr lvl="0">
              <a:defRPr/>
            </a:pPr>
            <a:r>
              <a:rPr lang="uk-UA" sz="1600" b="1" dirty="0">
                <a:solidFill>
                  <a:schemeClr val="accent1"/>
                </a:solidFill>
                <a:effectLst>
                  <a:outerShdw blurRad="38100" dist="38100" dir="2700000" algn="tl">
                    <a:srgbClr val="000000">
                      <a:alpha val="43137"/>
                    </a:srgbClr>
                  </a:outerShdw>
                </a:effectLst>
                <a:cs typeface="Times New Roman" pitchFamily="18" charset="0"/>
              </a:rPr>
              <a:t>3</a:t>
            </a:r>
            <a:r>
              <a:rPr lang="uk-UA" sz="1600"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(9) </a:t>
            </a:r>
            <a:endParaRPr lang="uk-UA" sz="1600"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3261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0F008267-3794-4C47-9F3B-CAB99C21E9D6}"/>
              </a:ext>
            </a:extLst>
          </p:cNvPr>
          <p:cNvGraphicFramePr>
            <a:graphicFrameLocks noGrp="1"/>
          </p:cNvGraphicFramePr>
          <p:nvPr>
            <p:extLst>
              <p:ext uri="{D42A27DB-BD31-4B8C-83A1-F6EECF244321}">
                <p14:modId xmlns:p14="http://schemas.microsoft.com/office/powerpoint/2010/main" val="146125023"/>
              </p:ext>
            </p:extLst>
          </p:nvPr>
        </p:nvGraphicFramePr>
        <p:xfrm>
          <a:off x="207264" y="1050961"/>
          <a:ext cx="11777472" cy="4023360"/>
        </p:xfrm>
        <a:graphic>
          <a:graphicData uri="http://schemas.openxmlformats.org/drawingml/2006/table">
            <a:tbl>
              <a:tblPr firstRow="1" bandRow="1">
                <a:tableStyleId>{21E4AEA4-8DFA-4A89-87EB-49C32662AFE0}</a:tableStyleId>
              </a:tblPr>
              <a:tblGrid>
                <a:gridCol w="792480">
                  <a:extLst>
                    <a:ext uri="{9D8B030D-6E8A-4147-A177-3AD203B41FA5}">
                      <a16:colId xmlns:a16="http://schemas.microsoft.com/office/drawing/2014/main" val="20000"/>
                    </a:ext>
                  </a:extLst>
                </a:gridCol>
                <a:gridCol w="10984992">
                  <a:extLst>
                    <a:ext uri="{9D8B030D-6E8A-4147-A177-3AD203B41FA5}">
                      <a16:colId xmlns:a16="http://schemas.microsoft.com/office/drawing/2014/main" val="20001"/>
                    </a:ext>
                  </a:extLst>
                </a:gridCol>
              </a:tblGrid>
              <a:tr h="166521">
                <a:tc>
                  <a:txBody>
                    <a:bodyPr/>
                    <a:lstStyle/>
                    <a:p>
                      <a:pPr marL="342900" indent="-342900" algn="ctr">
                        <a:buFont typeface="+mj-lt"/>
                        <a:buNone/>
                      </a:pPr>
                      <a:r>
                        <a:rPr lang="uk-UA" sz="1800" b="1" dirty="0">
                          <a:solidFill>
                            <a:schemeClr val="bg1"/>
                          </a:solidFill>
                          <a:latin typeface="+mj-lt"/>
                        </a:rPr>
                        <a:t>3.4</a:t>
                      </a:r>
                      <a:endParaRPr lang="ru-RU" sz="1800" b="1" dirty="0">
                        <a:solidFill>
                          <a:schemeClr val="bg1"/>
                        </a:solidFill>
                        <a:latin typeface="+mj-lt"/>
                      </a:endParaRPr>
                    </a:p>
                  </a:txBody>
                  <a:tcPr/>
                </a:tc>
                <a:tc>
                  <a:txBody>
                    <a:bodyPr/>
                    <a:lstStyle/>
                    <a:p>
                      <a:pPr marL="0" lvl="0" indent="0" algn="just" fontAlgn="base">
                        <a:spcBef>
                          <a:spcPct val="0"/>
                        </a:spcBef>
                        <a:spcAft>
                          <a:spcPct val="0"/>
                        </a:spcAft>
                        <a:tabLst>
                          <a:tab pos="630238" algn="l"/>
                        </a:tabLst>
                      </a:pPr>
                      <a:r>
                        <a:rPr lang="uk-UA" sz="1800" b="1" kern="1200" dirty="0" bmk="_Toc44715378">
                          <a:solidFill>
                            <a:schemeClr val="lt1"/>
                          </a:solidFill>
                          <a:latin typeface="+mj-lt"/>
                          <a:ea typeface="+mn-ea"/>
                          <a:cs typeface="Times New Roman" pitchFamily="18" charset="0"/>
                        </a:rPr>
                        <a:t>Типова структура методичних рекомендацій з підготовки до семінарів</a:t>
                      </a:r>
                      <a:endParaRPr lang="uk-UA" sz="1800" b="1" i="1" kern="1200" dirty="0">
                        <a:solidFill>
                          <a:schemeClr val="lt1"/>
                        </a:solidFill>
                        <a:latin typeface="+mj-lt"/>
                        <a:ea typeface="+mn-ea"/>
                        <a:cs typeface="+mn-cs"/>
                      </a:endParaRPr>
                    </a:p>
                  </a:txBody>
                  <a:tcPr/>
                </a:tc>
                <a:extLst>
                  <a:ext uri="{0D108BD9-81ED-4DB2-BD59-A6C34878D82A}">
                    <a16:rowId xmlns:a16="http://schemas.microsoft.com/office/drawing/2014/main" val="10001"/>
                  </a:ext>
                </a:extLst>
              </a:tr>
              <a:tr h="269074">
                <a:tc>
                  <a:txBody>
                    <a:bodyPr/>
                    <a:lstStyle/>
                    <a:p>
                      <a:pPr marL="342900" indent="-342900" algn="ctr">
                        <a:buFont typeface="+mj-lt"/>
                        <a:buNone/>
                      </a:pPr>
                      <a:r>
                        <a:rPr lang="ru-RU" sz="1800" b="1" dirty="0">
                          <a:solidFill>
                            <a:schemeClr val="tx1"/>
                          </a:solidFill>
                          <a:latin typeface="+mj-lt"/>
                        </a:rPr>
                        <a:t>3.4.3</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1" i="1" u="none" strike="noStrike" cap="none" normalizeH="0" baseline="0" dirty="0">
                          <a:ln>
                            <a:noFill/>
                          </a:ln>
                          <a:solidFill>
                            <a:schemeClr val="tx1"/>
                          </a:solidFill>
                          <a:effectLst/>
                          <a:latin typeface="+mj-lt"/>
                          <a:ea typeface="Times New Roman" pitchFamily="18" charset="0"/>
                        </a:rPr>
                        <a:t>Методичні рекомендації до участі в семінарі</a:t>
                      </a:r>
                      <a:endParaRPr kumimoji="0" lang="ru-RU"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Діяльність студента на семінарі – це виступи з повідомленнями, доповідями, рефератами, а також його участь у їх обговоренні під керівництвом викладача</a:t>
                      </a:r>
                      <a:endParaRPr kumimoji="0" lang="ru-RU" sz="1800" b="0"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5"/>
                  </a:ext>
                </a:extLst>
              </a:tr>
              <a:tr h="269074">
                <a:tc>
                  <a:txBody>
                    <a:bodyPr/>
                    <a:lstStyle/>
                    <a:p>
                      <a:pPr marL="342900" indent="-342900" algn="ctr">
                        <a:buFont typeface="+mj-lt"/>
                        <a:buNone/>
                      </a:pPr>
                      <a:endParaRPr lang="ru-RU" sz="1800" b="1" dirty="0">
                        <a:solidFill>
                          <a:schemeClr val="tx1"/>
                        </a:solidFill>
                        <a:latin typeface="+mj-lt"/>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kern="1200" cap="none" normalizeH="0" baseline="0" dirty="0">
                          <a:ln>
                            <a:noFill/>
                          </a:ln>
                          <a:solidFill>
                            <a:schemeClr val="tx1"/>
                          </a:solidFill>
                          <a:effectLst/>
                          <a:latin typeface="+mj-lt"/>
                          <a:ea typeface="Times New Roman" pitchFamily="18" charset="0"/>
                          <a:cs typeface="+mn-cs"/>
                        </a:rPr>
                        <a:t>У методичних рекомендаціях висвітлюють підходи до підготовки та виголошення доповіді, її обговорення, ведення дискусії, розробки та використання демонстраційного матеріалу.</a:t>
                      </a:r>
                      <a:endParaRPr kumimoji="0" lang="ru-RU" sz="1800" b="0" i="0" u="none" strike="noStrike" kern="1200" cap="none" normalizeH="0" baseline="0" dirty="0">
                        <a:ln>
                          <a:noFill/>
                        </a:ln>
                        <a:solidFill>
                          <a:schemeClr val="tx1"/>
                        </a:solidFill>
                        <a:effectLst/>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kern="1200" cap="none" normalizeH="0" baseline="0" dirty="0">
                          <a:ln>
                            <a:noFill/>
                          </a:ln>
                          <a:solidFill>
                            <a:schemeClr val="tx1"/>
                          </a:solidFill>
                          <a:effectLst/>
                          <a:latin typeface="+mj-lt"/>
                          <a:ea typeface="Times New Roman" pitchFamily="18" charset="0"/>
                          <a:cs typeface="+mn-cs"/>
                        </a:rPr>
                        <a:t>Характер підготовки залежить від ролі, яка доручена студенту (доповідач, учасник обговорення тощо)</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447164062"/>
                  </a:ext>
                </a:extLst>
              </a:tr>
              <a:tr h="464763">
                <a:tc>
                  <a:txBody>
                    <a:bodyPr/>
                    <a:lstStyle/>
                    <a:p>
                      <a:pPr marL="342900" indent="-342900" algn="ctr">
                        <a:buFont typeface="+mj-lt"/>
                        <a:buNone/>
                      </a:pPr>
                      <a:r>
                        <a:rPr lang="ru-RU" sz="1800" b="1" dirty="0">
                          <a:solidFill>
                            <a:schemeClr val="tx1"/>
                          </a:solidFill>
                          <a:latin typeface="+mj-lt"/>
                        </a:rPr>
                        <a:t>3.4.4</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1" i="1" u="none" strike="noStrike" cap="none" normalizeH="0" baseline="0" dirty="0">
                          <a:ln>
                            <a:noFill/>
                          </a:ln>
                          <a:solidFill>
                            <a:schemeClr val="tx1"/>
                          </a:solidFill>
                          <a:effectLst/>
                          <a:latin typeface="+mj-lt"/>
                          <a:ea typeface="Times New Roman" pitchFamily="18" charset="0"/>
                        </a:rPr>
                        <a:t>Критерії та процедури оцінювання участі студента в семінарі</a:t>
                      </a:r>
                      <a:endParaRPr kumimoji="0" lang="ru-RU"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Оцінювання здійснюється експертним методом з використанням критеріїв робочої програми дисципліни стосовно комунікації</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10006"/>
                  </a:ext>
                </a:extLst>
              </a:tr>
              <a:tr h="464763">
                <a:tc>
                  <a:txBody>
                    <a:bodyPr/>
                    <a:lstStyle/>
                    <a:p>
                      <a:pPr marL="342900" indent="-342900" algn="ctr">
                        <a:buFont typeface="+mj-lt"/>
                        <a:buNone/>
                      </a:pPr>
                      <a:r>
                        <a:rPr lang="ru-RU" sz="1800" b="1" dirty="0">
                          <a:solidFill>
                            <a:schemeClr val="tx1"/>
                          </a:solidFill>
                          <a:latin typeface="+mj-lt"/>
                        </a:rPr>
                        <a:t>3.4.5</a:t>
                      </a: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1" i="1" u="none" strike="noStrike" cap="none" normalizeH="0" baseline="0" dirty="0">
                          <a:ln>
                            <a:noFill/>
                          </a:ln>
                          <a:solidFill>
                            <a:schemeClr val="tx1"/>
                          </a:solidFill>
                          <a:effectLst/>
                          <a:latin typeface="+mj-lt"/>
                          <a:ea typeface="Times New Roman" pitchFamily="18" charset="0"/>
                        </a:rPr>
                        <a:t>5 Бібліографічний список</a:t>
                      </a:r>
                      <a:endParaRPr kumimoji="0" lang="ru-RU"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2609850" algn="l"/>
                        </a:tabLst>
                      </a:pPr>
                      <a:r>
                        <a:rPr kumimoji="0" lang="uk-UA" sz="1800" b="0" i="0" u="none" strike="noStrike" cap="none" normalizeH="0" baseline="0" dirty="0">
                          <a:ln>
                            <a:noFill/>
                          </a:ln>
                          <a:solidFill>
                            <a:schemeClr val="tx1"/>
                          </a:solidFill>
                          <a:effectLst/>
                          <a:latin typeface="+mj-lt"/>
                          <a:ea typeface="Times New Roman" pitchFamily="18" charset="0"/>
                        </a:rPr>
                        <a:t>Подається перелік джерел інформації, необхідних для підготовки до семінарів</a:t>
                      </a:r>
                      <a:endParaRPr lang="ru-RU" sz="1800" kern="1200" dirty="0">
                        <a:solidFill>
                          <a:schemeClr val="dk1"/>
                        </a:solidFill>
                        <a:latin typeface="+mj-lt"/>
                        <a:ea typeface="+mn-ea"/>
                        <a:cs typeface="+mn-cs"/>
                      </a:endParaRPr>
                    </a:p>
                  </a:txBody>
                  <a:tcPr/>
                </a:tc>
                <a:extLst>
                  <a:ext uri="{0D108BD9-81ED-4DB2-BD59-A6C34878D82A}">
                    <a16:rowId xmlns:a16="http://schemas.microsoft.com/office/drawing/2014/main" val="3417692751"/>
                  </a:ext>
                </a:extLst>
              </a:tr>
            </a:tbl>
          </a:graphicData>
        </a:graphic>
      </p:graphicFrame>
      <p:sp>
        <p:nvSpPr>
          <p:cNvPr id="4" name="Прямоугольник 3">
            <a:extLst>
              <a:ext uri="{FF2B5EF4-FFF2-40B4-BE49-F238E27FC236}">
                <a16:creationId xmlns:a16="http://schemas.microsoft.com/office/drawing/2014/main" id="{23CF11F1-5B1A-4760-93F6-672A875B9041}"/>
              </a:ext>
            </a:extLst>
          </p:cNvPr>
          <p:cNvSpPr/>
          <p:nvPr/>
        </p:nvSpPr>
        <p:spPr>
          <a:xfrm>
            <a:off x="781999" y="6214828"/>
            <a:ext cx="6082097" cy="369332"/>
          </a:xfrm>
          <a:prstGeom prst="rect">
            <a:avLst/>
          </a:prstGeom>
        </p:spPr>
        <p:txBody>
          <a:bodyPr wrap="square">
            <a:spAutoFit/>
          </a:bodyPr>
          <a:lstStyle/>
          <a:p>
            <a:pPr lvl="0">
              <a:defRPr/>
            </a:pPr>
            <a:r>
              <a:rPr lang="uk-UA" b="1" dirty="0">
                <a:solidFill>
                  <a:schemeClr val="accent1"/>
                </a:solidFill>
                <a:effectLst>
                  <a:outerShdw blurRad="38100" dist="38100" dir="2700000" algn="tl">
                    <a:srgbClr val="000000">
                      <a:alpha val="43137"/>
                    </a:srgbClr>
                  </a:outerShdw>
                </a:effectLst>
                <a:cs typeface="Times New Roman" pitchFamily="18" charset="0"/>
              </a:rPr>
              <a:t>3</a:t>
            </a:r>
            <a:r>
              <a:rPr lang="uk-UA" b="1" dirty="0" bmk="">
                <a:solidFill>
                  <a:schemeClr val="accent1"/>
                </a:solidFill>
                <a:effectLst>
                  <a:outerShdw blurRad="38100" dist="38100" dir="2700000" algn="tl">
                    <a:srgbClr val="000000">
                      <a:alpha val="43137"/>
                    </a:srgbClr>
                  </a:outerShdw>
                </a:effectLst>
                <a:cs typeface="Times New Roman" pitchFamily="18" charset="0"/>
              </a:rPr>
              <a:t> СТРУКТУРА МЕТОДИЧНИХ РЕКОМЕНДАЦІЙ (10) </a:t>
            </a:r>
            <a:endParaRPr lang="uk-UA" b="1" i="1" dirty="0" bmk="">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6895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294816" y="194250"/>
            <a:ext cx="11580689" cy="400110"/>
          </a:xfrm>
          <a:prstGeom prst="rect">
            <a:avLst/>
          </a:prstGeom>
        </p:spPr>
        <p:txBody>
          <a:bodyPr wrap="square">
            <a:spAutoFit/>
          </a:bodyPr>
          <a:lstStyle/>
          <a:p>
            <a:pPr lvl="0" algn="ctr">
              <a:defRPr/>
            </a:pPr>
            <a:r>
              <a:rPr lang="uk-UA" sz="2000" b="1" dirty="0">
                <a:solidFill>
                  <a:schemeClr val="accent1"/>
                </a:solidFill>
                <a:effectLst>
                  <a:outerShdw blurRad="38100" dist="38100" dir="2700000" algn="tl">
                    <a:srgbClr val="000000">
                      <a:alpha val="43137"/>
                    </a:srgbClr>
                  </a:outerShdw>
                </a:effectLst>
              </a:rPr>
              <a:t>4  ПОРЯДОК РОЗГЛЯДУ РУКОПИСІВ, НАДАННЯ ГРИФІВ ТА ВИДАННЯ В СВІТ (1)</a:t>
            </a:r>
            <a:endParaRPr lang="uk-UA" sz="2000" b="1" i="1" dirty="0" bmk="">
              <a:solidFill>
                <a:schemeClr val="accent1"/>
              </a:solidFill>
              <a:effectLst>
                <a:outerShdw blurRad="38100" dist="38100" dir="2700000" algn="tl">
                  <a:srgbClr val="000000">
                    <a:alpha val="43137"/>
                  </a:srgbClr>
                </a:outerShdw>
              </a:effectLst>
            </a:endParaRPr>
          </a:p>
        </p:txBody>
      </p:sp>
      <p:graphicFrame>
        <p:nvGraphicFramePr>
          <p:cNvPr id="5" name="Таблица 4">
            <a:extLst>
              <a:ext uri="{FF2B5EF4-FFF2-40B4-BE49-F238E27FC236}">
                <a16:creationId xmlns:a16="http://schemas.microsoft.com/office/drawing/2014/main" id="{43200379-D300-477C-9E54-634878C65204}"/>
              </a:ext>
            </a:extLst>
          </p:cNvPr>
          <p:cNvGraphicFramePr>
            <a:graphicFrameLocks noGrp="1"/>
          </p:cNvGraphicFramePr>
          <p:nvPr>
            <p:extLst>
              <p:ext uri="{D42A27DB-BD31-4B8C-83A1-F6EECF244321}">
                <p14:modId xmlns:p14="http://schemas.microsoft.com/office/powerpoint/2010/main" val="712413836"/>
              </p:ext>
            </p:extLst>
          </p:nvPr>
        </p:nvGraphicFramePr>
        <p:xfrm>
          <a:off x="205128" y="669516"/>
          <a:ext cx="11787953" cy="5394960"/>
        </p:xfrm>
        <a:graphic>
          <a:graphicData uri="http://schemas.openxmlformats.org/drawingml/2006/table">
            <a:tbl>
              <a:tblPr firstRow="1" bandRow="1">
                <a:tableStyleId>{21E4AEA4-8DFA-4A89-87EB-49C32662AFE0}</a:tableStyleId>
              </a:tblPr>
              <a:tblGrid>
                <a:gridCol w="11787953">
                  <a:extLst>
                    <a:ext uri="{9D8B030D-6E8A-4147-A177-3AD203B41FA5}">
                      <a16:colId xmlns:a16="http://schemas.microsoft.com/office/drawing/2014/main" val="20000"/>
                    </a:ext>
                  </a:extLst>
                </a:gridCol>
              </a:tblGrid>
              <a:tr h="370840">
                <a:tc>
                  <a:txBody>
                    <a:bodyPr/>
                    <a:lstStyle/>
                    <a:p>
                      <a:pPr marL="0" marR="0" lvl="0" indent="0" algn="just" defTabSz="914400" rtl="0" eaLnBrk="1" fontAlgn="auto" latinLnBrk="0" hangingPunct="1">
                        <a:lnSpc>
                          <a:spcPct val="100000"/>
                        </a:lnSpc>
                        <a:spcBef>
                          <a:spcPts val="0"/>
                        </a:spcBef>
                        <a:spcAft>
                          <a:spcPts val="0"/>
                        </a:spcAft>
                        <a:buClr>
                          <a:schemeClr val="bg1"/>
                        </a:buClr>
                        <a:buSzPts val="900"/>
                        <a:buFont typeface="Wingdings" panose="05000000000000000000" pitchFamily="2" charset="2"/>
                        <a:buNone/>
                        <a:tabLst>
                          <a:tab pos="479425" algn="l"/>
                          <a:tab pos="540385" algn="l"/>
                        </a:tabLst>
                        <a:defRPr/>
                      </a:pPr>
                      <a:r>
                        <a:rPr lang="uk-UA" sz="1800" b="1" dirty="0">
                          <a:solidFill>
                            <a:schemeClr val="bg1"/>
                          </a:solidFill>
                          <a:latin typeface="+mn-lt"/>
                          <a:ea typeface="Microsoft JhengHei Light" panose="020B0604030504040204" pitchFamily="34" charset="-120"/>
                        </a:rPr>
                        <a:t>Розгляд рукописів навчальної літератури </a:t>
                      </a:r>
                      <a:r>
                        <a:rPr lang="uk-UA" sz="1800" b="1" spc="-10" dirty="0">
                          <a:solidFill>
                            <a:schemeClr val="bg1"/>
                          </a:solidFill>
                          <a:latin typeface="+mn-lt"/>
                          <a:ea typeface="Microsoft JhengHei Light" panose="020B0604030504040204" pitchFamily="34" charset="-120"/>
                        </a:rPr>
                        <a:t>має на меті</a:t>
                      </a:r>
                      <a:r>
                        <a:rPr lang="uk-UA" sz="1800" b="1" dirty="0">
                          <a:solidFill>
                            <a:schemeClr val="bg1"/>
                          </a:solidFill>
                          <a:latin typeface="+mn-lt"/>
                          <a:ea typeface="Microsoft JhengHei Light" panose="020B0604030504040204" pitchFamily="34" charset="-120"/>
                        </a:rPr>
                        <a:t>:</a:t>
                      </a:r>
                      <a:endParaRPr kumimoji="0" lang="ru-RU" sz="1800" b="1" i="0" u="none" strike="noStrike" cap="none" normalizeH="0" baseline="0" dirty="0">
                        <a:ln>
                          <a:noFill/>
                        </a:ln>
                        <a:solidFill>
                          <a:schemeClr val="bg1"/>
                        </a:solidFill>
                        <a:effectLst/>
                        <a:latin typeface="+mn-lt"/>
                        <a:ea typeface="Microsoft JhengHei Light" panose="020B0604030504040204" pitchFamily="34" charset="-120"/>
                      </a:endParaRPr>
                    </a:p>
                    <a:p>
                      <a:pPr marL="0" lvl="0" indent="0" algn="just">
                        <a:spcAft>
                          <a:spcPts val="0"/>
                        </a:spcAft>
                        <a:buClr>
                          <a:schemeClr val="bg1"/>
                        </a:buClr>
                        <a:buSzPct val="100000"/>
                        <a:buFont typeface="Wingdings" panose="05000000000000000000" pitchFamily="2" charset="2"/>
                        <a:buChar char="v"/>
                        <a:tabLst>
                          <a:tab pos="479425" algn="l"/>
                          <a:tab pos="540385" algn="l"/>
                        </a:tabLst>
                      </a:pPr>
                      <a:r>
                        <a:rPr lang="uk-UA" sz="1800" b="0" dirty="0">
                          <a:latin typeface="+mn-lt"/>
                          <a:ea typeface="Microsoft JhengHei Light" panose="020B0604030504040204" pitchFamily="34" charset="-120"/>
                        </a:rPr>
                        <a:t>забезпечення контролю якості інформаційного та методичного забезпечення навчального процесу; </a:t>
                      </a:r>
                    </a:p>
                    <a:p>
                      <a:pPr marL="0" lvl="0" indent="0" algn="just">
                        <a:spcAft>
                          <a:spcPts val="0"/>
                        </a:spcAft>
                        <a:buClr>
                          <a:schemeClr val="bg1"/>
                        </a:buClr>
                        <a:buSzPct val="100000"/>
                        <a:buFont typeface="Wingdings" panose="05000000000000000000" pitchFamily="2" charset="2"/>
                        <a:buChar char="v"/>
                        <a:tabLst>
                          <a:tab pos="479425" algn="l"/>
                          <a:tab pos="540385" algn="l"/>
                        </a:tabLst>
                      </a:pPr>
                      <a:r>
                        <a:rPr lang="uk-UA" sz="1800" b="0" dirty="0">
                          <a:latin typeface="+mn-lt"/>
                          <a:ea typeface="Microsoft JhengHei Light" panose="020B0604030504040204" pitchFamily="34" charset="-120"/>
                        </a:rPr>
                        <a:t>організаційно-методичне супроводження створення навчально-методичної літератури;</a:t>
                      </a:r>
                    </a:p>
                    <a:p>
                      <a:pPr marL="0" lvl="0" indent="0" algn="just">
                        <a:spcAft>
                          <a:spcPts val="600"/>
                        </a:spcAft>
                        <a:buClr>
                          <a:schemeClr val="bg1"/>
                        </a:buClr>
                        <a:buSzPct val="100000"/>
                        <a:buFont typeface="Wingdings" panose="05000000000000000000" pitchFamily="2" charset="2"/>
                        <a:buChar char="v"/>
                        <a:tabLst>
                          <a:tab pos="480060" algn="l"/>
                          <a:tab pos="540385" algn="l"/>
                        </a:tabLst>
                      </a:pPr>
                      <a:r>
                        <a:rPr lang="uk-UA" sz="1800" b="0" dirty="0">
                          <a:latin typeface="+mn-lt"/>
                          <a:ea typeface="Microsoft JhengHei Light" panose="020B0604030504040204" pitchFamily="34" charset="-120"/>
                        </a:rPr>
                        <a:t>зменшення витрат на видання</a:t>
                      </a:r>
                      <a:endParaRPr lang="ru-RU" sz="1800" b="0" dirty="0">
                        <a:solidFill>
                          <a:schemeClr val="tx1"/>
                        </a:solidFill>
                        <a:latin typeface="+mn-lt"/>
                        <a:ea typeface="Microsoft JhengHei Light" panose="020B0604030504040204" pitchFamily="34" charset="-120"/>
                      </a:endParaRPr>
                    </a:p>
                  </a:txBody>
                  <a:tcPr/>
                </a:tc>
                <a:extLst>
                  <a:ext uri="{0D108BD9-81ED-4DB2-BD59-A6C34878D82A}">
                    <a16:rowId xmlns:a16="http://schemas.microsoft.com/office/drawing/2014/main" val="10001"/>
                  </a:ext>
                </a:extLst>
              </a:tr>
              <a:tr h="370840">
                <a:tc>
                  <a:txBody>
                    <a:bodyPr/>
                    <a:lstStyle/>
                    <a:p>
                      <a:pPr marL="0" marR="0" lvl="0" indent="0" algn="just" defTabSz="914400" rtl="0" eaLnBrk="1" fontAlgn="auto" latinLnBrk="0" hangingPunct="1">
                        <a:lnSpc>
                          <a:spcPct val="100000"/>
                        </a:lnSpc>
                        <a:spcBef>
                          <a:spcPts val="0"/>
                        </a:spcBef>
                        <a:spcAft>
                          <a:spcPts val="600"/>
                        </a:spcAft>
                        <a:buClrTx/>
                        <a:buSzPts val="900"/>
                        <a:buFontTx/>
                        <a:buNone/>
                        <a:tabLst>
                          <a:tab pos="480060" algn="l"/>
                          <a:tab pos="540385" algn="l"/>
                        </a:tabLst>
                        <a:defRPr/>
                      </a:pPr>
                      <a:r>
                        <a:rPr lang="uk-UA" sz="1800" dirty="0">
                          <a:latin typeface="+mn-lt"/>
                          <a:ea typeface="Microsoft JhengHei Light" panose="020B0604030504040204" pitchFamily="34" charset="-120"/>
                        </a:rPr>
                        <a:t>Організацію навчального процесу університету спрямовано на активізацію виконавчого етапу навчання студентів і скорочення терміну зворотного зв’язку з ними, що забезпечує належну якість вищої освіти та адаптацію до Європейської кредитно-трансферної системи (</a:t>
                      </a:r>
                      <a:r>
                        <a:rPr lang="en-US" sz="1800" dirty="0">
                          <a:latin typeface="+mn-lt"/>
                          <a:ea typeface="Microsoft JhengHei Light" panose="020B0604030504040204" pitchFamily="34" charset="-120"/>
                        </a:rPr>
                        <a:t>E</a:t>
                      </a:r>
                      <a:r>
                        <a:rPr lang="uk-UA" sz="1800" dirty="0">
                          <a:latin typeface="+mn-lt"/>
                          <a:ea typeface="Microsoft JhengHei Light" panose="020B0604030504040204" pitchFamily="34" charset="-120"/>
                        </a:rPr>
                        <a:t>СTS). Зосередження уваги саме на самостійній роботі студентів висуває підвищенні вимоги до формування відповідного методичного та інформаційного забезпечення всіх видів навчальної діяльності студентів</a:t>
                      </a:r>
                      <a:endParaRPr lang="ru-RU" sz="1800" b="1" dirty="0">
                        <a:solidFill>
                          <a:schemeClr val="tx1"/>
                        </a:solidFill>
                        <a:latin typeface="+mn-lt"/>
                        <a:ea typeface="Microsoft JhengHei Light" panose="020B0604030504040204" pitchFamily="34" charset="-120"/>
                      </a:endParaRPr>
                    </a:p>
                  </a:txBody>
                  <a:tcPr/>
                </a:tc>
                <a:extLst>
                  <a:ext uri="{0D108BD9-81ED-4DB2-BD59-A6C34878D82A}">
                    <a16:rowId xmlns:a16="http://schemas.microsoft.com/office/drawing/2014/main" val="496433286"/>
                  </a:ext>
                </a:extLst>
              </a:tr>
              <a:tr h="370840">
                <a:tc>
                  <a:txBody>
                    <a:bodyPr/>
                    <a:lstStyle/>
                    <a:p>
                      <a:pPr marL="0" marR="0" lvl="0" indent="0" algn="just" defTabSz="914400" rtl="0" eaLnBrk="1" fontAlgn="auto" latinLnBrk="0" hangingPunct="1">
                        <a:lnSpc>
                          <a:spcPct val="100000"/>
                        </a:lnSpc>
                        <a:spcBef>
                          <a:spcPts val="0"/>
                        </a:spcBef>
                        <a:spcAft>
                          <a:spcPts val="600"/>
                        </a:spcAft>
                        <a:buClrTx/>
                        <a:buSzPts val="900"/>
                        <a:buFontTx/>
                        <a:buNone/>
                        <a:tabLst>
                          <a:tab pos="480060" algn="l"/>
                          <a:tab pos="540385" algn="l"/>
                        </a:tabLst>
                        <a:defRPr/>
                      </a:pPr>
                      <a:r>
                        <a:rPr lang="uk-UA" sz="1800" dirty="0">
                          <a:latin typeface="+mn-lt"/>
                          <a:ea typeface="Microsoft JhengHei Light" panose="020B0604030504040204" pitchFamily="34" charset="-120"/>
                        </a:rPr>
                        <a:t>Підготовка рукописів навчально-методичної літератури здійснюється науково-педагогічними працівниками кафедр відповідно до плану видань факультету/інституту. До складу авторів можуть залучатись науково-педагогічні працівники будь-яких кафедр університету, інших закладів вищої освіти, фахівці виробництва</a:t>
                      </a:r>
                      <a:endParaRPr lang="ru-RU" sz="1800" b="1" dirty="0">
                        <a:solidFill>
                          <a:schemeClr val="tx1"/>
                        </a:solidFill>
                        <a:latin typeface="+mn-lt"/>
                        <a:ea typeface="Microsoft JhengHei Light" panose="020B0604030504040204" pitchFamily="34" charset="-120"/>
                      </a:endParaRPr>
                    </a:p>
                  </a:txBody>
                  <a:tcPr/>
                </a:tc>
                <a:extLst>
                  <a:ext uri="{0D108BD9-81ED-4DB2-BD59-A6C34878D82A}">
                    <a16:rowId xmlns:a16="http://schemas.microsoft.com/office/drawing/2014/main" val="29051657"/>
                  </a:ext>
                </a:extLst>
              </a:tr>
              <a:tr h="370840">
                <a:tc>
                  <a:txBody>
                    <a:bodyPr/>
                    <a:lstStyle/>
                    <a:p>
                      <a:r>
                        <a:rPr lang="uk-UA" sz="1800" kern="1200" dirty="0">
                          <a:solidFill>
                            <a:schemeClr val="dk1"/>
                          </a:solidFill>
                          <a:latin typeface="+mn-lt"/>
                          <a:ea typeface="Microsoft JhengHei Light" panose="020B0604030504040204" pitchFamily="34" charset="-120"/>
                          <a:cs typeface="+mn-cs"/>
                        </a:rPr>
                        <a:t>Навчальним виданням, які в повному обсязі відповідають Положенню про порядок видання в світ інформаційно-методичного забезпечення освітнього процесу в Національному технічному університеті «Дніпровська політехніка», Вчена рада університету надає гриф за відповідною процедурою підготовки рукописів до видання</a:t>
                      </a:r>
                      <a:endParaRPr lang="ru-RU" sz="1800" kern="1200" dirty="0">
                        <a:solidFill>
                          <a:schemeClr val="dk1"/>
                        </a:solidFill>
                        <a:latin typeface="+mn-lt"/>
                        <a:ea typeface="Microsoft JhengHei Light" panose="020B0604030504040204" pitchFamily="34" charset="-120"/>
                        <a:cs typeface="+mn-cs"/>
                      </a:endParaRPr>
                    </a:p>
                  </a:txBody>
                  <a:tcPr/>
                </a:tc>
                <a:extLst>
                  <a:ext uri="{0D108BD9-81ED-4DB2-BD59-A6C34878D82A}">
                    <a16:rowId xmlns:a16="http://schemas.microsoft.com/office/drawing/2014/main" val="4120631197"/>
                  </a:ext>
                </a:extLst>
              </a:tr>
              <a:tr h="370840">
                <a:tc>
                  <a:txBody>
                    <a:bodyPr/>
                    <a:lstStyle/>
                    <a:p>
                      <a:r>
                        <a:rPr lang="uk-UA" sz="1800" dirty="0">
                          <a:latin typeface="+mn-lt"/>
                          <a:ea typeface="Microsoft JhengHei Light" panose="020B0604030504040204" pitchFamily="34" charset="-120"/>
                        </a:rPr>
                        <a:t>Публікація інших видань передбачає одержання рекомендації навчально-методичного відділу на підставі експертизи</a:t>
                      </a:r>
                      <a:endParaRPr lang="ru-RU" sz="1800" kern="1200" dirty="0">
                        <a:solidFill>
                          <a:schemeClr val="dk1"/>
                        </a:solidFill>
                        <a:latin typeface="+mn-lt"/>
                        <a:ea typeface="Microsoft JhengHei Light" panose="020B0604030504040204" pitchFamily="34" charset="-120"/>
                        <a:cs typeface="+mn-cs"/>
                      </a:endParaRPr>
                    </a:p>
                  </a:txBody>
                  <a:tcPr/>
                </a:tc>
                <a:extLst>
                  <a:ext uri="{0D108BD9-81ED-4DB2-BD59-A6C34878D82A}">
                    <a16:rowId xmlns:a16="http://schemas.microsoft.com/office/drawing/2014/main" val="2630120957"/>
                  </a:ext>
                </a:extLst>
              </a:tr>
            </a:tbl>
          </a:graphicData>
        </a:graphic>
      </p:graphicFrame>
    </p:spTree>
    <p:extLst>
      <p:ext uri="{BB962C8B-B14F-4D97-AF65-F5344CB8AC3E}">
        <p14:creationId xmlns:p14="http://schemas.microsoft.com/office/powerpoint/2010/main" val="2858698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18D422B-B76B-4877-B15C-871F35563421}"/>
              </a:ext>
            </a:extLst>
          </p:cNvPr>
          <p:cNvSpPr/>
          <p:nvPr/>
        </p:nvSpPr>
        <p:spPr>
          <a:xfrm>
            <a:off x="724523" y="6179367"/>
            <a:ext cx="9224150" cy="369332"/>
          </a:xfrm>
          <a:prstGeom prst="rect">
            <a:avLst/>
          </a:prstGeom>
        </p:spPr>
        <p:txBody>
          <a:bodyPr wrap="square">
            <a:spAutoFit/>
          </a:bodyPr>
          <a:lstStyle/>
          <a:p>
            <a:pPr lvl="0">
              <a:defRPr/>
            </a:pPr>
            <a:r>
              <a:rPr lang="uk-UA" b="1" dirty="0">
                <a:solidFill>
                  <a:schemeClr val="accent4"/>
                </a:solidFill>
                <a:effectLst>
                  <a:outerShdw blurRad="38100" dist="38100" dir="2700000" algn="tl">
                    <a:srgbClr val="000000">
                      <a:alpha val="43137"/>
                    </a:srgbClr>
                  </a:outerShdw>
                </a:effectLst>
              </a:rPr>
              <a:t>Планування видання в світ навчально-методичної літератури</a:t>
            </a:r>
            <a:endParaRPr lang="uk-UA" b="1" i="1" dirty="0" bmk="">
              <a:solidFill>
                <a:schemeClr val="accent4"/>
              </a:solidFill>
              <a:effectLst>
                <a:outerShdw blurRad="38100" dist="38100" dir="2700000" algn="tl">
                  <a:srgbClr val="000000">
                    <a:alpha val="43137"/>
                  </a:srgbClr>
                </a:outerShdw>
              </a:effectLst>
            </a:endParaRPr>
          </a:p>
        </p:txBody>
      </p:sp>
      <p:graphicFrame>
        <p:nvGraphicFramePr>
          <p:cNvPr id="8" name="Таблица 6">
            <a:extLst>
              <a:ext uri="{FF2B5EF4-FFF2-40B4-BE49-F238E27FC236}">
                <a16:creationId xmlns:a16="http://schemas.microsoft.com/office/drawing/2014/main" id="{2F686FFB-8308-421C-B090-72A90590364F}"/>
              </a:ext>
            </a:extLst>
          </p:cNvPr>
          <p:cNvGraphicFramePr>
            <a:graphicFrameLocks noGrp="1"/>
          </p:cNvGraphicFramePr>
          <p:nvPr>
            <p:extLst>
              <p:ext uri="{D42A27DB-BD31-4B8C-83A1-F6EECF244321}">
                <p14:modId xmlns:p14="http://schemas.microsoft.com/office/powerpoint/2010/main" val="1500017385"/>
              </p:ext>
            </p:extLst>
          </p:nvPr>
        </p:nvGraphicFramePr>
        <p:xfrm>
          <a:off x="373925" y="678633"/>
          <a:ext cx="11444150" cy="4577080"/>
        </p:xfrm>
        <a:graphic>
          <a:graphicData uri="http://schemas.openxmlformats.org/drawingml/2006/table">
            <a:tbl>
              <a:tblPr firstRow="1" bandRow="1">
                <a:tableStyleId>{21E4AEA4-8DFA-4A89-87EB-49C32662AFE0}</a:tableStyleId>
              </a:tblPr>
              <a:tblGrid>
                <a:gridCol w="470262">
                  <a:extLst>
                    <a:ext uri="{9D8B030D-6E8A-4147-A177-3AD203B41FA5}">
                      <a16:colId xmlns:a16="http://schemas.microsoft.com/office/drawing/2014/main" val="4247982107"/>
                    </a:ext>
                  </a:extLst>
                </a:gridCol>
                <a:gridCol w="2508068">
                  <a:extLst>
                    <a:ext uri="{9D8B030D-6E8A-4147-A177-3AD203B41FA5}">
                      <a16:colId xmlns:a16="http://schemas.microsoft.com/office/drawing/2014/main" val="3636433335"/>
                    </a:ext>
                  </a:extLst>
                </a:gridCol>
                <a:gridCol w="2468880">
                  <a:extLst>
                    <a:ext uri="{9D8B030D-6E8A-4147-A177-3AD203B41FA5}">
                      <a16:colId xmlns:a16="http://schemas.microsoft.com/office/drawing/2014/main" val="37746664"/>
                    </a:ext>
                  </a:extLst>
                </a:gridCol>
                <a:gridCol w="2442755">
                  <a:extLst>
                    <a:ext uri="{9D8B030D-6E8A-4147-A177-3AD203B41FA5}">
                      <a16:colId xmlns:a16="http://schemas.microsoft.com/office/drawing/2014/main" val="1456929254"/>
                    </a:ext>
                  </a:extLst>
                </a:gridCol>
                <a:gridCol w="3554185">
                  <a:extLst>
                    <a:ext uri="{9D8B030D-6E8A-4147-A177-3AD203B41FA5}">
                      <a16:colId xmlns:a16="http://schemas.microsoft.com/office/drawing/2014/main" val="2715681975"/>
                    </a:ext>
                  </a:extLst>
                </a:gridCol>
              </a:tblGrid>
              <a:tr h="3708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b="1" dirty="0">
                          <a:latin typeface="+mj-lt"/>
                          <a:ea typeface="Calibri" panose="020F0502020204030204" pitchFamily="34" charset="0"/>
                          <a:cs typeface="Times New Roman" panose="02020603050405020304" pitchFamily="18" charset="0"/>
                        </a:rPr>
                        <a:t>Визначення стану та формування плану видання навчальної літератури кафедри </a:t>
                      </a:r>
                      <a:r>
                        <a:rPr lang="uk-UA" sz="2000" dirty="0">
                          <a:latin typeface="+mj-lt"/>
                          <a:ea typeface="Calibri" panose="020F0502020204030204" pitchFamily="34" charset="0"/>
                          <a:cs typeface="Times New Roman" panose="02020603050405020304" pitchFamily="18" charset="0"/>
                        </a:rPr>
                        <a:t>на навчальний рік здійснюється за формою:</a:t>
                      </a:r>
                      <a:endParaRPr lang="uk-UA" sz="2000" dirty="0">
                        <a:latin typeface="+mj-lt"/>
                      </a:endParaRPr>
                    </a:p>
                  </a:txBody>
                  <a:tcPr anchor="ctr"/>
                </a:tc>
                <a:tc hMerge="1">
                  <a:txBody>
                    <a:bodyPr/>
                    <a:lstStyle/>
                    <a:p>
                      <a:endParaRPr lang="uk-UA" dirty="0"/>
                    </a:p>
                  </a:txBody>
                  <a:tcPr/>
                </a:tc>
                <a:tc hMerge="1">
                  <a:txBody>
                    <a:bodyPr/>
                    <a:lstStyle/>
                    <a:p>
                      <a:endParaRPr lang="uk-UA" dirty="0"/>
                    </a:p>
                  </a:txBody>
                  <a:tcPr/>
                </a:tc>
                <a:tc hMerge="1">
                  <a:txBody>
                    <a:bodyPr/>
                    <a:lstStyle/>
                    <a:p>
                      <a:endParaRPr lang="uk-UA" dirty="0"/>
                    </a:p>
                  </a:txBody>
                  <a:tcPr/>
                </a:tc>
                <a:tc hMerge="1">
                  <a:txBody>
                    <a:bodyPr/>
                    <a:lstStyle/>
                    <a:p>
                      <a:endParaRPr lang="uk-UA" dirty="0"/>
                    </a:p>
                  </a:txBody>
                  <a:tcPr/>
                </a:tc>
                <a:extLst>
                  <a:ext uri="{0D108BD9-81ED-4DB2-BD59-A6C34878D82A}">
                    <a16:rowId xmlns:a16="http://schemas.microsoft.com/office/drawing/2014/main" val="2558019745"/>
                  </a:ext>
                </a:extLst>
              </a:tr>
              <a:tr h="370840">
                <a:tc gridSpan="2">
                  <a:txBody>
                    <a:bodyPr/>
                    <a:lstStyle/>
                    <a:p>
                      <a:r>
                        <a:rPr lang="uk-UA" b="1" dirty="0"/>
                        <a:t>Кафедра</a:t>
                      </a:r>
                    </a:p>
                  </a:txBody>
                  <a:tcPr/>
                </a:tc>
                <a:tc hMerge="1">
                  <a:txBody>
                    <a:bodyPr/>
                    <a:lstStyle/>
                    <a:p>
                      <a:endParaRPr lang="uk-UA" dirty="0"/>
                    </a:p>
                  </a:txBody>
                  <a:tcPr/>
                </a:tc>
                <a:tc gridSpan="3">
                  <a:txBody>
                    <a:bodyPr/>
                    <a:lstStyle/>
                    <a:p>
                      <a:endParaRPr lang="uk-UA" b="1" dirty="0"/>
                    </a:p>
                  </a:txBody>
                  <a:tcPr/>
                </a:tc>
                <a:tc hMerge="1">
                  <a:txBody>
                    <a:bodyPr/>
                    <a:lstStyle/>
                    <a:p>
                      <a:endParaRPr lang="uk-UA" dirty="0"/>
                    </a:p>
                  </a:txBody>
                  <a:tcPr/>
                </a:tc>
                <a:tc hMerge="1">
                  <a:txBody>
                    <a:bodyPr/>
                    <a:lstStyle/>
                    <a:p>
                      <a:endParaRPr lang="uk-UA" dirty="0"/>
                    </a:p>
                  </a:txBody>
                  <a:tcPr/>
                </a:tc>
                <a:extLst>
                  <a:ext uri="{0D108BD9-81ED-4DB2-BD59-A6C34878D82A}">
                    <a16:rowId xmlns:a16="http://schemas.microsoft.com/office/drawing/2014/main" val="256869397"/>
                  </a:ext>
                </a:extLst>
              </a:tr>
              <a:tr h="370840">
                <a:tc gridSpan="2">
                  <a:txBody>
                    <a:bodyPr/>
                    <a:lstStyle/>
                    <a:p>
                      <a:r>
                        <a:rPr lang="uk-UA" b="1" dirty="0"/>
                        <a:t>Спеціальність</a:t>
                      </a:r>
                    </a:p>
                  </a:txBody>
                  <a:tcPr/>
                </a:tc>
                <a:tc hMerge="1">
                  <a:txBody>
                    <a:bodyPr/>
                    <a:lstStyle/>
                    <a:p>
                      <a:endParaRPr lang="uk-UA"/>
                    </a:p>
                  </a:txBody>
                  <a:tcPr/>
                </a:tc>
                <a:tc gridSpan="3">
                  <a:txBody>
                    <a:bodyPr/>
                    <a:lstStyle/>
                    <a:p>
                      <a:endParaRPr lang="uk-UA" b="1" dirty="0"/>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424978814"/>
                  </a:ext>
                </a:extLst>
              </a:tr>
              <a:tr h="370840">
                <a:tc gridSpan="2">
                  <a:txBody>
                    <a:bodyPr/>
                    <a:lstStyle/>
                    <a:p>
                      <a:r>
                        <a:rPr lang="uk-UA" b="1" dirty="0"/>
                        <a:t>Освітня програма</a:t>
                      </a:r>
                    </a:p>
                  </a:txBody>
                  <a:tcPr/>
                </a:tc>
                <a:tc hMerge="1">
                  <a:txBody>
                    <a:bodyPr/>
                    <a:lstStyle/>
                    <a:p>
                      <a:endParaRPr lang="uk-UA"/>
                    </a:p>
                  </a:txBody>
                  <a:tcPr/>
                </a:tc>
                <a:tc gridSpan="3">
                  <a:txBody>
                    <a:bodyPr/>
                    <a:lstStyle/>
                    <a:p>
                      <a:endParaRPr lang="uk-UA" b="1" dirty="0"/>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811023675"/>
                  </a:ext>
                </a:extLst>
              </a:tr>
              <a:tr h="286234">
                <a:tc gridSpan="2">
                  <a:txBody>
                    <a:bodyPr/>
                    <a:lstStyle/>
                    <a:p>
                      <a:r>
                        <a:rPr lang="uk-UA" b="1" dirty="0"/>
                        <a:t>Рівень вищої освіти</a:t>
                      </a:r>
                    </a:p>
                  </a:txBody>
                  <a:tcPr/>
                </a:tc>
                <a:tc hMerge="1">
                  <a:txBody>
                    <a:bodyPr/>
                    <a:lstStyle/>
                    <a:p>
                      <a:endParaRPr lang="uk-UA"/>
                    </a:p>
                  </a:txBody>
                  <a:tcPr/>
                </a:tc>
                <a:tc gridSpan="3">
                  <a:txBody>
                    <a:bodyPr/>
                    <a:lstStyle/>
                    <a:p>
                      <a:endParaRPr lang="uk-UA" b="1" dirty="0"/>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878714297"/>
                  </a:ext>
                </a:extLst>
              </a:tr>
              <a:tr h="370840">
                <a:tc rowSpan="2">
                  <a:txBody>
                    <a:bodyPr/>
                    <a:lstStyle/>
                    <a:p>
                      <a:r>
                        <a:rPr lang="uk-UA" dirty="0"/>
                        <a:t>№</a:t>
                      </a:r>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effectLst/>
                        </a:rPr>
                        <a:t>Шифр і назва компоненти освітньої програми</a:t>
                      </a:r>
                      <a:endParaRPr lang="uk-UA" b="1" dirty="0"/>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1" dirty="0">
                          <a:effectLst/>
                        </a:rPr>
                        <a:t>Стан навчально-методичного забезпечення провадження освітнього процесу</a:t>
                      </a:r>
                      <a:endParaRPr lang="uk-UA" b="1" dirty="0"/>
                    </a:p>
                  </a:txBody>
                  <a:tcPr anchor="ctr"/>
                </a:tc>
                <a:tc hMerge="1">
                  <a:txBody>
                    <a:bodyPr/>
                    <a:lstStyle/>
                    <a:p>
                      <a:endParaRPr lang="uk-UA"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800" b="1" dirty="0">
                          <a:effectLst/>
                        </a:rPr>
                        <a:t>План видання в світ навчальної літератури на навчальний рік</a:t>
                      </a:r>
                      <a:endParaRPr lang="uk-UA" b="1" dirty="0"/>
                    </a:p>
                  </a:txBody>
                  <a:tcPr anchor="ctr"/>
                </a:tc>
                <a:extLst>
                  <a:ext uri="{0D108BD9-81ED-4DB2-BD59-A6C34878D82A}">
                    <a16:rowId xmlns:a16="http://schemas.microsoft.com/office/drawing/2014/main" val="2374143485"/>
                  </a:ext>
                </a:extLst>
              </a:tr>
              <a:tr h="370840">
                <a:tc vMerge="1">
                  <a:txBody>
                    <a:bodyPr/>
                    <a:lstStyle/>
                    <a:p>
                      <a:endParaRPr lang="uk-UA" dirty="0"/>
                    </a:p>
                  </a:txBody>
                  <a:tcPr/>
                </a:tc>
                <a:tc vMerge="1">
                  <a:txBody>
                    <a:bodyPr/>
                    <a:lstStyle/>
                    <a:p>
                      <a:endParaRPr lang="uk-U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effectLst/>
                        </a:rPr>
                        <a:t>Видання НТУ «ДП» </a:t>
                      </a:r>
                      <a:endParaRPr lang="uk-UA"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800" b="1" dirty="0">
                          <a:effectLst/>
                        </a:rPr>
                        <a:t>Інші видання</a:t>
                      </a:r>
                      <a:endParaRPr lang="uk-UA" b="1" dirty="0"/>
                    </a:p>
                  </a:txBody>
                  <a:tcPr/>
                </a:tc>
                <a:tc vMerge="1">
                  <a:txBody>
                    <a:bodyPr/>
                    <a:lstStyle/>
                    <a:p>
                      <a:endParaRPr lang="uk-UA" dirty="0"/>
                    </a:p>
                  </a:txBody>
                  <a:tcPr/>
                </a:tc>
                <a:extLst>
                  <a:ext uri="{0D108BD9-81ED-4DB2-BD59-A6C34878D82A}">
                    <a16:rowId xmlns:a16="http://schemas.microsoft.com/office/drawing/2014/main" val="6792859"/>
                  </a:ext>
                </a:extLst>
              </a:tr>
              <a:tr h="370840">
                <a:tc>
                  <a:txBody>
                    <a:bodyPr/>
                    <a:lstStyle/>
                    <a:p>
                      <a:pPr algn="ctr"/>
                      <a:r>
                        <a:rPr lang="uk-UA" dirty="0"/>
                        <a:t>1</a:t>
                      </a:r>
                    </a:p>
                  </a:txBody>
                  <a:tcPr/>
                </a:tc>
                <a:tc>
                  <a:txBody>
                    <a:bodyPr/>
                    <a:lstStyle/>
                    <a:p>
                      <a:endParaRPr lang="uk-UA" dirty="0"/>
                    </a:p>
                  </a:txBody>
                  <a:tcPr/>
                </a:tc>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2498425470"/>
                  </a:ext>
                </a:extLst>
              </a:tr>
              <a:tr h="370840">
                <a:tc>
                  <a:txBody>
                    <a:bodyPr/>
                    <a:lstStyle/>
                    <a:p>
                      <a:pPr algn="ctr"/>
                      <a:r>
                        <a:rPr lang="uk-UA" dirty="0"/>
                        <a:t>2</a:t>
                      </a:r>
                    </a:p>
                  </a:txBody>
                  <a:tcPr/>
                </a:tc>
                <a:tc>
                  <a:txBody>
                    <a:bodyPr/>
                    <a:lstStyle/>
                    <a:p>
                      <a:endParaRPr lang="uk-UA" dirty="0"/>
                    </a:p>
                  </a:txBody>
                  <a:tcPr/>
                </a:tc>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1394245428"/>
                  </a:ext>
                </a:extLst>
              </a:tr>
              <a:tr h="370840">
                <a:tc>
                  <a:txBody>
                    <a:bodyPr/>
                    <a:lstStyle/>
                    <a:p>
                      <a:pPr algn="ctr"/>
                      <a:r>
                        <a:rPr lang="uk-UA" dirty="0"/>
                        <a:t>3</a:t>
                      </a:r>
                    </a:p>
                  </a:txBody>
                  <a:tcPr/>
                </a:tc>
                <a:tc>
                  <a:txBody>
                    <a:bodyPr/>
                    <a:lstStyle/>
                    <a:p>
                      <a:endParaRPr lang="uk-UA" dirty="0"/>
                    </a:p>
                  </a:txBody>
                  <a:tcPr/>
                </a:tc>
                <a:tc>
                  <a:txBody>
                    <a:bodyPr/>
                    <a:lstStyle/>
                    <a:p>
                      <a:endParaRPr lang="uk-UA" dirty="0"/>
                    </a:p>
                  </a:txBody>
                  <a:tcPr/>
                </a:tc>
                <a:tc>
                  <a:txBody>
                    <a:bodyPr/>
                    <a:lstStyle/>
                    <a:p>
                      <a:endParaRPr lang="uk-UA" dirty="0"/>
                    </a:p>
                  </a:txBody>
                  <a:tcPr/>
                </a:tc>
                <a:tc>
                  <a:txBody>
                    <a:bodyPr/>
                    <a:lstStyle/>
                    <a:p>
                      <a:endParaRPr lang="uk-UA" dirty="0"/>
                    </a:p>
                  </a:txBody>
                  <a:tcPr/>
                </a:tc>
                <a:extLst>
                  <a:ext uri="{0D108BD9-81ED-4DB2-BD59-A6C34878D82A}">
                    <a16:rowId xmlns:a16="http://schemas.microsoft.com/office/drawing/2014/main" val="3314177538"/>
                  </a:ext>
                </a:extLst>
              </a:tr>
            </a:tbl>
          </a:graphicData>
        </a:graphic>
      </p:graphicFrame>
    </p:spTree>
    <p:extLst>
      <p:ext uri="{BB962C8B-B14F-4D97-AF65-F5344CB8AC3E}">
        <p14:creationId xmlns:p14="http://schemas.microsoft.com/office/powerpoint/2010/main" val="479482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20675C19-231C-4B01-B710-29E5CC4CF3F4}"/>
              </a:ext>
            </a:extLst>
          </p:cNvPr>
          <p:cNvGraphicFramePr>
            <a:graphicFrameLocks noGrp="1"/>
          </p:cNvGraphicFramePr>
          <p:nvPr>
            <p:extLst>
              <p:ext uri="{D42A27DB-BD31-4B8C-83A1-F6EECF244321}">
                <p14:modId xmlns:p14="http://schemas.microsoft.com/office/powerpoint/2010/main" val="1164405838"/>
              </p:ext>
            </p:extLst>
          </p:nvPr>
        </p:nvGraphicFramePr>
        <p:xfrm>
          <a:off x="407894" y="1291408"/>
          <a:ext cx="11376212" cy="3322320"/>
        </p:xfrm>
        <a:graphic>
          <a:graphicData uri="http://schemas.openxmlformats.org/drawingml/2006/table">
            <a:tbl>
              <a:tblPr firstRow="1" bandRow="1">
                <a:tableStyleId>{21E4AEA4-8DFA-4A89-87EB-49C32662AFE0}</a:tableStyleId>
              </a:tblPr>
              <a:tblGrid>
                <a:gridCol w="591671">
                  <a:extLst>
                    <a:ext uri="{9D8B030D-6E8A-4147-A177-3AD203B41FA5}">
                      <a16:colId xmlns:a16="http://schemas.microsoft.com/office/drawing/2014/main" val="20000"/>
                    </a:ext>
                  </a:extLst>
                </a:gridCol>
                <a:gridCol w="10784541">
                  <a:extLst>
                    <a:ext uri="{9D8B030D-6E8A-4147-A177-3AD203B41FA5}">
                      <a16:colId xmlns:a16="http://schemas.microsoft.com/office/drawing/2014/main" val="20001"/>
                    </a:ext>
                  </a:extLst>
                </a:gridCol>
              </a:tblGrid>
              <a:tr h="0">
                <a:tc gridSpan="2">
                  <a:txBody>
                    <a:bodyPr/>
                    <a:lstStyle/>
                    <a:p>
                      <a:pPr algn="ctr"/>
                      <a:endParaRPr lang="ru-RU" sz="400" dirty="0"/>
                    </a:p>
                  </a:txBody>
                  <a:tcPr/>
                </a:tc>
                <a:tc hMerge="1">
                  <a:txBody>
                    <a:bodyPr/>
                    <a:lstStyle/>
                    <a:p>
                      <a:pPr algn="ctr"/>
                      <a:endParaRPr lang="ru-RU" dirty="0"/>
                    </a:p>
                  </a:txBody>
                  <a:tcPr/>
                </a:tc>
                <a:extLst>
                  <a:ext uri="{0D108BD9-81ED-4DB2-BD59-A6C34878D82A}">
                    <a16:rowId xmlns:a16="http://schemas.microsoft.com/office/drawing/2014/main" val="10000"/>
                  </a:ext>
                </a:extLst>
              </a:tr>
              <a:tr h="370840">
                <a:tc>
                  <a:txBody>
                    <a:bodyPr/>
                    <a:lstStyle/>
                    <a:p>
                      <a:pPr algn="ctr"/>
                      <a:r>
                        <a:rPr lang="uk-UA" sz="2000" b="1" dirty="0"/>
                        <a:t>1</a:t>
                      </a:r>
                      <a:endParaRPr lang="ru-RU" sz="2000" b="1" dirty="0"/>
                    </a:p>
                  </a:txBody>
                  <a:tcPr/>
                </a:tc>
                <a:tc>
                  <a:txBody>
                    <a:bodyPr/>
                    <a:lstStyle/>
                    <a:p>
                      <a:pPr eaLnBrk="0" hangingPunct="0">
                        <a:lnSpc>
                          <a:spcPct val="90000"/>
                        </a:lnSpc>
                      </a:pPr>
                      <a:r>
                        <a:rPr lang="uk-UA" sz="2000" b="1" dirty="0" bmk=""/>
                        <a:t>Розгляд рукопису кафедрою</a:t>
                      </a:r>
                      <a:endParaRPr lang="uk-UA" sz="2000" b="1" dirty="0" bmk="">
                        <a:solidFill>
                          <a:prstClr val="black"/>
                        </a:solidFill>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uk-UA" sz="2000" b="1" dirty="0"/>
                        <a:t>2</a:t>
                      </a:r>
                      <a:endParaRPr lang="ru-RU" sz="2000" b="1" dirty="0"/>
                    </a:p>
                  </a:txBody>
                  <a:tcPr/>
                </a:tc>
                <a:tc>
                  <a:txBody>
                    <a:bodyPr/>
                    <a:lstStyle/>
                    <a:p>
                      <a:pPr eaLnBrk="0" hangingPunct="0">
                        <a:lnSpc>
                          <a:spcPct val="90000"/>
                        </a:lnSpc>
                      </a:pPr>
                      <a:r>
                        <a:rPr lang="uk-UA" sz="2000" b="1" dirty="0" bmk=""/>
                        <a:t>Розгляд рукопису методичною комісією спеціальності</a:t>
                      </a:r>
                      <a:endParaRPr lang="ru-RU" sz="2000" b="1" dirty="0"/>
                    </a:p>
                  </a:txBody>
                  <a:tcPr/>
                </a:tc>
                <a:extLst>
                  <a:ext uri="{0D108BD9-81ED-4DB2-BD59-A6C34878D82A}">
                    <a16:rowId xmlns:a16="http://schemas.microsoft.com/office/drawing/2014/main" val="10002"/>
                  </a:ext>
                </a:extLst>
              </a:tr>
              <a:tr h="370840">
                <a:tc>
                  <a:txBody>
                    <a:bodyPr/>
                    <a:lstStyle/>
                    <a:p>
                      <a:pPr algn="ctr"/>
                      <a:r>
                        <a:rPr lang="uk-UA" sz="2000" b="1" dirty="0"/>
                        <a:t>3</a:t>
                      </a:r>
                      <a:endParaRPr lang="ru-RU" sz="2000" b="1" dirty="0"/>
                    </a:p>
                  </a:txBody>
                  <a:tcPr/>
                </a:tc>
                <a:tc>
                  <a:txBody>
                    <a:bodyPr/>
                    <a:lstStyle/>
                    <a:p>
                      <a:pPr eaLnBrk="0" hangingPunct="0">
                        <a:lnSpc>
                          <a:spcPct val="90000"/>
                        </a:lnSpc>
                      </a:pPr>
                      <a:r>
                        <a:rPr lang="uk-UA" sz="2000" b="1" dirty="0" bmk=""/>
                        <a:t>Рецензування</a:t>
                      </a:r>
                      <a:endParaRPr lang="ru-RU" sz="2000" b="1" dirty="0"/>
                    </a:p>
                  </a:txBody>
                  <a:tcPr/>
                </a:tc>
                <a:extLst>
                  <a:ext uri="{0D108BD9-81ED-4DB2-BD59-A6C34878D82A}">
                    <a16:rowId xmlns:a16="http://schemas.microsoft.com/office/drawing/2014/main" val="10003"/>
                  </a:ext>
                </a:extLst>
              </a:tr>
              <a:tr h="370840">
                <a:tc>
                  <a:txBody>
                    <a:bodyPr/>
                    <a:lstStyle/>
                    <a:p>
                      <a:pPr algn="ctr"/>
                      <a:r>
                        <a:rPr lang="uk-UA" sz="2000" b="1" dirty="0"/>
                        <a:t>4</a:t>
                      </a:r>
                      <a:endParaRPr lang="ru-RU" sz="2000" b="1" dirty="0"/>
                    </a:p>
                  </a:txBody>
                  <a:tcPr/>
                </a:tc>
                <a:tc>
                  <a:txBody>
                    <a:bodyPr/>
                    <a:lstStyle/>
                    <a:p>
                      <a:pPr eaLnBrk="0" hangingPunct="0">
                        <a:lnSpc>
                          <a:spcPct val="90000"/>
                        </a:lnSpc>
                      </a:pPr>
                      <a:r>
                        <a:rPr lang="uk-UA" sz="2000" b="1" dirty="0" bmk=""/>
                        <a:t>Експертиза рукопису навчально-методичним відділом</a:t>
                      </a:r>
                      <a:endParaRPr lang="ru-RU" sz="2000" b="1" dirty="0"/>
                    </a:p>
                  </a:txBody>
                  <a:tcPr/>
                </a:tc>
                <a:extLst>
                  <a:ext uri="{0D108BD9-81ED-4DB2-BD59-A6C34878D82A}">
                    <a16:rowId xmlns:a16="http://schemas.microsoft.com/office/drawing/2014/main" val="10004"/>
                  </a:ext>
                </a:extLst>
              </a:tr>
              <a:tr h="370840">
                <a:tc>
                  <a:txBody>
                    <a:bodyPr/>
                    <a:lstStyle/>
                    <a:p>
                      <a:pPr algn="ctr"/>
                      <a:r>
                        <a:rPr lang="uk-UA" sz="2000" b="1" dirty="0"/>
                        <a:t>5</a:t>
                      </a:r>
                      <a:endParaRPr lang="ru-RU" sz="2000" b="1" dirty="0"/>
                    </a:p>
                  </a:txBody>
                  <a:tcPr/>
                </a:tc>
                <a:tc>
                  <a:txBody>
                    <a:bodyPr/>
                    <a:lstStyle/>
                    <a:p>
                      <a:pPr lvl="0" eaLnBrk="0" hangingPunct="0">
                        <a:lnSpc>
                          <a:spcPct val="90000"/>
                        </a:lnSpc>
                      </a:pPr>
                      <a:r>
                        <a:rPr lang="uk-UA" sz="2000" b="1" dirty="0" bmk=""/>
                        <a:t>Редагування рукопису редакційним відділом</a:t>
                      </a:r>
                      <a:endParaRPr lang="ru-RU" sz="2000" b="1" dirty="0"/>
                    </a:p>
                  </a:txBody>
                  <a:tcPr/>
                </a:tc>
                <a:extLst>
                  <a:ext uri="{0D108BD9-81ED-4DB2-BD59-A6C34878D82A}">
                    <a16:rowId xmlns:a16="http://schemas.microsoft.com/office/drawing/2014/main" val="10005"/>
                  </a:ext>
                </a:extLst>
              </a:tr>
              <a:tr h="370840">
                <a:tc>
                  <a:txBody>
                    <a:bodyPr/>
                    <a:lstStyle/>
                    <a:p>
                      <a:pPr algn="ctr"/>
                      <a:r>
                        <a:rPr lang="uk-UA" sz="2000" b="1" dirty="0"/>
                        <a:t>6</a:t>
                      </a:r>
                      <a:endParaRPr lang="ru-RU" sz="2000" b="1" dirty="0"/>
                    </a:p>
                  </a:txBody>
                  <a:tcPr/>
                </a:tc>
                <a:tc>
                  <a:txBody>
                    <a:bodyPr/>
                    <a:lstStyle/>
                    <a:p>
                      <a:pPr eaLnBrk="0" hangingPunct="0">
                        <a:lnSpc>
                          <a:spcPct val="90000"/>
                        </a:lnSpc>
                      </a:pPr>
                      <a:r>
                        <a:rPr lang="uk-UA" sz="2000" b="1" dirty="0" bmk=""/>
                        <a:t>Корегування  рукопису авторами</a:t>
                      </a:r>
                      <a:endParaRPr lang="ru-RU" sz="2000" b="1" dirty="0"/>
                    </a:p>
                  </a:txBody>
                  <a:tcPr/>
                </a:tc>
                <a:extLst>
                  <a:ext uri="{0D108BD9-81ED-4DB2-BD59-A6C34878D82A}">
                    <a16:rowId xmlns:a16="http://schemas.microsoft.com/office/drawing/2014/main" val="10006"/>
                  </a:ext>
                </a:extLst>
              </a:tr>
              <a:tr h="370840">
                <a:tc>
                  <a:txBody>
                    <a:bodyPr/>
                    <a:lstStyle/>
                    <a:p>
                      <a:pPr algn="ctr"/>
                      <a:r>
                        <a:rPr lang="uk-UA" sz="2000" b="1" dirty="0"/>
                        <a:t>7</a:t>
                      </a:r>
                      <a:endParaRPr lang="ru-RU" sz="2000" b="1" dirty="0"/>
                    </a:p>
                  </a:txBody>
                  <a:tcPr/>
                </a:tc>
                <a:tc>
                  <a:txBody>
                    <a:bodyPr/>
                    <a:lstStyle/>
                    <a:p>
                      <a:pPr eaLnBrk="0" hangingPunct="0">
                        <a:lnSpc>
                          <a:spcPct val="90000"/>
                        </a:lnSpc>
                      </a:pPr>
                      <a:r>
                        <a:rPr lang="uk-UA" sz="2000" b="1" dirty="0" bmk=""/>
                        <a:t>Надання грифу Вченої ради</a:t>
                      </a:r>
                      <a:endParaRPr lang="ru-RU" sz="2000" b="1" dirty="0"/>
                    </a:p>
                  </a:txBody>
                  <a:tcPr/>
                </a:tc>
                <a:extLst>
                  <a:ext uri="{0D108BD9-81ED-4DB2-BD59-A6C34878D82A}">
                    <a16:rowId xmlns:a16="http://schemas.microsoft.com/office/drawing/2014/main" val="10007"/>
                  </a:ext>
                </a:extLst>
              </a:tr>
              <a:tr h="370840">
                <a:tc>
                  <a:txBody>
                    <a:bodyPr/>
                    <a:lstStyle/>
                    <a:p>
                      <a:pPr algn="ctr"/>
                      <a:r>
                        <a:rPr lang="uk-UA" sz="2000" b="1" dirty="0"/>
                        <a:t>8</a:t>
                      </a:r>
                      <a:endParaRPr lang="ru-RU"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b="1" dirty="0"/>
                        <a:t>Видання в світ</a:t>
                      </a:r>
                      <a:endParaRPr lang="ru-RU" sz="2000" b="1" dirty="0"/>
                    </a:p>
                  </a:txBody>
                  <a:tcPr/>
                </a:tc>
                <a:extLst>
                  <a:ext uri="{0D108BD9-81ED-4DB2-BD59-A6C34878D82A}">
                    <a16:rowId xmlns:a16="http://schemas.microsoft.com/office/drawing/2014/main" val="10008"/>
                  </a:ext>
                </a:extLst>
              </a:tr>
            </a:tbl>
          </a:graphicData>
        </a:graphic>
      </p:graphicFrame>
      <p:sp>
        <p:nvSpPr>
          <p:cNvPr id="4" name="Прямоугольник 3">
            <a:extLst>
              <a:ext uri="{FF2B5EF4-FFF2-40B4-BE49-F238E27FC236}">
                <a16:creationId xmlns:a16="http://schemas.microsoft.com/office/drawing/2014/main" id="{75C5377C-8E84-43DE-B41D-F3240FB557F9}"/>
              </a:ext>
            </a:extLst>
          </p:cNvPr>
          <p:cNvSpPr/>
          <p:nvPr/>
        </p:nvSpPr>
        <p:spPr>
          <a:xfrm>
            <a:off x="773291" y="6213086"/>
            <a:ext cx="2725814" cy="369332"/>
          </a:xfrm>
          <a:prstGeom prst="rect">
            <a:avLst/>
          </a:prstGeom>
        </p:spPr>
        <p:txBody>
          <a:bodyPr wrap="square">
            <a:spAutoFit/>
          </a:bodyPr>
          <a:lstStyle/>
          <a:p>
            <a:pPr lvl="0">
              <a:defRPr/>
            </a:pPr>
            <a:r>
              <a:rPr lang="uk-UA" b="1" dirty="0">
                <a:solidFill>
                  <a:schemeClr val="accent4"/>
                </a:solidFill>
                <a:effectLst>
                  <a:outerShdw blurRad="38100" dist="38100" dir="2700000" algn="tl">
                    <a:srgbClr val="000000">
                      <a:alpha val="43137"/>
                    </a:srgbClr>
                  </a:outerShdw>
                </a:effectLst>
              </a:rPr>
              <a:t>Карта процесу</a:t>
            </a:r>
            <a:endParaRPr lang="uk-UA" b="1" i="1" dirty="0" bmk="">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1365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B3840D-818B-4504-A8E7-44B2C0082D81}"/>
              </a:ext>
            </a:extLst>
          </p:cNvPr>
          <p:cNvSpPr/>
          <p:nvPr/>
        </p:nvSpPr>
        <p:spPr>
          <a:xfrm>
            <a:off x="617265" y="6185931"/>
            <a:ext cx="3910494" cy="369332"/>
          </a:xfrm>
          <a:prstGeom prst="rect">
            <a:avLst/>
          </a:prstGeom>
        </p:spPr>
        <p:txBody>
          <a:bodyPr wrap="none">
            <a:spAutoFit/>
          </a:bodyPr>
          <a:lstStyle/>
          <a:p>
            <a:pPr lvl="0" algn="ctr" fontAlgn="base">
              <a:spcBef>
                <a:spcPct val="0"/>
              </a:spcBef>
              <a:spcAft>
                <a:spcPct val="0"/>
              </a:spcAft>
              <a:tabLst>
                <a:tab pos="450850" algn="l"/>
                <a:tab pos="539750" algn="l"/>
              </a:tabLst>
            </a:pPr>
            <a:r>
              <a:rPr lang="uk-UA" b="1" dirty="0" bmk="">
                <a:solidFill>
                  <a:schemeClr val="tx2"/>
                </a:solidFill>
                <a:effectLst>
                  <a:outerShdw blurRad="38100" dist="38100" dir="2700000" algn="tl">
                    <a:srgbClr val="000000">
                      <a:alpha val="43137"/>
                    </a:srgbClr>
                  </a:outerShdw>
                </a:effectLst>
                <a:cs typeface="Times New Roman" pitchFamily="18" charset="0"/>
              </a:rPr>
              <a:t>Розгляд рукописів кафедрою (1)</a:t>
            </a:r>
            <a:endParaRPr lang="uk-UA" b="1" i="1" dirty="0">
              <a:solidFill>
                <a:schemeClr val="tx2"/>
              </a:solidFill>
              <a:effectLst>
                <a:outerShdw blurRad="38100" dist="38100" dir="2700000" algn="tl">
                  <a:srgbClr val="000000">
                    <a:alpha val="43137"/>
                  </a:srgbClr>
                </a:outerShdw>
              </a:effectLst>
            </a:endParaRPr>
          </a:p>
        </p:txBody>
      </p:sp>
      <p:sp>
        <p:nvSpPr>
          <p:cNvPr id="5" name="Rectangle 1">
            <a:extLst>
              <a:ext uri="{FF2B5EF4-FFF2-40B4-BE49-F238E27FC236}">
                <a16:creationId xmlns:a16="http://schemas.microsoft.com/office/drawing/2014/main" id="{F16AE442-2873-4AE6-A253-08F4EA606E43}"/>
              </a:ext>
            </a:extLst>
          </p:cNvPr>
          <p:cNvSpPr>
            <a:spLocks noChangeArrowheads="1"/>
          </p:cNvSpPr>
          <p:nvPr/>
        </p:nvSpPr>
        <p:spPr bwMode="auto">
          <a:xfrm>
            <a:off x="490206" y="2957300"/>
            <a:ext cx="11280615" cy="226215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52425" algn="just" defTabSz="914400" rtl="0" eaLnBrk="1" fontAlgn="base" latinLnBrk="0" hangingPunct="1">
              <a:lnSpc>
                <a:spcPct val="100000"/>
              </a:lnSpc>
              <a:spcBef>
                <a:spcPct val="0"/>
              </a:spcBef>
              <a:spcAft>
                <a:spcPts val="600"/>
              </a:spcAft>
              <a:buClrTx/>
              <a:buSzTx/>
              <a:buFontTx/>
              <a:buNone/>
              <a:tabLst>
                <a:tab pos="492125" algn="l"/>
              </a:tabLst>
            </a:pPr>
            <a:r>
              <a:rPr kumimoji="0" lang="uk-UA" b="1" i="0" u="none" strike="noStrike" cap="none" normalizeH="0" baseline="0" dirty="0">
                <a:ln>
                  <a:noFill/>
                </a:ln>
                <a:solidFill>
                  <a:schemeClr val="tx1"/>
                </a:solidFill>
                <a:latin typeface="+mj-lt"/>
                <a:ea typeface="Times New Roman" pitchFamily="18" charset="0"/>
              </a:rPr>
              <a:t>Під час засідання кафедри рукопис розглядається на предмет:</a:t>
            </a:r>
          </a:p>
          <a:p>
            <a:pPr marL="0" marR="0" lvl="0" indent="352425" algn="just" defTabSz="914400" rtl="0" eaLnBrk="1" fontAlgn="base" latinLnBrk="0" hangingPunct="1">
              <a:lnSpc>
                <a:spcPct val="100000"/>
              </a:lnSpc>
              <a:spcBef>
                <a:spcPct val="0"/>
              </a:spcBef>
              <a:spcAft>
                <a:spcPts val="600"/>
              </a:spcAft>
              <a:buClr>
                <a:schemeClr val="accent1"/>
              </a:buClr>
              <a:buSzTx/>
              <a:buFont typeface="Wingdings" pitchFamily="2" charset="2"/>
              <a:buChar char="Ø"/>
              <a:tabLst>
                <a:tab pos="492125" algn="l"/>
              </a:tabLst>
            </a:pPr>
            <a:r>
              <a:rPr kumimoji="0" lang="uk-UA" b="1" i="0" u="none" strike="noStrike" cap="none" normalizeH="0" baseline="0" dirty="0">
                <a:ln>
                  <a:noFill/>
                </a:ln>
                <a:solidFill>
                  <a:schemeClr val="tx1"/>
                </a:solidFill>
                <a:latin typeface="+mj-lt"/>
                <a:ea typeface="Times New Roman" pitchFamily="18" charset="0"/>
              </a:rPr>
              <a:t>обґрунтування доцільності видання; </a:t>
            </a:r>
          </a:p>
          <a:p>
            <a:pPr marL="0" marR="0" lvl="0" indent="352425" algn="just" defTabSz="914400" rtl="0" eaLnBrk="1" fontAlgn="base" latinLnBrk="0" hangingPunct="1">
              <a:lnSpc>
                <a:spcPct val="100000"/>
              </a:lnSpc>
              <a:spcBef>
                <a:spcPct val="0"/>
              </a:spcBef>
              <a:spcAft>
                <a:spcPts val="600"/>
              </a:spcAft>
              <a:buClr>
                <a:schemeClr val="accent1"/>
              </a:buClr>
              <a:buSzTx/>
              <a:buFont typeface="Wingdings" pitchFamily="2" charset="2"/>
              <a:buChar char="Ø"/>
              <a:tabLst>
                <a:tab pos="492125" algn="l"/>
              </a:tabLst>
            </a:pPr>
            <a:r>
              <a:rPr kumimoji="0" lang="uk-UA" b="1" i="0" u="none" strike="noStrike" cap="none" normalizeH="0" baseline="0" dirty="0">
                <a:ln>
                  <a:noFill/>
                </a:ln>
                <a:solidFill>
                  <a:schemeClr val="tx1"/>
                </a:solidFill>
                <a:latin typeface="+mj-lt"/>
                <a:ea typeface="Times New Roman" pitchFamily="18" charset="0"/>
              </a:rPr>
              <a:t>визначення відповідності змісту робочої програми дисципліни та вимогам стандартів вищої освіти;</a:t>
            </a:r>
          </a:p>
          <a:p>
            <a:pPr marL="0" marR="0" lvl="0" indent="352425" algn="just" defTabSz="914400" rtl="0" eaLnBrk="1" fontAlgn="base" latinLnBrk="0" hangingPunct="1">
              <a:lnSpc>
                <a:spcPct val="100000"/>
              </a:lnSpc>
              <a:spcBef>
                <a:spcPct val="0"/>
              </a:spcBef>
              <a:spcAft>
                <a:spcPts val="600"/>
              </a:spcAft>
              <a:buClr>
                <a:schemeClr val="accent1"/>
              </a:buClr>
              <a:buSzTx/>
              <a:buFont typeface="Wingdings" pitchFamily="2" charset="2"/>
              <a:buChar char="Ø"/>
              <a:tabLst>
                <a:tab pos="492125" algn="l"/>
              </a:tabLst>
            </a:pPr>
            <a:r>
              <a:rPr kumimoji="0" lang="uk-UA" b="1" i="0" u="none" strike="noStrike" cap="none" normalizeH="0" baseline="0" dirty="0">
                <a:ln>
                  <a:noFill/>
                </a:ln>
                <a:solidFill>
                  <a:schemeClr val="tx1"/>
                </a:solidFill>
                <a:latin typeface="+mj-lt"/>
                <a:ea typeface="Times New Roman" pitchFamily="18" charset="0"/>
              </a:rPr>
              <a:t>погодження складу авторів (</a:t>
            </a:r>
            <a:r>
              <a:rPr lang="uk-UA" b="1" dirty="0">
                <a:latin typeface="+mj-lt"/>
                <a:ea typeface="Times New Roman" pitchFamily="18" charset="0"/>
              </a:rPr>
              <a:t>для уникнення претензій на співавторство від інших науково-педагогічних працівників. Критерієм співавторства є конкретний творчий внесок особи в створення навчального видання)</a:t>
            </a:r>
            <a:endParaRPr kumimoji="0" lang="ru-RU" sz="1100" b="0" i="0" u="none" strike="noStrike" cap="none" normalizeH="0" baseline="0" dirty="0">
              <a:ln>
                <a:noFill/>
              </a:ln>
              <a:solidFill>
                <a:schemeClr val="tx1"/>
              </a:solidFill>
              <a:latin typeface="Arial" pitchFamily="34" charset="0"/>
            </a:endParaRPr>
          </a:p>
        </p:txBody>
      </p:sp>
      <p:graphicFrame>
        <p:nvGraphicFramePr>
          <p:cNvPr id="6" name="Таблица 5">
            <a:extLst>
              <a:ext uri="{FF2B5EF4-FFF2-40B4-BE49-F238E27FC236}">
                <a16:creationId xmlns:a16="http://schemas.microsoft.com/office/drawing/2014/main" id="{87FEBE4F-7DA0-45BE-B2DF-15AFF6F34A27}"/>
              </a:ext>
            </a:extLst>
          </p:cNvPr>
          <p:cNvGraphicFramePr>
            <a:graphicFrameLocks noGrp="1"/>
          </p:cNvGraphicFramePr>
          <p:nvPr>
            <p:extLst>
              <p:ext uri="{D42A27DB-BD31-4B8C-83A1-F6EECF244321}">
                <p14:modId xmlns:p14="http://schemas.microsoft.com/office/powerpoint/2010/main" val="1375528744"/>
              </p:ext>
            </p:extLst>
          </p:nvPr>
        </p:nvGraphicFramePr>
        <p:xfrm>
          <a:off x="490206" y="810372"/>
          <a:ext cx="11313796" cy="1564640"/>
        </p:xfrm>
        <a:graphic>
          <a:graphicData uri="http://schemas.openxmlformats.org/drawingml/2006/table">
            <a:tbl>
              <a:tblPr firstRow="1" bandRow="1">
                <a:tableStyleId>{21E4AEA4-8DFA-4A89-87EB-49C32662AFE0}</a:tableStyleId>
              </a:tblPr>
              <a:tblGrid>
                <a:gridCol w="5656898">
                  <a:extLst>
                    <a:ext uri="{9D8B030D-6E8A-4147-A177-3AD203B41FA5}">
                      <a16:colId xmlns:a16="http://schemas.microsoft.com/office/drawing/2014/main" val="20000"/>
                    </a:ext>
                  </a:extLst>
                </a:gridCol>
                <a:gridCol w="5656898">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n-lt"/>
                          <a:ea typeface="Times New Roman"/>
                          <a:cs typeface="Times New Roman"/>
                        </a:rPr>
                        <a:t>Документація</a:t>
                      </a:r>
                      <a:endParaRPr lang="ru-RU" dirty="0">
                        <a:latin typeface="+mn-lt"/>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02000"/>
                        </a:lnSpc>
                        <a:spcAft>
                          <a:spcPts val="0"/>
                        </a:spcAft>
                        <a:tabLst>
                          <a:tab pos="450215" algn="l"/>
                          <a:tab pos="540385" algn="l"/>
                        </a:tabLst>
                      </a:pPr>
                      <a:r>
                        <a:rPr lang="uk-UA" sz="1800" b="1" kern="1200" spc="-10" dirty="0">
                          <a:solidFill>
                            <a:schemeClr val="tx2"/>
                          </a:solidFill>
                          <a:latin typeface="+mn-lt"/>
                          <a:ea typeface="Times New Roman"/>
                          <a:cs typeface="Times New Roman"/>
                        </a:rPr>
                        <a:t>вхідна</a:t>
                      </a:r>
                      <a:endParaRPr lang="ru-RU" sz="1800" b="1" kern="1200" spc="-10" dirty="0">
                        <a:solidFill>
                          <a:schemeClr val="tx2"/>
                        </a:solidFill>
                        <a:latin typeface="+mn-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n-lt"/>
                          <a:ea typeface="Times New Roman"/>
                          <a:cs typeface="Times New Roman"/>
                        </a:rPr>
                        <a:t>вихідна</a:t>
                      </a:r>
                      <a:endParaRPr lang="ru-RU" sz="1800" b="1" kern="1200" spc="-10" dirty="0">
                        <a:solidFill>
                          <a:schemeClr val="tx2"/>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eaLnBrk="0" fontAlgn="base" hangingPunct="0">
                        <a:spcAft>
                          <a:spcPts val="0"/>
                        </a:spcAft>
                      </a:pPr>
                      <a:r>
                        <a:rPr lang="uk-UA" sz="1800" b="1" kern="1200" spc="-10" dirty="0">
                          <a:solidFill>
                            <a:schemeClr val="tx2"/>
                          </a:solidFill>
                          <a:latin typeface="+mn-lt"/>
                          <a:ea typeface="Times New Roman"/>
                          <a:cs typeface="Times New Roman"/>
                        </a:rPr>
                        <a:t>Рукопис навчально-методичної літератури </a:t>
                      </a:r>
                      <a:endParaRPr lang="ru-RU" sz="1800" b="1" kern="1200" spc="-10" dirty="0">
                        <a:solidFill>
                          <a:schemeClr val="tx2"/>
                        </a:solidFill>
                        <a:latin typeface="+mn-lt"/>
                        <a:ea typeface="Times New Roman"/>
                        <a:cs typeface="Times New Roman"/>
                      </a:endParaRPr>
                    </a:p>
                  </a:txBody>
                  <a:tcPr marL="68580" marR="68580" marT="0" marB="0"/>
                </a:tc>
                <a:tc>
                  <a:txBody>
                    <a:bodyPr/>
                    <a:lstStyle/>
                    <a:p>
                      <a:pPr eaLnBrk="0" fontAlgn="base" hangingPunct="0">
                        <a:spcAft>
                          <a:spcPts val="0"/>
                        </a:spcAft>
                      </a:pPr>
                      <a:r>
                        <a:rPr lang="uk-UA" sz="1800" b="1" kern="1200" spc="-10" dirty="0">
                          <a:solidFill>
                            <a:schemeClr val="tx2"/>
                          </a:solidFill>
                          <a:latin typeface="+mn-lt"/>
                          <a:ea typeface="Times New Roman"/>
                          <a:cs typeface="Times New Roman"/>
                        </a:rPr>
                        <a:t>Витяг з протоколу засідання кафедри. </a:t>
                      </a:r>
                      <a:endParaRPr lang="ru-RU" sz="1800" b="1" kern="1200" spc="-10" dirty="0">
                        <a:solidFill>
                          <a:schemeClr val="tx2"/>
                        </a:solidFill>
                        <a:latin typeface="+mn-lt"/>
                        <a:ea typeface="Times New Roman"/>
                        <a:cs typeface="Times New Roman"/>
                      </a:endParaRPr>
                    </a:p>
                    <a:p>
                      <a:pPr eaLnBrk="0" fontAlgn="base" hangingPunct="0">
                        <a:spcAft>
                          <a:spcPts val="0"/>
                        </a:spcAft>
                      </a:pPr>
                      <a:r>
                        <a:rPr lang="uk-UA" sz="1800" b="1" kern="1200" spc="-10" dirty="0">
                          <a:solidFill>
                            <a:schemeClr val="tx2"/>
                          </a:solidFill>
                          <a:latin typeface="+mn-lt"/>
                          <a:ea typeface="Times New Roman"/>
                          <a:cs typeface="Times New Roman"/>
                        </a:rPr>
                        <a:t>Визнання складу авторського колективу. </a:t>
                      </a:r>
                      <a:endParaRPr lang="ru-RU" sz="1800" b="1" kern="1200" spc="-10" dirty="0">
                        <a:solidFill>
                          <a:schemeClr val="tx2"/>
                        </a:solidFill>
                        <a:latin typeface="+mn-lt"/>
                        <a:ea typeface="Times New Roman"/>
                        <a:cs typeface="Times New Roman"/>
                      </a:endParaRPr>
                    </a:p>
                    <a:p>
                      <a:pPr eaLnBrk="0" fontAlgn="base" hangingPunct="0">
                        <a:spcAft>
                          <a:spcPts val="0"/>
                        </a:spcAft>
                      </a:pPr>
                      <a:r>
                        <a:rPr lang="uk-UA" sz="1800" b="1" kern="1200" spc="-10" dirty="0">
                          <a:solidFill>
                            <a:schemeClr val="tx2"/>
                          </a:solidFill>
                          <a:latin typeface="+mn-lt"/>
                          <a:ea typeface="Times New Roman"/>
                          <a:cs typeface="Times New Roman"/>
                        </a:rPr>
                        <a:t>Обґрунтування доцільності видання </a:t>
                      </a:r>
                      <a:endParaRPr lang="ru-RU" sz="1800" b="1" kern="1200" spc="-10" dirty="0">
                        <a:solidFill>
                          <a:schemeClr val="tx2"/>
                        </a:solidFill>
                        <a:latin typeface="+mn-lt"/>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0128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2">
            <a:extLst>
              <a:ext uri="{FF2B5EF4-FFF2-40B4-BE49-F238E27FC236}">
                <a16:creationId xmlns:a16="http://schemas.microsoft.com/office/drawing/2014/main" id="{1722E68E-383C-4058-8431-17FF0E9F233A}"/>
              </a:ext>
            </a:extLst>
          </p:cNvPr>
          <p:cNvGraphicFramePr>
            <a:graphicFrameLocks noGrp="1"/>
          </p:cNvGraphicFramePr>
          <p:nvPr>
            <p:extLst>
              <p:ext uri="{D42A27DB-BD31-4B8C-83A1-F6EECF244321}">
                <p14:modId xmlns:p14="http://schemas.microsoft.com/office/powerpoint/2010/main" val="2687402092"/>
              </p:ext>
            </p:extLst>
          </p:nvPr>
        </p:nvGraphicFramePr>
        <p:xfrm>
          <a:off x="6693703" y="2535373"/>
          <a:ext cx="4252972" cy="365760"/>
        </p:xfrm>
        <a:graphic>
          <a:graphicData uri="http://schemas.openxmlformats.org/drawingml/2006/table">
            <a:tbl>
              <a:tblPr firstRow="1" bandRow="1">
                <a:tableStyleId>{284E427A-3D55-4303-BF80-6455036E1DE7}</a:tableStyleId>
              </a:tblPr>
              <a:tblGrid>
                <a:gridCol w="4252972">
                  <a:extLst>
                    <a:ext uri="{9D8B030D-6E8A-4147-A177-3AD203B41FA5}">
                      <a16:colId xmlns:a16="http://schemas.microsoft.com/office/drawing/2014/main" val="1958986622"/>
                    </a:ext>
                  </a:extLst>
                </a:gridCol>
              </a:tblGrid>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uk-UA" sz="1800" b="1" dirty="0">
                          <a:solidFill>
                            <a:schemeClr val="bg1"/>
                          </a:solidFill>
                        </a:rPr>
                        <a:t>підручник</a:t>
                      </a:r>
                      <a:endParaRPr lang="uk-UA"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14" name="Таблица 2">
            <a:extLst>
              <a:ext uri="{FF2B5EF4-FFF2-40B4-BE49-F238E27FC236}">
                <a16:creationId xmlns:a16="http://schemas.microsoft.com/office/drawing/2014/main" id="{17EE6FB7-8D5D-4547-8AA2-3AE1C9ED9C46}"/>
              </a:ext>
            </a:extLst>
          </p:cNvPr>
          <p:cNvGraphicFramePr>
            <a:graphicFrameLocks noGrp="1"/>
          </p:cNvGraphicFramePr>
          <p:nvPr>
            <p:extLst>
              <p:ext uri="{D42A27DB-BD31-4B8C-83A1-F6EECF244321}">
                <p14:modId xmlns:p14="http://schemas.microsoft.com/office/powerpoint/2010/main" val="4125876785"/>
              </p:ext>
            </p:extLst>
          </p:nvPr>
        </p:nvGraphicFramePr>
        <p:xfrm>
          <a:off x="6688413" y="3117895"/>
          <a:ext cx="4258262" cy="365760"/>
        </p:xfrm>
        <a:graphic>
          <a:graphicData uri="http://schemas.openxmlformats.org/drawingml/2006/table">
            <a:tbl>
              <a:tblPr firstRow="1" bandRow="1">
                <a:tableStyleId>{284E427A-3D55-4303-BF80-6455036E1DE7}</a:tableStyleId>
              </a:tblPr>
              <a:tblGrid>
                <a:gridCol w="4258262">
                  <a:extLst>
                    <a:ext uri="{9D8B030D-6E8A-4147-A177-3AD203B41FA5}">
                      <a16:colId xmlns:a16="http://schemas.microsoft.com/office/drawing/2014/main" val="1958986622"/>
                    </a:ext>
                  </a:extLst>
                </a:gridCol>
              </a:tblGrid>
              <a:tr h="199041">
                <a:tc>
                  <a:txBody>
                    <a:bodyPr/>
                    <a:lstStyle/>
                    <a:p>
                      <a:pPr marL="0" marR="0" lvl="0" indent="182563" algn="l" defTabSz="914400" rtl="0" eaLnBrk="1" fontAlgn="auto" latinLnBrk="0" hangingPunct="1">
                        <a:lnSpc>
                          <a:spcPct val="100000"/>
                        </a:lnSpc>
                        <a:spcBef>
                          <a:spcPts val="0"/>
                        </a:spcBef>
                        <a:spcAft>
                          <a:spcPts val="0"/>
                        </a:spcAft>
                        <a:buClrTx/>
                        <a:buSzTx/>
                        <a:buFontTx/>
                        <a:buNone/>
                        <a:tabLst/>
                        <a:defRPr/>
                      </a:pPr>
                      <a:r>
                        <a:rPr lang="uk-UA" sz="1800" b="1" dirty="0">
                          <a:solidFill>
                            <a:schemeClr val="bg1"/>
                          </a:solidFill>
                        </a:rPr>
                        <a:t>навчальний посібник</a:t>
                      </a:r>
                      <a:endParaRPr lang="uk-UA"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16" name="Таблица 2">
            <a:extLst>
              <a:ext uri="{FF2B5EF4-FFF2-40B4-BE49-F238E27FC236}">
                <a16:creationId xmlns:a16="http://schemas.microsoft.com/office/drawing/2014/main" id="{078CBD0C-801D-4C26-99D5-58D234C25ABB}"/>
              </a:ext>
            </a:extLst>
          </p:cNvPr>
          <p:cNvGraphicFramePr>
            <a:graphicFrameLocks noGrp="1"/>
          </p:cNvGraphicFramePr>
          <p:nvPr>
            <p:extLst>
              <p:ext uri="{D42A27DB-BD31-4B8C-83A1-F6EECF244321}">
                <p14:modId xmlns:p14="http://schemas.microsoft.com/office/powerpoint/2010/main" val="1321007115"/>
              </p:ext>
            </p:extLst>
          </p:nvPr>
        </p:nvGraphicFramePr>
        <p:xfrm>
          <a:off x="6673898" y="3685903"/>
          <a:ext cx="4258262" cy="365760"/>
        </p:xfrm>
        <a:graphic>
          <a:graphicData uri="http://schemas.openxmlformats.org/drawingml/2006/table">
            <a:tbl>
              <a:tblPr firstRow="1" bandRow="1">
                <a:tableStyleId>{284E427A-3D55-4303-BF80-6455036E1DE7}</a:tableStyleId>
              </a:tblPr>
              <a:tblGrid>
                <a:gridCol w="4258262">
                  <a:extLst>
                    <a:ext uri="{9D8B030D-6E8A-4147-A177-3AD203B41FA5}">
                      <a16:colId xmlns:a16="http://schemas.microsoft.com/office/drawing/2014/main" val="1958986622"/>
                    </a:ext>
                  </a:extLst>
                </a:gridCol>
              </a:tblGrid>
              <a:tr h="199041">
                <a:tc>
                  <a:txBody>
                    <a:bodyPr/>
                    <a:lstStyle/>
                    <a:p>
                      <a:pPr marL="0" marR="0" lvl="0" indent="182563"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bg1"/>
                          </a:solidFill>
                        </a:rPr>
                        <a:t>навчальний наочний посібник</a:t>
                      </a:r>
                      <a:endParaRPr lang="ru-RU" sz="1800" b="1"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17" name="Таблица 2">
            <a:extLst>
              <a:ext uri="{FF2B5EF4-FFF2-40B4-BE49-F238E27FC236}">
                <a16:creationId xmlns:a16="http://schemas.microsoft.com/office/drawing/2014/main" id="{88ECA617-B860-41A0-9414-00915FDF8C27}"/>
              </a:ext>
            </a:extLst>
          </p:cNvPr>
          <p:cNvGraphicFramePr>
            <a:graphicFrameLocks noGrp="1"/>
          </p:cNvGraphicFramePr>
          <p:nvPr>
            <p:extLst>
              <p:ext uri="{D42A27DB-BD31-4B8C-83A1-F6EECF244321}">
                <p14:modId xmlns:p14="http://schemas.microsoft.com/office/powerpoint/2010/main" val="2609802560"/>
              </p:ext>
            </p:extLst>
          </p:nvPr>
        </p:nvGraphicFramePr>
        <p:xfrm>
          <a:off x="6688413" y="4254433"/>
          <a:ext cx="4258262" cy="365760"/>
        </p:xfrm>
        <a:graphic>
          <a:graphicData uri="http://schemas.openxmlformats.org/drawingml/2006/table">
            <a:tbl>
              <a:tblPr firstRow="1" bandRow="1">
                <a:tableStyleId>{284E427A-3D55-4303-BF80-6455036E1DE7}</a:tableStyleId>
              </a:tblPr>
              <a:tblGrid>
                <a:gridCol w="4258262">
                  <a:extLst>
                    <a:ext uri="{9D8B030D-6E8A-4147-A177-3AD203B41FA5}">
                      <a16:colId xmlns:a16="http://schemas.microsoft.com/office/drawing/2014/main" val="1958986622"/>
                    </a:ext>
                  </a:extLst>
                </a:gridCol>
              </a:tblGrid>
              <a:tr h="213360">
                <a:tc>
                  <a:txBody>
                    <a:bodyPr/>
                    <a:lstStyle/>
                    <a:p>
                      <a:pPr marL="0" marR="0" lvl="0" indent="182563" algn="l" defTabSz="914400" rtl="0" eaLnBrk="1" fontAlgn="auto" latinLnBrk="0" hangingPunct="1">
                        <a:lnSpc>
                          <a:spcPct val="100000"/>
                        </a:lnSpc>
                        <a:spcBef>
                          <a:spcPts val="0"/>
                        </a:spcBef>
                        <a:spcAft>
                          <a:spcPts val="0"/>
                        </a:spcAft>
                        <a:buClrTx/>
                        <a:buSzTx/>
                        <a:buFontTx/>
                        <a:buNone/>
                        <a:tabLst/>
                        <a:defRPr/>
                      </a:pPr>
                      <a:r>
                        <a:rPr lang="uk-UA" sz="1800" b="1" dirty="0">
                          <a:solidFill>
                            <a:schemeClr val="bg1"/>
                          </a:solidFill>
                        </a:rPr>
                        <a:t>навчально-методичний</a:t>
                      </a:r>
                      <a:r>
                        <a:rPr lang="uk-UA" sz="1800" b="1" i="0" baseline="0" dirty="0">
                          <a:solidFill>
                            <a:schemeClr val="bg1"/>
                          </a:solidFill>
                        </a:rPr>
                        <a:t> посібник</a:t>
                      </a:r>
                      <a:endParaRPr lang="ru-RU" sz="1800" b="1"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18" name="Таблица 2">
            <a:extLst>
              <a:ext uri="{FF2B5EF4-FFF2-40B4-BE49-F238E27FC236}">
                <a16:creationId xmlns:a16="http://schemas.microsoft.com/office/drawing/2014/main" id="{157FC222-E884-4761-A3DE-3EED28BC1538}"/>
              </a:ext>
            </a:extLst>
          </p:cNvPr>
          <p:cNvGraphicFramePr>
            <a:graphicFrameLocks noGrp="1"/>
          </p:cNvGraphicFramePr>
          <p:nvPr>
            <p:extLst>
              <p:ext uri="{D42A27DB-BD31-4B8C-83A1-F6EECF244321}">
                <p14:modId xmlns:p14="http://schemas.microsoft.com/office/powerpoint/2010/main" val="2187930492"/>
              </p:ext>
            </p:extLst>
          </p:nvPr>
        </p:nvGraphicFramePr>
        <p:xfrm>
          <a:off x="6688412" y="1975634"/>
          <a:ext cx="4252971" cy="365760"/>
        </p:xfrm>
        <a:graphic>
          <a:graphicData uri="http://schemas.openxmlformats.org/drawingml/2006/table">
            <a:tbl>
              <a:tblPr firstRow="1" bandRow="1">
                <a:tableStyleId>{284E427A-3D55-4303-BF80-6455036E1DE7}</a:tableStyleId>
              </a:tblPr>
              <a:tblGrid>
                <a:gridCol w="4252971">
                  <a:extLst>
                    <a:ext uri="{9D8B030D-6E8A-4147-A177-3AD203B41FA5}">
                      <a16:colId xmlns:a16="http://schemas.microsoft.com/office/drawing/2014/main" val="1958986622"/>
                    </a:ext>
                  </a:extLst>
                </a:gridCol>
              </a:tblGrid>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uk-UA" sz="1800" b="1" dirty="0">
                          <a:solidFill>
                            <a:schemeClr val="bg1"/>
                          </a:solidFill>
                        </a:rPr>
                        <a:t>навчальна програма</a:t>
                      </a:r>
                      <a:endParaRPr lang="uk-UA"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23" name="Таблица 2">
            <a:extLst>
              <a:ext uri="{FF2B5EF4-FFF2-40B4-BE49-F238E27FC236}">
                <a16:creationId xmlns:a16="http://schemas.microsoft.com/office/drawing/2014/main" id="{AC0030FB-990D-48D9-9098-2A0925C5ED91}"/>
              </a:ext>
            </a:extLst>
          </p:cNvPr>
          <p:cNvGraphicFramePr>
            <a:graphicFrameLocks noGrp="1"/>
          </p:cNvGraphicFramePr>
          <p:nvPr>
            <p:extLst>
              <p:ext uri="{D42A27DB-BD31-4B8C-83A1-F6EECF244321}">
                <p14:modId xmlns:p14="http://schemas.microsoft.com/office/powerpoint/2010/main" val="1361684704"/>
              </p:ext>
            </p:extLst>
          </p:nvPr>
        </p:nvGraphicFramePr>
        <p:xfrm>
          <a:off x="6688413" y="4839375"/>
          <a:ext cx="4258262" cy="365760"/>
        </p:xfrm>
        <a:graphic>
          <a:graphicData uri="http://schemas.openxmlformats.org/drawingml/2006/table">
            <a:tbl>
              <a:tblPr firstRow="1" bandRow="1">
                <a:tableStyleId>{284E427A-3D55-4303-BF80-6455036E1DE7}</a:tableStyleId>
              </a:tblPr>
              <a:tblGrid>
                <a:gridCol w="4258262">
                  <a:extLst>
                    <a:ext uri="{9D8B030D-6E8A-4147-A177-3AD203B41FA5}">
                      <a16:colId xmlns:a16="http://schemas.microsoft.com/office/drawing/2014/main" val="1958986622"/>
                    </a:ext>
                  </a:extLst>
                </a:gridCol>
              </a:tblGrid>
              <a:tr h="213360">
                <a:tc>
                  <a:txBody>
                    <a:bodyPr/>
                    <a:lstStyle/>
                    <a:p>
                      <a:pPr marL="0" lvl="0" indent="182563" algn="l" rtl="0"/>
                      <a:r>
                        <a:rPr lang="uk-UA" sz="1800" b="1" i="0" baseline="0" dirty="0">
                          <a:solidFill>
                            <a:schemeClr val="bg1"/>
                          </a:solidFill>
                        </a:rPr>
                        <a:t>хрестоматія</a:t>
                      </a:r>
                      <a:endParaRPr lang="ru-RU" sz="1800" b="1"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27" name="Таблица 2">
            <a:extLst>
              <a:ext uri="{FF2B5EF4-FFF2-40B4-BE49-F238E27FC236}">
                <a16:creationId xmlns:a16="http://schemas.microsoft.com/office/drawing/2014/main" id="{D1AD4040-85C8-4B6C-AD3A-D770EA8AF79E}"/>
              </a:ext>
            </a:extLst>
          </p:cNvPr>
          <p:cNvGraphicFramePr>
            <a:graphicFrameLocks noGrp="1"/>
          </p:cNvGraphicFramePr>
          <p:nvPr>
            <p:extLst>
              <p:ext uri="{D42A27DB-BD31-4B8C-83A1-F6EECF244321}">
                <p14:modId xmlns:p14="http://schemas.microsoft.com/office/powerpoint/2010/main" val="3102327189"/>
              </p:ext>
            </p:extLst>
          </p:nvPr>
        </p:nvGraphicFramePr>
        <p:xfrm>
          <a:off x="6688413" y="5429468"/>
          <a:ext cx="4258262" cy="365760"/>
        </p:xfrm>
        <a:graphic>
          <a:graphicData uri="http://schemas.openxmlformats.org/drawingml/2006/table">
            <a:tbl>
              <a:tblPr firstRow="1" bandRow="1">
                <a:tableStyleId>{284E427A-3D55-4303-BF80-6455036E1DE7}</a:tableStyleId>
              </a:tblPr>
              <a:tblGrid>
                <a:gridCol w="4258262">
                  <a:extLst>
                    <a:ext uri="{9D8B030D-6E8A-4147-A177-3AD203B41FA5}">
                      <a16:colId xmlns:a16="http://schemas.microsoft.com/office/drawing/2014/main" val="1958986622"/>
                    </a:ext>
                  </a:extLst>
                </a:gridCol>
              </a:tblGrid>
              <a:tr h="199041">
                <a:tc>
                  <a:txBody>
                    <a:bodyPr/>
                    <a:lstStyle/>
                    <a:p>
                      <a:pPr marL="0" marR="0" lvl="0" indent="182563" algn="l" defTabSz="914400" rtl="0" eaLnBrk="1" fontAlgn="auto" latinLnBrk="0" hangingPunct="1">
                        <a:lnSpc>
                          <a:spcPct val="100000"/>
                        </a:lnSpc>
                        <a:spcBef>
                          <a:spcPts val="0"/>
                        </a:spcBef>
                        <a:spcAft>
                          <a:spcPts val="0"/>
                        </a:spcAft>
                        <a:buClrTx/>
                        <a:buSzTx/>
                        <a:buFontTx/>
                        <a:buNone/>
                        <a:tabLst/>
                        <a:defRPr/>
                      </a:pPr>
                      <a:r>
                        <a:rPr lang="uk-UA" sz="1800" b="1" i="0" baseline="0" dirty="0">
                          <a:solidFill>
                            <a:schemeClr val="bg1"/>
                          </a:solidFill>
                        </a:rPr>
                        <a:t>практикум</a:t>
                      </a:r>
                      <a:endParaRPr lang="ru-RU" sz="1800" b="1" dirty="0">
                        <a:solidFill>
                          <a:schemeClr val="bg1"/>
                        </a:solidFill>
                      </a:endParaRPr>
                    </a:p>
                  </a:txBody>
                  <a:tcPr/>
                </a:tc>
                <a:extLst>
                  <a:ext uri="{0D108BD9-81ED-4DB2-BD59-A6C34878D82A}">
                    <a16:rowId xmlns:a16="http://schemas.microsoft.com/office/drawing/2014/main" val="1294877998"/>
                  </a:ext>
                </a:extLst>
              </a:tr>
            </a:tbl>
          </a:graphicData>
        </a:graphic>
      </p:graphicFrame>
      <p:pic>
        <p:nvPicPr>
          <p:cNvPr id="28" name="Рисунок 6" descr="Изображение выглядит как внутренний, стол, чашка, сидит&#10;&#10;Автоматически созданное описание">
            <a:extLst>
              <a:ext uri="{FF2B5EF4-FFF2-40B4-BE49-F238E27FC236}">
                <a16:creationId xmlns:a16="http://schemas.microsoft.com/office/drawing/2014/main" id="{AFFA61CE-14A3-4899-8C63-CE90084DB2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726" y="3308911"/>
            <a:ext cx="4245089" cy="23997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9" name="Таблица 2">
            <a:extLst>
              <a:ext uri="{FF2B5EF4-FFF2-40B4-BE49-F238E27FC236}">
                <a16:creationId xmlns:a16="http://schemas.microsoft.com/office/drawing/2014/main" id="{202033FB-8DBC-4203-91FF-5B90B66EF22E}"/>
              </a:ext>
            </a:extLst>
          </p:cNvPr>
          <p:cNvGraphicFramePr>
            <a:graphicFrameLocks noGrp="1"/>
          </p:cNvGraphicFramePr>
          <p:nvPr>
            <p:extLst>
              <p:ext uri="{D42A27DB-BD31-4B8C-83A1-F6EECF244321}">
                <p14:modId xmlns:p14="http://schemas.microsoft.com/office/powerpoint/2010/main" val="375250622"/>
              </p:ext>
            </p:extLst>
          </p:nvPr>
        </p:nvGraphicFramePr>
        <p:xfrm>
          <a:off x="652916" y="796118"/>
          <a:ext cx="4488899" cy="1463040"/>
        </p:xfrm>
        <a:graphic>
          <a:graphicData uri="http://schemas.openxmlformats.org/drawingml/2006/table">
            <a:tbl>
              <a:tblPr firstRow="1" bandRow="1">
                <a:tableStyleId>{284E427A-3D55-4303-BF80-6455036E1DE7}</a:tableStyleId>
              </a:tblPr>
              <a:tblGrid>
                <a:gridCol w="4488899">
                  <a:extLst>
                    <a:ext uri="{9D8B030D-6E8A-4147-A177-3AD203B41FA5}">
                      <a16:colId xmlns:a16="http://schemas.microsoft.com/office/drawing/2014/main" val="1958986622"/>
                    </a:ext>
                  </a:extLst>
                </a:gridCol>
              </a:tblGrid>
              <a:tr h="0">
                <a:tc>
                  <a:txBody>
                    <a:bodyPr/>
                    <a:lstStyle/>
                    <a:p>
                      <a:pPr marL="182563" marR="0" lvl="0" indent="0" algn="l" defTabSz="914400" rtl="0" eaLnBrk="1" fontAlgn="auto" latinLnBrk="0" hangingPunct="1">
                        <a:lnSpc>
                          <a:spcPct val="100000"/>
                        </a:lnSpc>
                        <a:spcBef>
                          <a:spcPts val="0"/>
                        </a:spcBef>
                        <a:spcAft>
                          <a:spcPts val="0"/>
                        </a:spcAft>
                        <a:buClrTx/>
                        <a:buSzTx/>
                        <a:buFontTx/>
                        <a:buNone/>
                        <a:tabLst/>
                        <a:defRPr/>
                      </a:pPr>
                      <a:r>
                        <a:rPr lang="uk-UA" sz="1800" b="1" i="1" dirty="0">
                          <a:solidFill>
                            <a:schemeClr val="bg1"/>
                          </a:solidFill>
                        </a:rPr>
                        <a:t>Навчальне видання -  </a:t>
                      </a:r>
                      <a:r>
                        <a:rPr lang="uk-UA" sz="1800" b="1" dirty="0">
                          <a:solidFill>
                            <a:schemeClr val="bg1"/>
                          </a:solidFill>
                        </a:rPr>
                        <a:t>це систематизовані відомості наукового або прикладного характеру, подані в зручній для вивчення й викладання формі</a:t>
                      </a:r>
                      <a:endParaRPr lang="ru-RU" sz="1800" b="1" i="1" dirty="0">
                        <a:solidFill>
                          <a:schemeClr val="bg1"/>
                        </a:solidFill>
                      </a:endParaRPr>
                    </a:p>
                  </a:txBody>
                  <a:tcPr/>
                </a:tc>
                <a:extLst>
                  <a:ext uri="{0D108BD9-81ED-4DB2-BD59-A6C34878D82A}">
                    <a16:rowId xmlns:a16="http://schemas.microsoft.com/office/drawing/2014/main" val="1294877998"/>
                  </a:ext>
                </a:extLst>
              </a:tr>
            </a:tbl>
          </a:graphicData>
        </a:graphic>
      </p:graphicFrame>
      <p:graphicFrame>
        <p:nvGraphicFramePr>
          <p:cNvPr id="30" name="Таблица 2">
            <a:extLst>
              <a:ext uri="{FF2B5EF4-FFF2-40B4-BE49-F238E27FC236}">
                <a16:creationId xmlns:a16="http://schemas.microsoft.com/office/drawing/2014/main" id="{E70892FB-FF9E-48A9-AD42-5505749E8B75}"/>
              </a:ext>
            </a:extLst>
          </p:cNvPr>
          <p:cNvGraphicFramePr>
            <a:graphicFrameLocks noGrp="1"/>
          </p:cNvGraphicFramePr>
          <p:nvPr>
            <p:extLst>
              <p:ext uri="{D42A27DB-BD31-4B8C-83A1-F6EECF244321}">
                <p14:modId xmlns:p14="http://schemas.microsoft.com/office/powerpoint/2010/main" val="107268433"/>
              </p:ext>
            </p:extLst>
          </p:nvPr>
        </p:nvGraphicFramePr>
        <p:xfrm>
          <a:off x="6688412" y="781339"/>
          <a:ext cx="4252971" cy="914400"/>
        </p:xfrm>
        <a:graphic>
          <a:graphicData uri="http://schemas.openxmlformats.org/drawingml/2006/table">
            <a:tbl>
              <a:tblPr firstRow="1" bandRow="1">
                <a:tableStyleId>{284E427A-3D55-4303-BF80-6455036E1DE7}</a:tableStyleId>
              </a:tblPr>
              <a:tblGrid>
                <a:gridCol w="4252971">
                  <a:extLst>
                    <a:ext uri="{9D8B030D-6E8A-4147-A177-3AD203B41FA5}">
                      <a16:colId xmlns:a16="http://schemas.microsoft.com/office/drawing/2014/main" val="1958986622"/>
                    </a:ext>
                  </a:extLst>
                </a:gridCol>
              </a:tblGrid>
              <a:tr h="0">
                <a:tc>
                  <a:txBody>
                    <a:bodyPr/>
                    <a:lstStyle/>
                    <a:p>
                      <a:pPr marL="182563" marR="0" lvl="0" indent="0" algn="ctr" defTabSz="914400" rtl="0" eaLnBrk="1" fontAlgn="auto" latinLnBrk="0" hangingPunct="1">
                        <a:lnSpc>
                          <a:spcPct val="100000"/>
                        </a:lnSpc>
                        <a:spcBef>
                          <a:spcPts val="0"/>
                        </a:spcBef>
                        <a:spcAft>
                          <a:spcPts val="0"/>
                        </a:spcAft>
                        <a:buClrTx/>
                        <a:buSzTx/>
                        <a:buFontTx/>
                        <a:buNone/>
                        <a:tabLst/>
                        <a:defRPr/>
                      </a:pPr>
                      <a:endParaRPr lang="uk-UA" sz="1800" b="1" dirty="0">
                        <a:solidFill>
                          <a:schemeClr val="bg1"/>
                        </a:solidFill>
                      </a:endParaRPr>
                    </a:p>
                    <a:p>
                      <a:pPr marL="182563" marR="0" lvl="0" indent="0" algn="ctr" defTabSz="914400" rtl="0" eaLnBrk="1" fontAlgn="auto" latinLnBrk="0" hangingPunct="1">
                        <a:lnSpc>
                          <a:spcPct val="100000"/>
                        </a:lnSpc>
                        <a:spcBef>
                          <a:spcPts val="0"/>
                        </a:spcBef>
                        <a:spcAft>
                          <a:spcPts val="0"/>
                        </a:spcAft>
                        <a:buClrTx/>
                        <a:buSzTx/>
                        <a:buFontTx/>
                        <a:buNone/>
                        <a:tabLst/>
                        <a:defRPr/>
                      </a:pPr>
                      <a:r>
                        <a:rPr lang="uk-UA" sz="1800" b="1" dirty="0">
                          <a:solidFill>
                            <a:schemeClr val="bg1"/>
                          </a:solidFill>
                        </a:rPr>
                        <a:t>ВИДИ:</a:t>
                      </a:r>
                    </a:p>
                    <a:p>
                      <a:pPr marL="182563" marR="0" lvl="0" indent="0" algn="ctr" defTabSz="914400" rtl="0" eaLnBrk="1" fontAlgn="auto" latinLnBrk="0" hangingPunct="1">
                        <a:lnSpc>
                          <a:spcPct val="100000"/>
                        </a:lnSpc>
                        <a:spcBef>
                          <a:spcPts val="0"/>
                        </a:spcBef>
                        <a:spcAft>
                          <a:spcPts val="0"/>
                        </a:spcAft>
                        <a:buClrTx/>
                        <a:buSzTx/>
                        <a:buFontTx/>
                        <a:buNone/>
                        <a:tabLst/>
                        <a:defRPr/>
                      </a:pPr>
                      <a:endParaRPr lang="uk-UA" dirty="0">
                        <a:solidFill>
                          <a:schemeClr val="bg1"/>
                        </a:solidFill>
                      </a:endParaRPr>
                    </a:p>
                  </a:txBody>
                  <a:tcPr/>
                </a:tc>
                <a:extLst>
                  <a:ext uri="{0D108BD9-81ED-4DB2-BD59-A6C34878D82A}">
                    <a16:rowId xmlns:a16="http://schemas.microsoft.com/office/drawing/2014/main" val="1294877998"/>
                  </a:ext>
                </a:extLst>
              </a:tr>
            </a:tbl>
          </a:graphicData>
        </a:graphic>
      </p:graphicFrame>
      <p:sp>
        <p:nvSpPr>
          <p:cNvPr id="15" name="Rectangle 8">
            <a:extLst>
              <a:ext uri="{FF2B5EF4-FFF2-40B4-BE49-F238E27FC236}">
                <a16:creationId xmlns:a16="http://schemas.microsoft.com/office/drawing/2014/main" id="{DDE34755-DD5E-40D1-BEA8-D7E015F491D0}"/>
              </a:ext>
            </a:extLst>
          </p:cNvPr>
          <p:cNvSpPr>
            <a:spLocks noChangeArrowheads="1"/>
          </p:cNvSpPr>
          <p:nvPr/>
        </p:nvSpPr>
        <p:spPr bwMode="auto">
          <a:xfrm>
            <a:off x="693797" y="6211584"/>
            <a:ext cx="4277567" cy="369332"/>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b="1" dirty="0">
                <a:solidFill>
                  <a:schemeClr val="accent1"/>
                </a:solidFill>
                <a:effectLst>
                  <a:outerShdw blurRad="38100" dist="38100" dir="2700000" algn="tl">
                    <a:srgbClr val="000000">
                      <a:alpha val="43137"/>
                    </a:srgbClr>
                  </a:outerShdw>
                </a:effectLst>
              </a:rPr>
              <a:t>ПЕРЕДМОВА (4)</a:t>
            </a:r>
            <a:endParaRPr lang="ru-RU"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248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B3840D-818B-4504-A8E7-44B2C0082D81}"/>
              </a:ext>
            </a:extLst>
          </p:cNvPr>
          <p:cNvSpPr/>
          <p:nvPr/>
        </p:nvSpPr>
        <p:spPr>
          <a:xfrm>
            <a:off x="702609" y="6207118"/>
            <a:ext cx="3910494" cy="369332"/>
          </a:xfrm>
          <a:prstGeom prst="rect">
            <a:avLst/>
          </a:prstGeom>
        </p:spPr>
        <p:txBody>
          <a:bodyPr wrap="none">
            <a:spAutoFit/>
          </a:bodyPr>
          <a:lstStyle/>
          <a:p>
            <a:pPr lvl="0" algn="ctr" fontAlgn="base">
              <a:spcBef>
                <a:spcPct val="0"/>
              </a:spcBef>
              <a:spcAft>
                <a:spcPct val="0"/>
              </a:spcAft>
              <a:tabLst>
                <a:tab pos="450850" algn="l"/>
                <a:tab pos="539750" algn="l"/>
              </a:tabLst>
            </a:pPr>
            <a:r>
              <a:rPr lang="uk-UA" b="1" dirty="0" bmk="">
                <a:solidFill>
                  <a:schemeClr val="accent4"/>
                </a:solidFill>
                <a:effectLst>
                  <a:outerShdw blurRad="38100" dist="38100" dir="2700000" algn="tl">
                    <a:srgbClr val="000000">
                      <a:alpha val="43137"/>
                    </a:srgbClr>
                  </a:outerShdw>
                </a:effectLst>
                <a:cs typeface="Times New Roman" pitchFamily="18" charset="0"/>
              </a:rPr>
              <a:t>Розгляд рукописів кафедрою (2)</a:t>
            </a:r>
            <a:endParaRPr lang="uk-UA" b="1" i="1" dirty="0">
              <a:solidFill>
                <a:schemeClr val="accent4"/>
              </a:solidFill>
              <a:effectLst>
                <a:outerShdw blurRad="38100" dist="38100" dir="2700000" algn="tl">
                  <a:srgbClr val="000000">
                    <a:alpha val="43137"/>
                  </a:srgbClr>
                </a:outerShdw>
              </a:effectLst>
            </a:endParaRPr>
          </a:p>
        </p:txBody>
      </p:sp>
      <p:sp>
        <p:nvSpPr>
          <p:cNvPr id="7" name="Прямоугольник 6">
            <a:extLst>
              <a:ext uri="{FF2B5EF4-FFF2-40B4-BE49-F238E27FC236}">
                <a16:creationId xmlns:a16="http://schemas.microsoft.com/office/drawing/2014/main" id="{E4C3D9F8-6884-4EB1-B380-1DCD34B3278F}"/>
              </a:ext>
            </a:extLst>
          </p:cNvPr>
          <p:cNvSpPr/>
          <p:nvPr/>
        </p:nvSpPr>
        <p:spPr>
          <a:xfrm>
            <a:off x="508747" y="366894"/>
            <a:ext cx="11201400" cy="707886"/>
          </a:xfrm>
          <a:prstGeom prst="rect">
            <a:avLst/>
          </a:prstGeom>
        </p:spPr>
        <p:txBody>
          <a:bodyPr wrap="square">
            <a:spAutoFit/>
          </a:bodyPr>
          <a:lstStyle/>
          <a:p>
            <a:pPr lvl="0" eaLnBrk="0" fontAlgn="base" hangingPunct="0">
              <a:spcBef>
                <a:spcPct val="0"/>
              </a:spcBef>
              <a:spcAft>
                <a:spcPct val="0"/>
              </a:spcAft>
              <a:tabLst>
                <a:tab pos="492125" algn="l"/>
              </a:tabLst>
            </a:pPr>
            <a:r>
              <a:rPr lang="uk-UA" sz="2000" b="1" dirty="0">
                <a:latin typeface="Arial" pitchFamily="34" charset="0"/>
                <a:ea typeface="Times New Roman" pitchFamily="18" charset="0"/>
              </a:rPr>
              <a:t>Для розгляду рукопису на засіданні кафедри завідувач призначає рецензента, який складає </a:t>
            </a:r>
            <a:r>
              <a:rPr lang="uk-UA" sz="2000" b="1" dirty="0" err="1">
                <a:latin typeface="Arial" pitchFamily="34" charset="0"/>
                <a:ea typeface="Times New Roman" pitchFamily="18" charset="0"/>
              </a:rPr>
              <a:t>проєкт</a:t>
            </a:r>
            <a:r>
              <a:rPr lang="uk-UA" sz="2000" b="1" dirty="0">
                <a:latin typeface="Arial" pitchFamily="34" charset="0"/>
                <a:ea typeface="Times New Roman" pitchFamily="18" charset="0"/>
              </a:rPr>
              <a:t> обґрунтування доцільності видання</a:t>
            </a:r>
          </a:p>
        </p:txBody>
      </p:sp>
      <p:graphicFrame>
        <p:nvGraphicFramePr>
          <p:cNvPr id="8" name="Таблица 7">
            <a:extLst>
              <a:ext uri="{FF2B5EF4-FFF2-40B4-BE49-F238E27FC236}">
                <a16:creationId xmlns:a16="http://schemas.microsoft.com/office/drawing/2014/main" id="{868CF0F8-0A6E-41EF-A6B1-217C6D90272C}"/>
              </a:ext>
            </a:extLst>
          </p:cNvPr>
          <p:cNvGraphicFramePr>
            <a:graphicFrameLocks noGrp="1"/>
          </p:cNvGraphicFramePr>
          <p:nvPr>
            <p:extLst>
              <p:ext uri="{D42A27DB-BD31-4B8C-83A1-F6EECF244321}">
                <p14:modId xmlns:p14="http://schemas.microsoft.com/office/powerpoint/2010/main" val="2240763995"/>
              </p:ext>
            </p:extLst>
          </p:nvPr>
        </p:nvGraphicFramePr>
        <p:xfrm>
          <a:off x="508747" y="1221740"/>
          <a:ext cx="11174506" cy="4414520"/>
        </p:xfrm>
        <a:graphic>
          <a:graphicData uri="http://schemas.openxmlformats.org/drawingml/2006/table">
            <a:tbl>
              <a:tblPr firstRow="1" bandRow="1">
                <a:tableStyleId>{21E4AEA4-8DFA-4A89-87EB-49C32662AFE0}</a:tableStyleId>
              </a:tblPr>
              <a:tblGrid>
                <a:gridCol w="11174506">
                  <a:extLst>
                    <a:ext uri="{9D8B030D-6E8A-4147-A177-3AD203B41FA5}">
                      <a16:colId xmlns:a16="http://schemas.microsoft.com/office/drawing/2014/main" val="20000"/>
                    </a:ext>
                  </a:extLst>
                </a:gridCol>
              </a:tblGrid>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92125" algn="l"/>
                        </a:tabLst>
                      </a:pPr>
                      <a:r>
                        <a:rPr kumimoji="0" lang="uk-UA" sz="1800" b="1" i="0" u="none" strike="noStrike" cap="none" normalizeH="0" baseline="0" dirty="0">
                          <a:ln>
                            <a:noFill/>
                          </a:ln>
                          <a:solidFill>
                            <a:schemeClr val="bg1"/>
                          </a:solidFill>
                          <a:effectLst/>
                          <a:latin typeface="Arial" pitchFamily="34" charset="0"/>
                          <a:ea typeface="Times New Roman" pitchFamily="18" charset="0"/>
                        </a:rPr>
                        <a:t>В обґрунтуванні, що підписується завідувачем кафедри, висвітлюються такі питання:</a:t>
                      </a:r>
                      <a:endParaRPr kumimoji="0" lang="ru-RU" sz="1400" b="1" i="0" u="none" strike="noStrike" cap="none" normalizeH="0" baseline="0" dirty="0">
                        <a:ln>
                          <a:noFill/>
                        </a:ln>
                        <a:solidFill>
                          <a:schemeClr val="bg1"/>
                        </a:solidFill>
                        <a:effectLst/>
                        <a:latin typeface="Arial" pitchFamily="34" charset="0"/>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актуальність видання навчально-методичної літератури;</a:t>
                      </a:r>
                      <a:endParaRPr lang="ru-RU" sz="1600" b="1"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рівень інформаційного забезпечення навчальної дисципліни;</a:t>
                      </a:r>
                      <a:endParaRPr lang="ru-RU" sz="1600" b="1" dirty="0">
                        <a:solidFill>
                          <a:schemeClr val="tx1"/>
                        </a:solidFill>
                      </a:endParaRP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відповідність змісту рукопису робочій програмі дисципліни та вимогам стандартів вищої освіти;</a:t>
                      </a:r>
                      <a:endParaRPr lang="ru-RU" sz="1600" b="1" dirty="0">
                        <a:solidFill>
                          <a:schemeClr val="tx1"/>
                        </a:solidFill>
                      </a:endParaRP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відповідність навчальних цілей вимогам освітньої програми спеціальності;</a:t>
                      </a:r>
                      <a:endParaRPr lang="ru-RU" sz="1600" b="1" dirty="0">
                        <a:solidFill>
                          <a:schemeClr val="tx1"/>
                        </a:solidFill>
                      </a:endParaRPr>
                    </a:p>
                  </a:txBody>
                  <a:tcPr/>
                </a:tc>
                <a:extLst>
                  <a:ext uri="{0D108BD9-81ED-4DB2-BD59-A6C34878D82A}">
                    <a16:rowId xmlns:a16="http://schemas.microsoft.com/office/drawing/2014/main" val="10004"/>
                  </a:ext>
                </a:extLst>
              </a:tr>
              <a:tr h="276612">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урахування сучасних досягнень науки, техніки й культури;</a:t>
                      </a:r>
                      <a:endParaRPr lang="ru-RU" sz="1600" b="1" dirty="0">
                        <a:solidFill>
                          <a:schemeClr val="tx1"/>
                        </a:solidFill>
                      </a:endParaRPr>
                    </a:p>
                  </a:txBody>
                  <a:tcPr/>
                </a:tc>
                <a:extLst>
                  <a:ext uri="{0D108BD9-81ED-4DB2-BD59-A6C34878D82A}">
                    <a16:rowId xmlns:a16="http://schemas.microsoft.com/office/drawing/2014/main" val="10005"/>
                  </a:ext>
                </a:extLst>
              </a:tr>
              <a:tr h="370840">
                <a:tc>
                  <a:txBody>
                    <a:bodyPr/>
                    <a:lstStyle/>
                    <a:p>
                      <a:pPr>
                        <a:buClr>
                          <a:srgbClr val="C00000"/>
                        </a:buClr>
                        <a:buFont typeface="Wingdings" pitchFamily="2" charset="2"/>
                        <a:buChar char="v"/>
                      </a:pPr>
                      <a:r>
                        <a:rPr kumimoji="0" lang="uk-UA" sz="1600" b="1" i="0" u="none" strike="noStrike" cap="none" normalizeH="0" baseline="0" dirty="0">
                          <a:ln>
                            <a:noFill/>
                          </a:ln>
                          <a:solidFill>
                            <a:schemeClr val="tx1"/>
                          </a:solidFill>
                          <a:effectLst/>
                          <a:latin typeface="Arial" pitchFamily="34" charset="0"/>
                          <a:ea typeface="Times New Roman" pitchFamily="18" charset="0"/>
                        </a:rPr>
                        <a:t>здатність забезпечити самостійну роботу студентів;</a:t>
                      </a:r>
                      <a:endParaRPr lang="ru-RU" sz="1600" b="1" dirty="0">
                        <a:solidFill>
                          <a:schemeClr val="tx1"/>
                        </a:solidFill>
                      </a:endParaRPr>
                    </a:p>
                  </a:txBody>
                  <a:tcPr/>
                </a:tc>
                <a:extLst>
                  <a:ext uri="{0D108BD9-81ED-4DB2-BD59-A6C34878D82A}">
                    <a16:rowId xmlns:a16="http://schemas.microsoft.com/office/drawing/2014/main" val="10006"/>
                  </a:ext>
                </a:extLst>
              </a:tr>
              <a:tr h="370840">
                <a:tc>
                  <a:txBody>
                    <a:bodyPr/>
                    <a:lstStyle/>
                    <a:p>
                      <a:pPr>
                        <a:buClr>
                          <a:srgbClr val="C00000"/>
                        </a:buClr>
                        <a:buFont typeface="Wingdings" pitchFamily="2" charset="2"/>
                        <a:buChar char="v"/>
                      </a:pPr>
                      <a:r>
                        <a:rPr kumimoji="0" lang="uk-UA" sz="1600" b="1" i="0" u="none" strike="noStrike" cap="none" normalizeH="0" baseline="0" dirty="0">
                          <a:ln>
                            <a:noFill/>
                          </a:ln>
                          <a:solidFill>
                            <a:schemeClr val="tx1"/>
                          </a:solidFill>
                          <a:effectLst/>
                          <a:latin typeface="Arial" pitchFamily="34" charset="0"/>
                          <a:ea typeface="Times New Roman" pitchFamily="18" charset="0"/>
                        </a:rPr>
                        <a:t>дидактичні властивості змісту;</a:t>
                      </a:r>
                      <a:endParaRPr lang="ru-RU" sz="1600" b="1" dirty="0">
                        <a:solidFill>
                          <a:schemeClr val="tx1"/>
                        </a:solidFill>
                      </a:endParaRPr>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оцінка якості ілюстративного матеріалу;</a:t>
                      </a:r>
                      <a:endParaRPr lang="ru-RU" sz="1600" b="1" dirty="0">
                        <a:solidFill>
                          <a:schemeClr val="tx1"/>
                        </a:solidFill>
                      </a:endParaRPr>
                    </a:p>
                  </a:txBody>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ступінь використання загальноприйнятої термінології, позначень величин, визначень і понять;</a:t>
                      </a:r>
                      <a:endParaRPr lang="ru-RU" sz="1600" b="1" dirty="0">
                        <a:solidFill>
                          <a:schemeClr val="tx1"/>
                        </a:solidFill>
                      </a:endParaRPr>
                    </a:p>
                  </a:txBody>
                  <a:tcPr/>
                </a:tc>
                <a:extLst>
                  <a:ext uri="{0D108BD9-81ED-4DB2-BD59-A6C34878D82A}">
                    <a16:rowId xmlns:a16="http://schemas.microsoft.com/office/drawing/2014/main" val="10009"/>
                  </a:ext>
                </a:extLst>
              </a:tr>
              <a:tr h="370840">
                <a:tc>
                  <a:txBody>
                    <a:bodyPr/>
                    <a:lstStyle/>
                    <a:p>
                      <a:pPr>
                        <a:buClr>
                          <a:srgbClr val="C00000"/>
                        </a:buClr>
                        <a:buFont typeface="Wingdings" pitchFamily="2" charset="2"/>
                        <a:buChar char="v"/>
                      </a:pPr>
                      <a:r>
                        <a:rPr kumimoji="0" lang="uk-UA" sz="1600" b="1" i="0" u="none" strike="noStrike" cap="none" normalizeH="0" baseline="0" dirty="0">
                          <a:ln>
                            <a:noFill/>
                          </a:ln>
                          <a:solidFill>
                            <a:schemeClr val="tx1"/>
                          </a:solidFill>
                          <a:effectLst/>
                          <a:latin typeface="Arial" pitchFamily="34" charset="0"/>
                          <a:ea typeface="Times New Roman" pitchFamily="18" charset="0"/>
                        </a:rPr>
                        <a:t>переваги порівняно з раніше виданими аналогами;</a:t>
                      </a:r>
                      <a:endParaRPr lang="ru-RU" sz="1600" b="1" dirty="0">
                        <a:solidFill>
                          <a:schemeClr val="tx1"/>
                        </a:solidFill>
                      </a:endParaRPr>
                    </a:p>
                  </a:txBody>
                  <a:tcPr/>
                </a:tc>
                <a:extLst>
                  <a:ext uri="{0D108BD9-81ED-4DB2-BD59-A6C34878D82A}">
                    <a16:rowId xmlns:a16="http://schemas.microsoft.com/office/drawing/2014/main" val="10010"/>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itchFamily="2" charset="2"/>
                        <a:buChar char="v"/>
                        <a:tabLst/>
                        <a:defRPr/>
                      </a:pPr>
                      <a:r>
                        <a:rPr kumimoji="0" lang="uk-UA" sz="1600" b="1" i="0" u="none" strike="noStrike" cap="none" normalizeH="0" baseline="0" dirty="0">
                          <a:ln>
                            <a:noFill/>
                          </a:ln>
                          <a:solidFill>
                            <a:schemeClr val="tx1"/>
                          </a:solidFill>
                          <a:effectLst/>
                          <a:latin typeface="Arial" pitchFamily="34" charset="0"/>
                          <a:ea typeface="Times New Roman" pitchFamily="18" charset="0"/>
                        </a:rPr>
                        <a:t>відповідність обсягу рукопису чинним нормативам</a:t>
                      </a:r>
                      <a:endParaRPr lang="ru-RU" sz="1600" b="1" dirty="0">
                        <a:solidFill>
                          <a:schemeClr val="tx1"/>
                        </a:solidFill>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33842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597408" y="6214299"/>
            <a:ext cx="7996844" cy="369332"/>
          </a:xfrm>
          <a:prstGeom prst="rect">
            <a:avLst/>
          </a:prstGeom>
        </p:spPr>
        <p:txBody>
          <a:bodyPr wrap="square">
            <a:spAutoFit/>
          </a:bodyPr>
          <a:lstStyle/>
          <a:p>
            <a:pPr lvl="0" fontAlgn="base">
              <a:spcBef>
                <a:spcPct val="0"/>
              </a:spcBef>
              <a:spcAft>
                <a:spcPct val="0"/>
              </a:spcAft>
              <a:tabLst>
                <a:tab pos="450850" algn="l"/>
                <a:tab pos="539750" algn="l"/>
              </a:tabLst>
            </a:pPr>
            <a:r>
              <a:rPr lang="uk-UA" b="1" dirty="0">
                <a:solidFill>
                  <a:schemeClr val="tx2"/>
                </a:solidFill>
                <a:effectLst>
                  <a:outerShdw blurRad="38100" dist="38100" dir="2700000" algn="tl">
                    <a:srgbClr val="000000">
                      <a:alpha val="43137"/>
                    </a:srgbClr>
                  </a:outerShdw>
                </a:effectLst>
                <a:cs typeface="Times New Roman" pitchFamily="18" charset="0"/>
              </a:rPr>
              <a:t> Розгляд рукописів методичною комісією спеціальності</a:t>
            </a:r>
          </a:p>
        </p:txBody>
      </p:sp>
      <p:graphicFrame>
        <p:nvGraphicFramePr>
          <p:cNvPr id="10" name="Таблица 9">
            <a:extLst>
              <a:ext uri="{FF2B5EF4-FFF2-40B4-BE49-F238E27FC236}">
                <a16:creationId xmlns:a16="http://schemas.microsoft.com/office/drawing/2014/main" id="{41DB3B51-35C1-4E58-AB61-D314B7CCB83E}"/>
              </a:ext>
            </a:extLst>
          </p:cNvPr>
          <p:cNvGraphicFramePr>
            <a:graphicFrameLocks noGrp="1"/>
          </p:cNvGraphicFramePr>
          <p:nvPr>
            <p:extLst>
              <p:ext uri="{D42A27DB-BD31-4B8C-83A1-F6EECF244321}">
                <p14:modId xmlns:p14="http://schemas.microsoft.com/office/powerpoint/2010/main" val="2949837272"/>
              </p:ext>
            </p:extLst>
          </p:nvPr>
        </p:nvGraphicFramePr>
        <p:xfrm>
          <a:off x="468405" y="544379"/>
          <a:ext cx="11255190" cy="5447118"/>
        </p:xfrm>
        <a:graphic>
          <a:graphicData uri="http://schemas.openxmlformats.org/drawingml/2006/table">
            <a:tbl>
              <a:tblPr firstRow="1" bandRow="1">
                <a:tableStyleId>{21E4AEA4-8DFA-4A89-87EB-49C32662AFE0}</a:tableStyleId>
              </a:tblPr>
              <a:tblGrid>
                <a:gridCol w="3697942">
                  <a:extLst>
                    <a:ext uri="{9D8B030D-6E8A-4147-A177-3AD203B41FA5}">
                      <a16:colId xmlns:a16="http://schemas.microsoft.com/office/drawing/2014/main" val="20000"/>
                    </a:ext>
                  </a:extLst>
                </a:gridCol>
                <a:gridCol w="7557248">
                  <a:extLst>
                    <a:ext uri="{9D8B030D-6E8A-4147-A177-3AD203B41FA5}">
                      <a16:colId xmlns:a16="http://schemas.microsoft.com/office/drawing/2014/main" val="20001"/>
                    </a:ext>
                  </a:extLst>
                </a:gridCol>
              </a:tblGrid>
              <a:tr h="378271">
                <a:tc gridSpan="2">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uk-UA" sz="1800" b="1" spc="-10" dirty="0">
                          <a:latin typeface="+mn-lt"/>
                          <a:ea typeface="Times New Roman"/>
                          <a:cs typeface="Times New Roman"/>
                        </a:rPr>
                        <a:t>Документація</a:t>
                      </a:r>
                      <a:endParaRPr lang="ru-RU"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extLst>
                  <a:ext uri="{0D108BD9-81ED-4DB2-BD59-A6C34878D82A}">
                    <a16:rowId xmlns:a16="http://schemas.microsoft.com/office/drawing/2014/main" val="10000"/>
                  </a:ext>
                </a:extLst>
              </a:tr>
              <a:tr h="339000">
                <a:tc>
                  <a:txBody>
                    <a:bodyPr/>
                    <a:lstStyle/>
                    <a:p>
                      <a:pPr algn="ctr">
                        <a:lnSpc>
                          <a:spcPct val="100000"/>
                        </a:lnSpc>
                        <a:spcBef>
                          <a:spcPts val="600"/>
                        </a:spcBef>
                        <a:spcAft>
                          <a:spcPts val="600"/>
                        </a:spcAft>
                        <a:tabLst>
                          <a:tab pos="450215" algn="l"/>
                          <a:tab pos="540385" algn="l"/>
                        </a:tabLst>
                      </a:pPr>
                      <a:r>
                        <a:rPr lang="uk-UA" sz="1800" b="1" kern="1200" spc="-10" dirty="0">
                          <a:solidFill>
                            <a:schemeClr val="tx2"/>
                          </a:solidFill>
                          <a:latin typeface="+mn-lt"/>
                          <a:ea typeface="Times New Roman"/>
                          <a:cs typeface="Times New Roman"/>
                        </a:rPr>
                        <a:t>вхідна</a:t>
                      </a:r>
                      <a:endParaRPr lang="ru-RU" sz="1800" b="1" kern="1200" spc="-10" dirty="0">
                        <a:solidFill>
                          <a:schemeClr val="tx2"/>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tabLst>
                          <a:tab pos="450215" algn="l"/>
                          <a:tab pos="540385" algn="l"/>
                        </a:tabLst>
                      </a:pPr>
                      <a:r>
                        <a:rPr lang="uk-UA" sz="1800" b="1" kern="1200" spc="-10" dirty="0">
                          <a:solidFill>
                            <a:schemeClr val="tx2"/>
                          </a:solidFill>
                          <a:latin typeface="+mn-lt"/>
                          <a:ea typeface="Times New Roman"/>
                          <a:cs typeface="Times New Roman"/>
                        </a:rPr>
                        <a:t>вихідна</a:t>
                      </a:r>
                      <a:endParaRPr lang="ru-RU" sz="1800" b="1" kern="1200" spc="-10" dirty="0">
                        <a:solidFill>
                          <a:schemeClr val="tx2"/>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10343">
                <a:tc>
                  <a:txBody>
                    <a:bodyPr/>
                    <a:lstStyle/>
                    <a:p>
                      <a:pPr eaLnBrk="0" fontAlgn="base" hangingPunct="0">
                        <a:lnSpc>
                          <a:spcPct val="100000"/>
                        </a:lnSpc>
                        <a:spcBef>
                          <a:spcPts val="600"/>
                        </a:spcBef>
                        <a:spcAft>
                          <a:spcPts val="600"/>
                        </a:spcAft>
                      </a:pPr>
                      <a:r>
                        <a:rPr lang="uk-UA" sz="1800" b="1" kern="1200" dirty="0">
                          <a:latin typeface="Calibri"/>
                          <a:ea typeface="Calibri"/>
                          <a:cs typeface="Times New Roman"/>
                        </a:rPr>
                        <a:t>Рукопис видання. </a:t>
                      </a:r>
                      <a:endParaRPr lang="ru-RU" sz="1800" dirty="0">
                        <a:latin typeface="Calibri"/>
                        <a:ea typeface="Calibri"/>
                        <a:cs typeface="Times New Roman"/>
                      </a:endParaRPr>
                    </a:p>
                    <a:p>
                      <a:pPr eaLnBrk="0" fontAlgn="base" hangingPunct="0">
                        <a:lnSpc>
                          <a:spcPct val="100000"/>
                        </a:lnSpc>
                        <a:spcBef>
                          <a:spcPts val="600"/>
                        </a:spcBef>
                        <a:spcAft>
                          <a:spcPts val="600"/>
                        </a:spcAft>
                      </a:pPr>
                      <a:r>
                        <a:rPr lang="uk-UA" sz="1800" b="1" kern="1200" dirty="0">
                          <a:latin typeface="Calibri"/>
                          <a:ea typeface="Calibri"/>
                          <a:cs typeface="Times New Roman"/>
                        </a:rPr>
                        <a:t>Робоча програма навчальної дисципліни. </a:t>
                      </a:r>
                      <a:endParaRPr lang="ru-RU" sz="1800" dirty="0">
                        <a:latin typeface="Calibri"/>
                        <a:ea typeface="Calibri"/>
                        <a:cs typeface="Times New Roman"/>
                      </a:endParaRPr>
                    </a:p>
                    <a:p>
                      <a:pPr eaLnBrk="0" fontAlgn="base" hangingPunct="0">
                        <a:lnSpc>
                          <a:spcPct val="100000"/>
                        </a:lnSpc>
                        <a:spcBef>
                          <a:spcPts val="600"/>
                        </a:spcBef>
                        <a:spcAft>
                          <a:spcPts val="600"/>
                        </a:spcAft>
                      </a:pPr>
                      <a:r>
                        <a:rPr lang="uk-UA" sz="1800" b="1" kern="1200" dirty="0">
                          <a:latin typeface="Calibri"/>
                          <a:ea typeface="Calibri"/>
                          <a:cs typeface="Times New Roman"/>
                        </a:rPr>
                        <a:t>Обґрунтування доцільності видання.</a:t>
                      </a:r>
                      <a:endParaRPr lang="ru-RU" sz="1800" dirty="0">
                        <a:latin typeface="Calibri"/>
                        <a:ea typeface="Calibri"/>
                        <a:cs typeface="Times New Roman"/>
                      </a:endParaRPr>
                    </a:p>
                    <a:p>
                      <a:pPr eaLnBrk="0" fontAlgn="base" hangingPunct="0">
                        <a:lnSpc>
                          <a:spcPct val="100000"/>
                        </a:lnSpc>
                        <a:spcBef>
                          <a:spcPts val="600"/>
                        </a:spcBef>
                        <a:spcAft>
                          <a:spcPts val="600"/>
                        </a:spcAft>
                      </a:pPr>
                      <a:r>
                        <a:rPr lang="uk-UA" sz="1800" b="1" kern="1200" dirty="0">
                          <a:latin typeface="Calibri"/>
                          <a:ea typeface="Calibri"/>
                          <a:cs typeface="Times New Roman"/>
                        </a:rPr>
                        <a:t>Витяг з протоколу засідання кафедри </a:t>
                      </a:r>
                    </a:p>
                    <a:p>
                      <a:pPr eaLnBrk="0" fontAlgn="base" hangingPunct="0">
                        <a:lnSpc>
                          <a:spcPct val="100000"/>
                        </a:lnSpc>
                        <a:spcBef>
                          <a:spcPts val="600"/>
                        </a:spcBef>
                        <a:spcAft>
                          <a:spcPts val="600"/>
                        </a:spcAft>
                      </a:pP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00000"/>
                        </a:lnSpc>
                        <a:spcBef>
                          <a:spcPts val="600"/>
                        </a:spcBef>
                        <a:spcAft>
                          <a:spcPts val="600"/>
                        </a:spcAft>
                      </a:pPr>
                      <a:r>
                        <a:rPr lang="uk-UA" sz="1800" b="1" kern="1200" dirty="0">
                          <a:latin typeface="Calibri"/>
                          <a:ea typeface="Calibri"/>
                          <a:cs typeface="Times New Roman"/>
                        </a:rPr>
                        <a:t>Витяг з протоколу засідання методичної комісії. </a:t>
                      </a:r>
                      <a:endParaRPr lang="ru-RU" sz="1800" dirty="0">
                        <a:latin typeface="Calibri"/>
                        <a:ea typeface="Calibri"/>
                        <a:cs typeface="Times New Roman"/>
                      </a:endParaRPr>
                    </a:p>
                    <a:p>
                      <a:pPr eaLnBrk="0" fontAlgn="base" hangingPunct="0">
                        <a:lnSpc>
                          <a:spcPct val="100000"/>
                        </a:lnSpc>
                        <a:spcBef>
                          <a:spcPts val="600"/>
                        </a:spcBef>
                        <a:spcAft>
                          <a:spcPts val="600"/>
                        </a:spcAft>
                      </a:pPr>
                      <a:r>
                        <a:rPr lang="uk-UA" sz="1800" b="1" kern="1200" dirty="0">
                          <a:latin typeface="Calibri"/>
                          <a:ea typeface="Calibri"/>
                          <a:cs typeface="Times New Roman"/>
                        </a:rPr>
                        <a:t>Обґрунтування доцільності видання, завізоване головою методичної комісії. </a:t>
                      </a:r>
                      <a:endParaRPr lang="ru-RU" sz="1800" dirty="0">
                        <a:latin typeface="Calibri"/>
                        <a:ea typeface="Calibri"/>
                        <a:cs typeface="Times New Roman"/>
                      </a:endParaRPr>
                    </a:p>
                    <a:p>
                      <a:pPr eaLnBrk="0" fontAlgn="base" hangingPunct="0">
                        <a:lnSpc>
                          <a:spcPct val="100000"/>
                        </a:lnSpc>
                        <a:spcBef>
                          <a:spcPts val="600"/>
                        </a:spcBef>
                        <a:spcAft>
                          <a:spcPts val="600"/>
                        </a:spcAft>
                      </a:pPr>
                      <a:r>
                        <a:rPr lang="uk-UA" sz="1800" b="1" kern="1200" dirty="0">
                          <a:latin typeface="Calibri"/>
                          <a:ea typeface="Calibri"/>
                          <a:cs typeface="Times New Roman"/>
                        </a:rPr>
                        <a:t>Пропозиції стосовно включення навчально-методичної літератури до плану видань. </a:t>
                      </a:r>
                      <a:endParaRPr lang="ru-RU" sz="1800" dirty="0">
                        <a:latin typeface="Calibri"/>
                        <a:ea typeface="Calibri"/>
                        <a:cs typeface="Times New Roman"/>
                      </a:endParaRPr>
                    </a:p>
                    <a:p>
                      <a:pPr eaLnBrk="0" fontAlgn="base" hangingPunct="0">
                        <a:lnSpc>
                          <a:spcPct val="100000"/>
                        </a:lnSpc>
                        <a:spcBef>
                          <a:spcPts val="600"/>
                        </a:spcBef>
                        <a:spcAft>
                          <a:spcPts val="600"/>
                        </a:spcAft>
                      </a:pPr>
                      <a:r>
                        <a:rPr lang="uk-UA" sz="1800" b="1" kern="1200" dirty="0">
                          <a:latin typeface="Calibri"/>
                          <a:ea typeface="Calibri"/>
                          <a:cs typeface="Times New Roman"/>
                        </a:rPr>
                        <a:t>Затвердження рецензентів</a:t>
                      </a: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7333">
                <a:tc gridSpan="2">
                  <a:txBody>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lang="uk-UA" sz="1800" b="1" dirty="0">
                          <a:solidFill>
                            <a:schemeClr val="tx1"/>
                          </a:solidFill>
                        </a:rPr>
                        <a:t>Моніторинг стану інформаційного забезпечення здійснюють методичні комісії спеціальностей</a:t>
                      </a:r>
                      <a:endParaRPr lang="ru-R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eaLnBrk="0" fontAlgn="base" hangingPunct="0">
                        <a:spcAft>
                          <a:spcPts val="0"/>
                        </a:spcAft>
                      </a:pPr>
                      <a:endParaRPr lang="ru-RU"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9646551"/>
                  </a:ext>
                </a:extLst>
              </a:tr>
              <a:tr h="705394">
                <a:tc gridSpan="2">
                  <a:txBody>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lang="uk-UA" sz="1800" b="1" dirty="0">
                          <a:solidFill>
                            <a:schemeClr val="tx1"/>
                          </a:solidFill>
                        </a:rPr>
                        <a:t>Умова прийняття рішення про підготовку та видання нової літератури з дисципліни за навчальним планом – відсутність подібних джерел або низька якість аналогів</a:t>
                      </a:r>
                      <a:endParaRPr lang="ru-R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219222617"/>
                  </a:ext>
                </a:extLst>
              </a:tr>
              <a:tr h="567406">
                <a:tc gridSpan="2">
                  <a:txBody>
                    <a:bodyPr/>
                    <a:lstStyle/>
                    <a:p>
                      <a:pPr marL="0" marR="0" lvl="0" indent="0" algn="l" defTabSz="914400" rtl="0" eaLnBrk="0" fontAlgn="base" latinLnBrk="0" hangingPunct="0">
                        <a:lnSpc>
                          <a:spcPct val="100000"/>
                        </a:lnSpc>
                        <a:spcBef>
                          <a:spcPts val="600"/>
                        </a:spcBef>
                        <a:spcAft>
                          <a:spcPts val="600"/>
                        </a:spcAft>
                        <a:buClrTx/>
                        <a:buSzTx/>
                        <a:buFontTx/>
                        <a:buNone/>
                        <a:tabLst/>
                        <a:defRPr/>
                      </a:pPr>
                      <a:r>
                        <a:rPr lang="uk-UA" sz="1800" b="1" dirty="0">
                          <a:solidFill>
                            <a:schemeClr val="tx1"/>
                          </a:solidFill>
                        </a:rPr>
                        <a:t>Обґрунтування доцільності видання рукопису здійснюється визначенням відповідності змісту очікуваним результатам навчання за робочою програмою певної компоненти освітньої програми</a:t>
                      </a:r>
                      <a:endParaRPr lang="ru-RU" sz="1800" b="1"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235839913"/>
                  </a:ext>
                </a:extLst>
              </a:tr>
            </a:tbl>
          </a:graphicData>
        </a:graphic>
      </p:graphicFrame>
    </p:spTree>
    <p:extLst>
      <p:ext uri="{BB962C8B-B14F-4D97-AF65-F5344CB8AC3E}">
        <p14:creationId xmlns:p14="http://schemas.microsoft.com/office/powerpoint/2010/main" val="623215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19476" y="6200503"/>
            <a:ext cx="7226135" cy="378082"/>
          </a:xfrm>
          <a:prstGeom prst="rect">
            <a:avLst/>
          </a:prstGeom>
        </p:spPr>
        <p:txBody>
          <a:bodyPr wrap="square">
            <a:spAutoFit/>
          </a:bodyPr>
          <a:lstStyle/>
          <a:p>
            <a:pPr lvl="0" fontAlgn="base">
              <a:spcBef>
                <a:spcPct val="0"/>
              </a:spcBef>
              <a:spcAft>
                <a:spcPct val="0"/>
              </a:spcAft>
              <a:tabLst>
                <a:tab pos="450850" algn="l"/>
                <a:tab pos="539750" algn="l"/>
              </a:tabLst>
            </a:pPr>
            <a:r>
              <a:rPr lang="uk-UA" b="1" dirty="0" bmk="">
                <a:solidFill>
                  <a:schemeClr val="accent4"/>
                </a:solidFill>
                <a:effectLst>
                  <a:outerShdw blurRad="38100" dist="38100" dir="2700000" algn="tl">
                    <a:srgbClr val="000000">
                      <a:alpha val="43137"/>
                    </a:srgbClr>
                  </a:outerShdw>
                </a:effectLst>
                <a:cs typeface="Times New Roman" pitchFamily="18" charset="0"/>
              </a:rPr>
              <a:t>Рецензування (1)</a:t>
            </a:r>
            <a:endParaRPr lang="uk-UA" dirty="0">
              <a:solidFill>
                <a:schemeClr val="accent4"/>
              </a:solidFill>
              <a:effectLst>
                <a:outerShdw blurRad="38100" dist="38100" dir="2700000" algn="tl">
                  <a:srgbClr val="000000">
                    <a:alpha val="43137"/>
                  </a:srgbClr>
                </a:outerShdw>
              </a:effectLst>
            </a:endParaRPr>
          </a:p>
        </p:txBody>
      </p:sp>
      <p:graphicFrame>
        <p:nvGraphicFramePr>
          <p:cNvPr id="4" name="Таблица 3">
            <a:extLst>
              <a:ext uri="{FF2B5EF4-FFF2-40B4-BE49-F238E27FC236}">
                <a16:creationId xmlns:a16="http://schemas.microsoft.com/office/drawing/2014/main" id="{D1279C25-8B04-45AF-8371-8EDFD88BCDC9}"/>
              </a:ext>
            </a:extLst>
          </p:cNvPr>
          <p:cNvGraphicFramePr>
            <a:graphicFrameLocks noGrp="1"/>
          </p:cNvGraphicFramePr>
          <p:nvPr>
            <p:extLst>
              <p:ext uri="{D42A27DB-BD31-4B8C-83A1-F6EECF244321}">
                <p14:modId xmlns:p14="http://schemas.microsoft.com/office/powerpoint/2010/main" val="2698661046"/>
              </p:ext>
            </p:extLst>
          </p:nvPr>
        </p:nvGraphicFramePr>
        <p:xfrm>
          <a:off x="470646" y="1607171"/>
          <a:ext cx="11255190" cy="1564640"/>
        </p:xfrm>
        <a:graphic>
          <a:graphicData uri="http://schemas.openxmlformats.org/drawingml/2006/table">
            <a:tbl>
              <a:tblPr firstRow="1" bandRow="1">
                <a:tableStyleId>{21E4AEA4-8DFA-4A89-87EB-49C32662AFE0}</a:tableStyleId>
              </a:tblPr>
              <a:tblGrid>
                <a:gridCol w="4652684">
                  <a:extLst>
                    <a:ext uri="{9D8B030D-6E8A-4147-A177-3AD203B41FA5}">
                      <a16:colId xmlns:a16="http://schemas.microsoft.com/office/drawing/2014/main" val="20000"/>
                    </a:ext>
                  </a:extLst>
                </a:gridCol>
                <a:gridCol w="6602506">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вхідна</a:t>
                      </a:r>
                      <a:endParaRPr lang="ru-RU" sz="1800" b="1" kern="1200" spc="-10" dirty="0">
                        <a:solidFill>
                          <a:schemeClr val="tx2"/>
                        </a:solidFill>
                        <a:latin typeface="+mj-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вихідна</a:t>
                      </a:r>
                      <a:endParaRPr lang="ru-RU" sz="1800" b="1" kern="1200" spc="-10" dirty="0">
                        <a:solidFill>
                          <a:schemeClr val="tx2"/>
                        </a:solidFill>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eaLnBrk="0" fontAlgn="base" hangingPunct="0">
                        <a:spcAft>
                          <a:spcPts val="0"/>
                        </a:spcAft>
                      </a:pPr>
                      <a:r>
                        <a:rPr lang="uk-UA" sz="1800" b="1" kern="1200" dirty="0">
                          <a:latin typeface="+mj-lt"/>
                          <a:ea typeface="Calibri"/>
                          <a:cs typeface="Times New Roman"/>
                        </a:rPr>
                        <a:t>Рукопис навчально-методичної літератури</a:t>
                      </a:r>
                      <a:endParaRPr lang="ru-RU" sz="1800" dirty="0">
                        <a:latin typeface="+mj-lt"/>
                        <a:ea typeface="Calibri"/>
                        <a:cs typeface="Times New Roman"/>
                      </a:endParaRPr>
                    </a:p>
                  </a:txBody>
                  <a:tcPr marL="68580" marR="68580" marT="0" marB="0"/>
                </a:tc>
                <a:tc>
                  <a:txBody>
                    <a:bodyPr/>
                    <a:lstStyle/>
                    <a:p>
                      <a:pPr eaLnBrk="0" fontAlgn="base" hangingPunct="0">
                        <a:spcAft>
                          <a:spcPts val="0"/>
                        </a:spcAft>
                      </a:pPr>
                      <a:r>
                        <a:rPr lang="uk-UA" sz="1800" b="1" kern="1200" dirty="0">
                          <a:latin typeface="+mj-lt"/>
                          <a:ea typeface="Calibri"/>
                          <a:cs typeface="Times New Roman"/>
                        </a:rPr>
                        <a:t>Рецензії фахівців споріднених кафедр університету, інших закладів вищої освіти, організацій, підприємств тощо</a:t>
                      </a:r>
                      <a:endParaRPr lang="ru-RU" sz="1800" dirty="0">
                        <a:latin typeface="+mj-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5" name="Таблица 4">
            <a:extLst>
              <a:ext uri="{FF2B5EF4-FFF2-40B4-BE49-F238E27FC236}">
                <a16:creationId xmlns:a16="http://schemas.microsoft.com/office/drawing/2014/main" id="{5526430F-226B-40AC-A12A-4889F6C4A677}"/>
              </a:ext>
            </a:extLst>
          </p:cNvPr>
          <p:cNvGraphicFramePr>
            <a:graphicFrameLocks noGrp="1"/>
          </p:cNvGraphicFramePr>
          <p:nvPr>
            <p:extLst>
              <p:ext uri="{D42A27DB-BD31-4B8C-83A1-F6EECF244321}">
                <p14:modId xmlns:p14="http://schemas.microsoft.com/office/powerpoint/2010/main" val="3844540892"/>
              </p:ext>
            </p:extLst>
          </p:nvPr>
        </p:nvGraphicFramePr>
        <p:xfrm>
          <a:off x="516693" y="3533887"/>
          <a:ext cx="11222588" cy="1762760"/>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17563" algn="l"/>
                          <a:tab pos="2970213" algn="l"/>
                        </a:tabLst>
                        <a:defRPr/>
                      </a:pPr>
                      <a:endParaRPr kumimoji="0" lang="uk-UA" sz="100" b="1" i="0" u="none" strike="noStrike" cap="none" normalizeH="0" baseline="0" dirty="0">
                        <a:ln>
                          <a:noFill/>
                        </a:ln>
                        <a:solidFill>
                          <a:schemeClr val="bg1"/>
                        </a:solidFill>
                        <a:effectLst/>
                        <a:latin typeface="+mj-lt"/>
                        <a:ea typeface="Times New Roman" pitchFamily="18" charset="0"/>
                      </a:endParaRPr>
                    </a:p>
                  </a:txBody>
                  <a:tcPr/>
                </a:tc>
                <a:extLst>
                  <a:ext uri="{0D108BD9-81ED-4DB2-BD59-A6C34878D82A}">
                    <a16:rowId xmlns:a16="http://schemas.microsoft.com/office/drawing/2014/main" val="10000"/>
                  </a:ext>
                </a:extLst>
              </a:tr>
              <a:tr h="181492">
                <a:tc>
                  <a:txBody>
                    <a:bodyPr/>
                    <a:lstStyle/>
                    <a:p>
                      <a:pPr marL="0" marR="0" lvl="0" indent="355600" algn="l" defTabSz="914400" rtl="0" eaLnBrk="0" fontAlgn="base" latinLnBrk="0" hangingPunct="0">
                        <a:lnSpc>
                          <a:spcPct val="100000"/>
                        </a:lnSpc>
                        <a:spcBef>
                          <a:spcPct val="0"/>
                        </a:spcBef>
                        <a:spcAft>
                          <a:spcPct val="0"/>
                        </a:spcAft>
                        <a:buClrTx/>
                        <a:buSzTx/>
                        <a:buFontTx/>
                        <a:buNone/>
                        <a:tabLst>
                          <a:tab pos="2970213" algn="l"/>
                        </a:tabLst>
                        <a:defRPr/>
                      </a:pPr>
                      <a:r>
                        <a:rPr lang="uk-UA" b="1" dirty="0"/>
                        <a:t>Рукопис навчального видання подається на рецензію </a:t>
                      </a:r>
                      <a:r>
                        <a:rPr lang="uk-UA" b="1" dirty="0" err="1"/>
                        <a:t>двом–трьом</a:t>
                      </a:r>
                      <a:r>
                        <a:rPr lang="uk-UA" b="1" dirty="0"/>
                        <a:t> фахівцям. </a:t>
                      </a:r>
                    </a:p>
                  </a:txBody>
                  <a:tcPr/>
                </a:tc>
                <a:extLst>
                  <a:ext uri="{0D108BD9-81ED-4DB2-BD59-A6C34878D82A}">
                    <a16:rowId xmlns:a16="http://schemas.microsoft.com/office/drawing/2014/main" val="10001"/>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lang="uk-UA" b="1" dirty="0"/>
                        <a:t>Один з рецензентів рукопису навчального видання має бути співробітником НТУ «Дніпровська політехніка».</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2"/>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lang="uk-UA" b="1" dirty="0"/>
                        <a:t>Рецензентам пропонується об'єктивно оцінити навчальне видання шляхом всебічного аналізу його властивостей. </a:t>
                      </a:r>
                      <a:endParaRPr kumimoji="0" lang="ru-RU" sz="1800" b="1" i="0" u="none" strike="noStrike" kern="1200" cap="none" normalizeH="0" baseline="0" dirty="0">
                        <a:ln>
                          <a:noFill/>
                        </a:ln>
                        <a:solidFill>
                          <a:schemeClr val="tx1"/>
                        </a:solidFill>
                        <a:effectLst/>
                        <a:latin typeface="+mj-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821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685364" y="6188311"/>
            <a:ext cx="7226135" cy="378082"/>
          </a:xfrm>
          <a:prstGeom prst="rect">
            <a:avLst/>
          </a:prstGeom>
        </p:spPr>
        <p:txBody>
          <a:bodyPr wrap="square">
            <a:spAutoFit/>
          </a:bodyPr>
          <a:lstStyle/>
          <a:p>
            <a:pPr lvl="0" fontAlgn="base">
              <a:spcBef>
                <a:spcPct val="0"/>
              </a:spcBef>
              <a:spcAft>
                <a:spcPct val="0"/>
              </a:spcAft>
              <a:tabLst>
                <a:tab pos="450850" algn="l"/>
                <a:tab pos="539750" algn="l"/>
              </a:tabLst>
            </a:pPr>
            <a:r>
              <a:rPr lang="uk-UA" b="1" dirty="0" bmk="">
                <a:solidFill>
                  <a:schemeClr val="accent4">
                    <a:lumMod val="75000"/>
                  </a:schemeClr>
                </a:solidFill>
                <a:effectLst>
                  <a:outerShdw blurRad="38100" dist="38100" dir="2700000" algn="tl">
                    <a:srgbClr val="000000">
                      <a:alpha val="43137"/>
                    </a:srgbClr>
                  </a:outerShdw>
                </a:effectLst>
                <a:cs typeface="Times New Roman" pitchFamily="18" charset="0"/>
              </a:rPr>
              <a:t>Рецензування (2)</a:t>
            </a:r>
            <a:endParaRPr lang="uk-UA" dirty="0">
              <a:solidFill>
                <a:schemeClr val="accent4">
                  <a:lumMod val="75000"/>
                </a:schemeClr>
              </a:solidFill>
              <a:effectLst>
                <a:outerShdw blurRad="38100" dist="38100" dir="2700000" algn="tl">
                  <a:srgbClr val="000000">
                    <a:alpha val="43137"/>
                  </a:srgbClr>
                </a:outerShdw>
              </a:effectLst>
            </a:endParaRPr>
          </a:p>
        </p:txBody>
      </p:sp>
      <p:graphicFrame>
        <p:nvGraphicFramePr>
          <p:cNvPr id="6" name="Таблица 5">
            <a:extLst>
              <a:ext uri="{FF2B5EF4-FFF2-40B4-BE49-F238E27FC236}">
                <a16:creationId xmlns:a16="http://schemas.microsoft.com/office/drawing/2014/main" id="{3AAE9E75-F562-49DD-8B6B-4E69A6C4664C}"/>
              </a:ext>
            </a:extLst>
          </p:cNvPr>
          <p:cNvGraphicFramePr>
            <a:graphicFrameLocks noGrp="1"/>
          </p:cNvGraphicFramePr>
          <p:nvPr>
            <p:extLst>
              <p:ext uri="{D42A27DB-BD31-4B8C-83A1-F6EECF244321}">
                <p14:modId xmlns:p14="http://schemas.microsoft.com/office/powerpoint/2010/main" val="312498144"/>
              </p:ext>
            </p:extLst>
          </p:nvPr>
        </p:nvGraphicFramePr>
        <p:xfrm>
          <a:off x="307042" y="340375"/>
          <a:ext cx="11577916" cy="5441650"/>
        </p:xfrm>
        <a:graphic>
          <a:graphicData uri="http://schemas.openxmlformats.org/drawingml/2006/table">
            <a:tbl>
              <a:tblPr firstRow="1" bandRow="1">
                <a:tableStyleId>{21E4AEA4-8DFA-4A89-87EB-49C32662AFE0}</a:tableStyleId>
              </a:tblPr>
              <a:tblGrid>
                <a:gridCol w="11577916">
                  <a:extLst>
                    <a:ext uri="{9D8B030D-6E8A-4147-A177-3AD203B41FA5}">
                      <a16:colId xmlns:a16="http://schemas.microsoft.com/office/drawing/2014/main" val="20000"/>
                    </a:ext>
                  </a:extLst>
                </a:gridCol>
              </a:tblGrid>
              <a:tr h="4378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800" b="1" i="1" dirty="0">
                          <a:solidFill>
                            <a:schemeClr val="bg1"/>
                          </a:solidFill>
                        </a:rPr>
                        <a:t>Рецензування</a:t>
                      </a:r>
                      <a:r>
                        <a:rPr lang="uk-UA" sz="1800" b="1" dirty="0">
                          <a:solidFill>
                            <a:schemeClr val="bg1"/>
                          </a:solidFill>
                        </a:rPr>
                        <a:t> – оцінка навчального </a:t>
                      </a:r>
                      <a:r>
                        <a:rPr lang="uk-UA" sz="1800" b="1" dirty="0"/>
                        <a:t>видання шляхом всебічного аналізу його властивостей:</a:t>
                      </a:r>
                      <a:endParaRPr lang="ru-RU" sz="1800" dirty="0">
                        <a:latin typeface="+mj-lt"/>
                      </a:endParaRPr>
                    </a:p>
                  </a:txBody>
                  <a:tcPr/>
                </a:tc>
                <a:extLst>
                  <a:ext uri="{0D108BD9-81ED-4DB2-BD59-A6C34878D82A}">
                    <a16:rowId xmlns:a16="http://schemas.microsoft.com/office/drawing/2014/main" val="10000"/>
                  </a:ext>
                </a:extLst>
              </a:tr>
              <a:tr h="43789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Char char="v"/>
                        <a:tabLst/>
                        <a:defRPr/>
                      </a:pPr>
                      <a:r>
                        <a:rPr lang="uk-UA" b="1" dirty="0">
                          <a:solidFill>
                            <a:schemeClr val="tx1"/>
                          </a:solidFill>
                        </a:rPr>
                        <a:t>відповідності загальним вимогам до навчальної літератури</a:t>
                      </a:r>
                      <a:endParaRPr lang="ru-RU" sz="1800" dirty="0">
                        <a:solidFill>
                          <a:schemeClr val="tx1"/>
                        </a:solidFill>
                        <a:latin typeface="+mj-lt"/>
                      </a:endParaRPr>
                    </a:p>
                  </a:txBody>
                  <a:tcPr/>
                </a:tc>
                <a:extLst>
                  <a:ext uri="{0D108BD9-81ED-4DB2-BD59-A6C34878D82A}">
                    <a16:rowId xmlns:a16="http://schemas.microsoft.com/office/drawing/2014/main" val="10001"/>
                  </a:ext>
                </a:extLst>
              </a:tr>
              <a:tr h="431891">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Char char="v"/>
                        <a:tabLst/>
                        <a:defRPr/>
                      </a:pPr>
                      <a:r>
                        <a:rPr lang="uk-UA" b="1" dirty="0">
                          <a:solidFill>
                            <a:schemeClr val="tx1"/>
                          </a:solidFill>
                        </a:rPr>
                        <a:t>реалізації сучасних тенденцій розвитку вищої освіти</a:t>
                      </a:r>
                      <a:endParaRPr lang="ru-RU" sz="1800" dirty="0">
                        <a:solidFill>
                          <a:schemeClr val="tx1"/>
                        </a:solidFill>
                        <a:latin typeface="+mj-lt"/>
                      </a:endParaRPr>
                    </a:p>
                  </a:txBody>
                  <a:tcPr/>
                </a:tc>
                <a:extLst>
                  <a:ext uri="{0D108BD9-81ED-4DB2-BD59-A6C34878D82A}">
                    <a16:rowId xmlns:a16="http://schemas.microsoft.com/office/drawing/2014/main" val="10002"/>
                  </a:ext>
                </a:extLst>
              </a:tr>
              <a:tr h="43789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Char char="v"/>
                        <a:tabLst/>
                        <a:defRPr/>
                      </a:pPr>
                      <a:r>
                        <a:rPr lang="uk-UA" b="1" dirty="0">
                          <a:solidFill>
                            <a:schemeClr val="tx1"/>
                          </a:solidFill>
                        </a:rPr>
                        <a:t>рівня дидактичного опрацювання</a:t>
                      </a:r>
                      <a:endParaRPr lang="ru-RU" sz="1800" dirty="0">
                        <a:solidFill>
                          <a:schemeClr val="tx1"/>
                        </a:solidFill>
                        <a:latin typeface="+mj-lt"/>
                      </a:endParaRPr>
                    </a:p>
                  </a:txBody>
                  <a:tcPr/>
                </a:tc>
                <a:extLst>
                  <a:ext uri="{0D108BD9-81ED-4DB2-BD59-A6C34878D82A}">
                    <a16:rowId xmlns:a16="http://schemas.microsoft.com/office/drawing/2014/main" val="10003"/>
                  </a:ext>
                </a:extLst>
              </a:tr>
              <a:tr h="43789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Char char="v"/>
                        <a:tabLst/>
                        <a:defRPr/>
                      </a:pPr>
                      <a:r>
                        <a:rPr lang="uk-UA" b="1" dirty="0">
                          <a:solidFill>
                            <a:schemeClr val="tx1"/>
                          </a:solidFill>
                        </a:rPr>
                        <a:t>досконалості мови та ілюстрацій</a:t>
                      </a:r>
                      <a:endParaRPr lang="ru-RU" sz="1800" dirty="0">
                        <a:solidFill>
                          <a:schemeClr val="tx1"/>
                        </a:solidFill>
                        <a:latin typeface="+mj-lt"/>
                      </a:endParaRPr>
                    </a:p>
                  </a:txBody>
                  <a:tcPr/>
                </a:tc>
                <a:extLst>
                  <a:ext uri="{0D108BD9-81ED-4DB2-BD59-A6C34878D82A}">
                    <a16:rowId xmlns:a16="http://schemas.microsoft.com/office/drawing/2014/main" val="10004"/>
                  </a:ext>
                </a:extLst>
              </a:tr>
              <a:tr h="43789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Char char="v"/>
                        <a:tabLst/>
                        <a:defRPr/>
                      </a:pPr>
                      <a:r>
                        <a:rPr lang="uk-UA" b="1" dirty="0">
                          <a:solidFill>
                            <a:schemeClr val="tx1"/>
                          </a:solidFill>
                        </a:rPr>
                        <a:t>придатності до оцінювання студентів</a:t>
                      </a:r>
                      <a:endParaRPr lang="ru-RU" sz="1800" dirty="0">
                        <a:solidFill>
                          <a:schemeClr val="tx1"/>
                        </a:solidFill>
                        <a:latin typeface="+mj-lt"/>
                      </a:endParaRPr>
                    </a:p>
                  </a:txBody>
                  <a:tcPr/>
                </a:tc>
                <a:extLst>
                  <a:ext uri="{0D108BD9-81ED-4DB2-BD59-A6C34878D82A}">
                    <a16:rowId xmlns:a16="http://schemas.microsoft.com/office/drawing/2014/main" val="10005"/>
                  </a:ext>
                </a:extLst>
              </a:tr>
              <a:tr h="43789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Char char="v"/>
                        <a:tabLst/>
                        <a:defRPr/>
                      </a:pPr>
                      <a:r>
                        <a:rPr lang="uk-UA" b="1" dirty="0">
                          <a:solidFill>
                            <a:schemeClr val="tx1"/>
                          </a:solidFill>
                        </a:rPr>
                        <a:t>сприяння ефективності самостійної роботи</a:t>
                      </a:r>
                      <a:endParaRPr lang="ru-RU" sz="1800" dirty="0">
                        <a:solidFill>
                          <a:schemeClr val="tx1"/>
                        </a:solidFill>
                        <a:latin typeface="+mj-lt"/>
                      </a:endParaRPr>
                    </a:p>
                  </a:txBody>
                  <a:tcPr/>
                </a:tc>
                <a:extLst>
                  <a:ext uri="{0D108BD9-81ED-4DB2-BD59-A6C34878D82A}">
                    <a16:rowId xmlns:a16="http://schemas.microsoft.com/office/drawing/2014/main" val="10006"/>
                  </a:ext>
                </a:extLst>
              </a:tr>
              <a:tr h="437890">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uk-UA" b="1" noProof="0">
                          <a:solidFill>
                            <a:schemeClr val="tx1"/>
                          </a:solidFill>
                        </a:rPr>
                        <a:t>Зауваження</a:t>
                      </a:r>
                      <a:endParaRPr lang="uk-UA" sz="1800" noProof="0">
                        <a:solidFill>
                          <a:schemeClr val="tx1"/>
                        </a:solidFill>
                        <a:latin typeface="+mj-lt"/>
                      </a:endParaRPr>
                    </a:p>
                  </a:txBody>
                  <a:tcPr/>
                </a:tc>
                <a:extLst>
                  <a:ext uri="{0D108BD9-81ED-4DB2-BD59-A6C34878D82A}">
                    <a16:rowId xmlns:a16="http://schemas.microsoft.com/office/drawing/2014/main" val="10007"/>
                  </a:ext>
                </a:extLst>
              </a:tr>
              <a:tr h="755809">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uk-UA" b="1" noProof="0">
                          <a:solidFill>
                            <a:schemeClr val="tx1"/>
                          </a:solidFill>
                        </a:rPr>
                        <a:t>Висновки: </a:t>
                      </a:r>
                    </a:p>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uk-UA" b="1" i="1" noProof="0">
                          <a:solidFill>
                            <a:schemeClr val="tx1"/>
                          </a:solidFill>
                        </a:rPr>
                        <a:t>А - видання в представленому вигляді; </a:t>
                      </a:r>
                    </a:p>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uk-UA" b="1" i="1" noProof="0">
                          <a:solidFill>
                            <a:schemeClr val="tx1"/>
                          </a:solidFill>
                        </a:rPr>
                        <a:t>Б - необхідність доопрацювання. необхідність перероблення; </a:t>
                      </a:r>
                    </a:p>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lang="uk-UA" b="1" i="1" noProof="0">
                          <a:solidFill>
                            <a:schemeClr val="tx1"/>
                          </a:solidFill>
                        </a:rPr>
                        <a:t>В - недоцільність видання</a:t>
                      </a:r>
                      <a:endParaRPr lang="uk-UA" sz="1800" noProof="0">
                        <a:solidFill>
                          <a:schemeClr val="tx1"/>
                        </a:solidFill>
                        <a:latin typeface="+mj-lt"/>
                      </a:endParaRPr>
                    </a:p>
                  </a:txBody>
                  <a:tcPr/>
                </a:tc>
                <a:extLst>
                  <a:ext uri="{0D108BD9-81ED-4DB2-BD59-A6C34878D82A}">
                    <a16:rowId xmlns:a16="http://schemas.microsoft.com/office/drawing/2014/main" val="10008"/>
                  </a:ext>
                </a:extLst>
              </a:tr>
              <a:tr h="755809">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kumimoji="0" lang="uk-UA" sz="1800" b="1" i="0" u="none" strike="noStrike" cap="none" normalizeH="0" baseline="0" noProof="0" dirty="0">
                          <a:ln>
                            <a:noFill/>
                          </a:ln>
                          <a:solidFill>
                            <a:schemeClr val="tx1"/>
                          </a:solidFill>
                          <a:effectLst/>
                          <a:latin typeface="Arial" pitchFamily="34" charset="0"/>
                          <a:ea typeface="Times New Roman" pitchFamily="18" charset="0"/>
                        </a:rPr>
                        <a:t>Рукописи, на які було отримано  рецензії суперечливого змісту, підлягають додатковому рецензуванню.</a:t>
                      </a:r>
                      <a:endParaRPr lang="uk-UA" sz="1800" b="1" noProof="0" dirty="0">
                        <a:solidFill>
                          <a:schemeClr val="tx1"/>
                        </a:solidFill>
                        <a:latin typeface="+mj-lt"/>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00761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758516" y="6200503"/>
            <a:ext cx="7226135" cy="378082"/>
          </a:xfrm>
          <a:prstGeom prst="rect">
            <a:avLst/>
          </a:prstGeom>
        </p:spPr>
        <p:txBody>
          <a:bodyPr wrap="square">
            <a:spAutoFit/>
          </a:bodyPr>
          <a:lstStyle/>
          <a:p>
            <a:pPr lvl="0" fontAlgn="base">
              <a:spcBef>
                <a:spcPct val="0"/>
              </a:spcBef>
              <a:spcAft>
                <a:spcPct val="0"/>
              </a:spcAft>
              <a:tabLst>
                <a:tab pos="450850" algn="l"/>
                <a:tab pos="539750" algn="l"/>
              </a:tabLst>
            </a:pPr>
            <a:r>
              <a:rPr lang="uk-UA" b="1" dirty="0" bmk="">
                <a:solidFill>
                  <a:schemeClr val="accent4">
                    <a:lumMod val="75000"/>
                  </a:schemeClr>
                </a:solidFill>
                <a:effectLst>
                  <a:outerShdw blurRad="38100" dist="38100" dir="2700000" algn="tl">
                    <a:srgbClr val="000000">
                      <a:alpha val="43137"/>
                    </a:srgbClr>
                  </a:outerShdw>
                </a:effectLst>
                <a:cs typeface="Times New Roman" pitchFamily="18" charset="0"/>
              </a:rPr>
              <a:t>Рецензування (3)</a:t>
            </a:r>
            <a:endParaRPr lang="uk-UA" dirty="0">
              <a:solidFill>
                <a:schemeClr val="accent4">
                  <a:lumMod val="75000"/>
                </a:schemeClr>
              </a:solidFill>
              <a:effectLst>
                <a:outerShdw blurRad="38100" dist="38100" dir="2700000" algn="tl">
                  <a:srgbClr val="000000">
                    <a:alpha val="43137"/>
                  </a:srgbClr>
                </a:outerShdw>
              </a:effectLst>
            </a:endParaRPr>
          </a:p>
        </p:txBody>
      </p:sp>
      <p:graphicFrame>
        <p:nvGraphicFramePr>
          <p:cNvPr id="4" name="Таблица 3">
            <a:extLst>
              <a:ext uri="{FF2B5EF4-FFF2-40B4-BE49-F238E27FC236}">
                <a16:creationId xmlns:a16="http://schemas.microsoft.com/office/drawing/2014/main" id="{6F8C7A43-AEBB-48DE-808D-EA9BC4C9B5C2}"/>
              </a:ext>
            </a:extLst>
          </p:cNvPr>
          <p:cNvGraphicFramePr>
            <a:graphicFrameLocks noGrp="1"/>
          </p:cNvGraphicFramePr>
          <p:nvPr>
            <p:extLst>
              <p:ext uri="{D42A27DB-BD31-4B8C-83A1-F6EECF244321}">
                <p14:modId xmlns:p14="http://schemas.microsoft.com/office/powerpoint/2010/main" val="3376989947"/>
              </p:ext>
            </p:extLst>
          </p:nvPr>
        </p:nvGraphicFramePr>
        <p:xfrm>
          <a:off x="665019" y="1862050"/>
          <a:ext cx="10931237" cy="2278822"/>
        </p:xfrm>
        <a:graphic>
          <a:graphicData uri="http://schemas.openxmlformats.org/drawingml/2006/table">
            <a:tbl>
              <a:tblPr firstRow="1" bandRow="1">
                <a:tableStyleId>{21E4AEA4-8DFA-4A89-87EB-49C32662AFE0}</a:tableStyleId>
              </a:tblPr>
              <a:tblGrid>
                <a:gridCol w="10931237">
                  <a:extLst>
                    <a:ext uri="{9D8B030D-6E8A-4147-A177-3AD203B41FA5}">
                      <a16:colId xmlns:a16="http://schemas.microsoft.com/office/drawing/2014/main" val="20000"/>
                    </a:ext>
                  </a:extLst>
                </a:gridCol>
              </a:tblGrid>
              <a:tr h="1214978">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kumimoji="0" lang="uk-UA" sz="1800" b="1" i="0" u="none" strike="noStrike" cap="none" normalizeH="0" baseline="0" dirty="0">
                          <a:ln>
                            <a:noFill/>
                          </a:ln>
                          <a:solidFill>
                            <a:schemeClr val="bg1"/>
                          </a:solidFill>
                          <a:effectLst/>
                          <a:latin typeface="Arial" pitchFamily="34" charset="0"/>
                          <a:ea typeface="Times New Roman" pitchFamily="18" charset="0"/>
                        </a:rPr>
                        <a:t>Рукописи матеріалів методичного забезпечення освітнього процесу не підлягають рецензуванню, але розглядаються на засіданні кафедри та затверджуються завідувачем кафедри, який відповідає за їх якість</a:t>
                      </a:r>
                      <a:endParaRPr lang="ru-RU" sz="1800" b="1" dirty="0">
                        <a:solidFill>
                          <a:schemeClr val="bg1"/>
                        </a:solidFill>
                        <a:latin typeface="+mj-lt"/>
                      </a:endParaRPr>
                    </a:p>
                  </a:txBody>
                  <a:tcPr anchor="ct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endParaRPr lang="ru-RU" sz="800" dirty="0">
                        <a:solidFill>
                          <a:schemeClr val="tx1"/>
                        </a:solidFill>
                        <a:latin typeface="+mj-lt"/>
                      </a:endParaRPr>
                    </a:p>
                  </a:txBody>
                  <a:tcPr anchor="ctr"/>
                </a:tc>
                <a:extLst>
                  <a:ext uri="{0D108BD9-81ED-4DB2-BD59-A6C34878D82A}">
                    <a16:rowId xmlns:a16="http://schemas.microsoft.com/office/drawing/2014/main" val="10001"/>
                  </a:ext>
                </a:extLst>
              </a:tr>
              <a:tr h="850484">
                <a:tc>
                  <a:txBody>
                    <a:bodyPr/>
                    <a:lstStyle/>
                    <a:p>
                      <a: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a:pPr>
                      <a:r>
                        <a:rPr kumimoji="0" lang="uk-UA" sz="1800" b="1" i="0" u="none" strike="noStrike" cap="none" normalizeH="0" baseline="0" dirty="0">
                          <a:ln>
                            <a:noFill/>
                          </a:ln>
                          <a:solidFill>
                            <a:schemeClr val="tx1"/>
                          </a:solidFill>
                          <a:effectLst/>
                          <a:latin typeface="Arial" pitchFamily="34" charset="0"/>
                          <a:ea typeface="Times New Roman" pitchFamily="18" charset="0"/>
                        </a:rPr>
                        <a:t>Рукописи навчальних видань та методичних рекомендацій подаються авторами на експертизу до навчально-методичного відділу (сектор методичного забезпечення)</a:t>
                      </a:r>
                      <a:endParaRPr lang="ru-RU" sz="1800" b="1" dirty="0">
                        <a:solidFill>
                          <a:schemeClr val="tx1"/>
                        </a:solidFill>
                        <a:latin typeface="+mj-lt"/>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54744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648788" y="6206167"/>
            <a:ext cx="7226135" cy="369332"/>
          </a:xfrm>
          <a:prstGeom prst="rect">
            <a:avLst/>
          </a:prstGeom>
        </p:spPr>
        <p:txBody>
          <a:bodyPr wrap="square">
            <a:spAutoFit/>
          </a:bodyPr>
          <a:lstStyle/>
          <a:p>
            <a:pPr lvl="0" fontAlgn="base">
              <a:spcBef>
                <a:spcPct val="0"/>
              </a:spcBef>
              <a:spcAft>
                <a:spcPct val="0"/>
              </a:spcAft>
              <a:tabLst>
                <a:tab pos="450850" algn="l"/>
                <a:tab pos="539750" algn="l"/>
              </a:tabLst>
            </a:pPr>
            <a:r>
              <a:rPr lang="uk-UA" b="1" dirty="0" bmk="">
                <a:solidFill>
                  <a:schemeClr val="accent4">
                    <a:lumMod val="75000"/>
                  </a:schemeClr>
                </a:solidFill>
                <a:effectLst>
                  <a:outerShdw blurRad="38100" dist="38100" dir="2700000" algn="tl">
                    <a:srgbClr val="000000">
                      <a:alpha val="43137"/>
                    </a:srgbClr>
                  </a:outerShdw>
                </a:effectLst>
                <a:cs typeface="Times New Roman" pitchFamily="18" charset="0"/>
              </a:rPr>
              <a:t>Експертиза рукопису навчально-методичним відділом</a:t>
            </a:r>
            <a:endParaRPr lang="uk-UA" dirty="0">
              <a:solidFill>
                <a:schemeClr val="accent4">
                  <a:lumMod val="75000"/>
                </a:schemeClr>
              </a:solidFill>
              <a:effectLst>
                <a:outerShdw blurRad="38100" dist="38100" dir="2700000" algn="tl">
                  <a:srgbClr val="000000">
                    <a:alpha val="43137"/>
                  </a:srgbClr>
                </a:outerShdw>
              </a:effectLst>
            </a:endParaRPr>
          </a:p>
        </p:txBody>
      </p:sp>
      <p:graphicFrame>
        <p:nvGraphicFramePr>
          <p:cNvPr id="5" name="Таблица 4">
            <a:extLst>
              <a:ext uri="{FF2B5EF4-FFF2-40B4-BE49-F238E27FC236}">
                <a16:creationId xmlns:a16="http://schemas.microsoft.com/office/drawing/2014/main" id="{6A9F2407-1E4E-474B-A21F-4640266A0A2F}"/>
              </a:ext>
            </a:extLst>
          </p:cNvPr>
          <p:cNvGraphicFramePr>
            <a:graphicFrameLocks noGrp="1"/>
          </p:cNvGraphicFramePr>
          <p:nvPr>
            <p:extLst>
              <p:ext uri="{D42A27DB-BD31-4B8C-83A1-F6EECF244321}">
                <p14:modId xmlns:p14="http://schemas.microsoft.com/office/powerpoint/2010/main" val="916692282"/>
              </p:ext>
            </p:extLst>
          </p:nvPr>
        </p:nvGraphicFramePr>
        <p:xfrm>
          <a:off x="501007" y="3346478"/>
          <a:ext cx="11222588" cy="2194560"/>
        </p:xfrm>
        <a:graphic>
          <a:graphicData uri="http://schemas.openxmlformats.org/drawingml/2006/table">
            <a:tbl>
              <a:tblPr firstRow="1" bandRow="1">
                <a:tableStyleId>{21E4AEA4-8DFA-4A89-87EB-49C32662AFE0}</a:tableStyleId>
              </a:tblPr>
              <a:tblGrid>
                <a:gridCol w="11222588">
                  <a:extLst>
                    <a:ext uri="{9D8B030D-6E8A-4147-A177-3AD203B41FA5}">
                      <a16:colId xmlns:a16="http://schemas.microsoft.com/office/drawing/2014/main" val="20000"/>
                    </a:ext>
                  </a:extLst>
                </a:gridCol>
              </a:tblGrid>
              <a:tr h="450518">
                <a:tc>
                  <a:txBody>
                    <a:bodyPr/>
                    <a:lstStyle/>
                    <a:p>
                      <a:pPr marL="0" marR="0" lvl="0" indent="363538" algn="l" defTabSz="914400" rtl="0" eaLnBrk="1" fontAlgn="base" latinLnBrk="0" hangingPunct="1">
                        <a:lnSpc>
                          <a:spcPct val="100000"/>
                        </a:lnSpc>
                        <a:spcBef>
                          <a:spcPct val="0"/>
                        </a:spcBef>
                        <a:spcAft>
                          <a:spcPct val="0"/>
                        </a:spcAft>
                        <a:buClrTx/>
                        <a:buSzTx/>
                        <a:buFontTx/>
                        <a:buNone/>
                        <a:tabLst>
                          <a:tab pos="817563" algn="l"/>
                          <a:tab pos="2970213" algn="l"/>
                        </a:tabLst>
                        <a:defRPr/>
                      </a:pPr>
                      <a:r>
                        <a:rPr kumimoji="0" lang="uk-UA" sz="1800" b="1" i="0" u="none" strike="noStrike" cap="none" normalizeH="0" baseline="0" dirty="0">
                          <a:ln>
                            <a:noFill/>
                          </a:ln>
                          <a:solidFill>
                            <a:schemeClr val="bg1"/>
                          </a:solidFill>
                          <a:effectLst/>
                          <a:latin typeface="+mj-lt"/>
                          <a:ea typeface="Times New Roman" pitchFamily="18" charset="0"/>
                        </a:rPr>
                        <a:t>Навчально-методичний відділ здійснює експертизу рукописів на відповідність загальним вимогам. </a:t>
                      </a:r>
                      <a:r>
                        <a:rPr kumimoji="0" lang="uk-UA" sz="1800" b="1" i="0" u="none" strike="noStrike" kern="1200" cap="none" normalizeH="0" baseline="0" dirty="0">
                          <a:ln>
                            <a:noFill/>
                          </a:ln>
                          <a:solidFill>
                            <a:schemeClr val="bg1"/>
                          </a:solidFill>
                          <a:effectLst/>
                          <a:latin typeface="+mj-lt"/>
                          <a:ea typeface="Times New Roman"/>
                          <a:cs typeface="+mn-cs"/>
                        </a:rPr>
                        <a:t>Рекомендації щодо оформлювання рукописів подано в Додатку 6</a:t>
                      </a:r>
                      <a:endParaRPr kumimoji="0" lang="ru-RU" sz="1800" b="1" i="0" u="none" strike="noStrike" kern="1200" cap="none" normalizeH="0" baseline="0" dirty="0">
                        <a:ln>
                          <a:noFill/>
                        </a:ln>
                        <a:solidFill>
                          <a:schemeClr val="bg1"/>
                        </a:solidFill>
                        <a:effectLst/>
                        <a:latin typeface="+mj-lt"/>
                        <a:cs typeface="+mn-cs"/>
                      </a:endParaRPr>
                    </a:p>
                  </a:txBody>
                  <a:tcPr/>
                </a:tc>
                <a:extLst>
                  <a:ext uri="{0D108BD9-81ED-4DB2-BD59-A6C34878D82A}">
                    <a16:rowId xmlns:a16="http://schemas.microsoft.com/office/drawing/2014/main" val="10000"/>
                  </a:ext>
                </a:extLst>
              </a:tr>
              <a:tr h="181492">
                <a:tc>
                  <a:txBody>
                    <a:bodyPr/>
                    <a:lstStyle/>
                    <a:p>
                      <a:pPr marL="0" marR="0" lvl="0" indent="355600" algn="l" defTabSz="914400" rtl="0" eaLnBrk="0" fontAlgn="base" latinLnBrk="0" hangingPunct="0">
                        <a:lnSpc>
                          <a:spcPct val="100000"/>
                        </a:lnSpc>
                        <a:spcBef>
                          <a:spcPct val="0"/>
                        </a:spcBef>
                        <a:spcAft>
                          <a:spcPct val="0"/>
                        </a:spcAft>
                        <a:buClrTx/>
                        <a:buSzTx/>
                        <a:buFontTx/>
                        <a:buNone/>
                        <a:tabLst>
                          <a:tab pos="2970213" algn="l"/>
                        </a:tabLst>
                        <a:defRPr/>
                      </a:pPr>
                      <a:r>
                        <a:rPr kumimoji="0" lang="uk-UA" sz="1800" b="1" i="0" u="none" strike="noStrike" cap="none" normalizeH="0" baseline="0" dirty="0">
                          <a:ln>
                            <a:noFill/>
                          </a:ln>
                          <a:solidFill>
                            <a:schemeClr val="tx1"/>
                          </a:solidFill>
                          <a:effectLst/>
                          <a:latin typeface="Arial" pitchFamily="34" charset="0"/>
                          <a:ea typeface="Times New Roman" pitchFamily="18" charset="0"/>
                        </a:rPr>
                        <a:t>Автори мають право подати рукописи навчальних видань та методичних матеріалів на редагування фахівцями редакційного відділу або здійснювати редакційне опрацювання самостійно.</a:t>
                      </a:r>
                      <a:endParaRPr kumimoji="0" lang="ru-RU" sz="1800" b="1" i="0" u="none" strike="noStrike" cap="none" normalizeH="0" baseline="0" dirty="0">
                        <a:ln>
                          <a:noFill/>
                        </a:ln>
                        <a:solidFill>
                          <a:schemeClr val="tx1"/>
                        </a:solidFill>
                        <a:effectLst/>
                        <a:latin typeface="+mj-lt"/>
                      </a:endParaRPr>
                    </a:p>
                  </a:txBody>
                  <a:tcPr/>
                </a:tc>
                <a:extLst>
                  <a:ext uri="{0D108BD9-81ED-4DB2-BD59-A6C34878D82A}">
                    <a16:rowId xmlns:a16="http://schemas.microsoft.com/office/drawing/2014/main" val="10001"/>
                  </a:ext>
                </a:extLst>
              </a:tr>
              <a:tr h="453421">
                <a:tc>
                  <a:txBody>
                    <a:bodyPr/>
                    <a:lstStyle/>
                    <a:p>
                      <a:pPr marL="0" marR="0" lvl="0" indent="363538" algn="l" defTabSz="914400" rtl="0" eaLnBrk="0" fontAlgn="base" latinLnBrk="0" hangingPunct="0">
                        <a:lnSpc>
                          <a:spcPct val="100000"/>
                        </a:lnSpc>
                        <a:spcBef>
                          <a:spcPct val="0"/>
                        </a:spcBef>
                        <a:spcAft>
                          <a:spcPct val="0"/>
                        </a:spcAft>
                        <a:buClr>
                          <a:srgbClr val="C00000"/>
                        </a:buClr>
                        <a:buSzTx/>
                        <a:buFont typeface="Wingdings" pitchFamily="2" charset="2"/>
                        <a:buNone/>
                        <a:tabLst>
                          <a:tab pos="2970213" algn="l"/>
                        </a:tabLst>
                        <a:defRPr/>
                      </a:pPr>
                      <a:r>
                        <a:rPr kumimoji="0" lang="uk-UA" sz="1800" b="1" i="0" u="none" strike="noStrike" cap="none" normalizeH="0" baseline="0" dirty="0">
                          <a:ln>
                            <a:noFill/>
                          </a:ln>
                          <a:solidFill>
                            <a:schemeClr val="tx1"/>
                          </a:solidFill>
                          <a:effectLst/>
                          <a:latin typeface="Arial" pitchFamily="34" charset="0"/>
                          <a:ea typeface="Times New Roman" pitchFamily="18" charset="0"/>
                        </a:rPr>
                        <a:t>Для рукописів навчальних видань, що претендують на гриф Вченої ради, редагування фахівцями редакційного відділу є обов’язковим.</a:t>
                      </a:r>
                      <a:endParaRPr kumimoji="0" lang="uk-UA" sz="2400" b="1" i="0" u="none" strike="noStrike" cap="none" normalizeH="0" baseline="0" dirty="0">
                        <a:ln>
                          <a:noFill/>
                        </a:ln>
                        <a:solidFill>
                          <a:schemeClr val="tx1"/>
                        </a:solidFill>
                        <a:effectLst/>
                        <a:latin typeface="Arial" pitchFamily="34" charset="0"/>
                      </a:endParaRPr>
                    </a:p>
                  </a:txBody>
                  <a:tcPr/>
                </a:tc>
                <a:extLst>
                  <a:ext uri="{0D108BD9-81ED-4DB2-BD59-A6C34878D82A}">
                    <a16:rowId xmlns:a16="http://schemas.microsoft.com/office/drawing/2014/main" val="10002"/>
                  </a:ext>
                </a:extLst>
              </a:tr>
            </a:tbl>
          </a:graphicData>
        </a:graphic>
      </p:graphicFrame>
      <p:graphicFrame>
        <p:nvGraphicFramePr>
          <p:cNvPr id="6" name="Таблица 5">
            <a:extLst>
              <a:ext uri="{FF2B5EF4-FFF2-40B4-BE49-F238E27FC236}">
                <a16:creationId xmlns:a16="http://schemas.microsoft.com/office/drawing/2014/main" id="{83663F3A-2537-45BE-95BD-6211677884E8}"/>
              </a:ext>
            </a:extLst>
          </p:cNvPr>
          <p:cNvGraphicFramePr>
            <a:graphicFrameLocks noGrp="1"/>
          </p:cNvGraphicFramePr>
          <p:nvPr>
            <p:extLst>
              <p:ext uri="{D42A27DB-BD31-4B8C-83A1-F6EECF244321}">
                <p14:modId xmlns:p14="http://schemas.microsoft.com/office/powerpoint/2010/main" val="1979997935"/>
              </p:ext>
            </p:extLst>
          </p:nvPr>
        </p:nvGraphicFramePr>
        <p:xfrm>
          <a:off x="468405" y="503743"/>
          <a:ext cx="11255190" cy="2177606"/>
        </p:xfrm>
        <a:graphic>
          <a:graphicData uri="http://schemas.openxmlformats.org/drawingml/2006/table">
            <a:tbl>
              <a:tblPr firstRow="1" bandRow="1">
                <a:tableStyleId>{21E4AEA4-8DFA-4A89-87EB-49C32662AFE0}</a:tableStyleId>
              </a:tblPr>
              <a:tblGrid>
                <a:gridCol w="7879978">
                  <a:extLst>
                    <a:ext uri="{9D8B030D-6E8A-4147-A177-3AD203B41FA5}">
                      <a16:colId xmlns:a16="http://schemas.microsoft.com/office/drawing/2014/main" val="20000"/>
                    </a:ext>
                  </a:extLst>
                </a:gridCol>
                <a:gridCol w="3375212">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вхідна</a:t>
                      </a:r>
                      <a:endParaRPr lang="ru-RU" sz="1800" b="1" kern="1200" spc="-10" dirty="0">
                        <a:solidFill>
                          <a:schemeClr val="tx2"/>
                        </a:solidFill>
                        <a:latin typeface="+mj-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вихідна</a:t>
                      </a:r>
                      <a:endParaRPr lang="ru-RU" sz="1800" b="1" kern="1200" spc="-10" dirty="0">
                        <a:solidFill>
                          <a:schemeClr val="tx2"/>
                        </a:solidFill>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marL="3810">
                        <a:lnSpc>
                          <a:spcPct val="107000"/>
                        </a:lnSpc>
                        <a:spcAft>
                          <a:spcPts val="0"/>
                        </a:spcAft>
                        <a:tabLst>
                          <a:tab pos="289560" algn="l"/>
                          <a:tab pos="1177290" algn="l"/>
                        </a:tabLst>
                      </a:pPr>
                      <a:r>
                        <a:rPr lang="uk-UA" sz="1800" b="1" dirty="0">
                          <a:latin typeface="+mj-lt"/>
                          <a:ea typeface="Times New Roman"/>
                          <a:cs typeface="Times New Roman"/>
                        </a:rPr>
                        <a:t>Рукопис навчально-методичної літератури. </a:t>
                      </a:r>
                      <a:endParaRPr lang="ru-RU" sz="1800" dirty="0">
                        <a:latin typeface="+mj-lt"/>
                        <a:ea typeface="Times New Roman"/>
                        <a:cs typeface="Times New Roman"/>
                      </a:endParaRPr>
                    </a:p>
                    <a:p>
                      <a:pPr marL="3810">
                        <a:lnSpc>
                          <a:spcPct val="107000"/>
                        </a:lnSpc>
                        <a:spcAft>
                          <a:spcPts val="0"/>
                        </a:spcAft>
                        <a:tabLst>
                          <a:tab pos="289560" algn="l"/>
                          <a:tab pos="1177290" algn="l"/>
                        </a:tabLst>
                      </a:pPr>
                      <a:r>
                        <a:rPr lang="uk-UA" sz="1800" b="1" dirty="0">
                          <a:latin typeface="+mj-lt"/>
                          <a:ea typeface="Times New Roman"/>
                          <a:cs typeface="Times New Roman"/>
                        </a:rPr>
                        <a:t>Робоча програма дисципліни, для якої призначена література. </a:t>
                      </a:r>
                      <a:endParaRPr lang="ru-RU" sz="1800" dirty="0">
                        <a:latin typeface="+mj-lt"/>
                        <a:ea typeface="Times New Roman"/>
                        <a:cs typeface="Times New Roman"/>
                      </a:endParaRPr>
                    </a:p>
                    <a:p>
                      <a:pPr marL="3810">
                        <a:lnSpc>
                          <a:spcPct val="107000"/>
                        </a:lnSpc>
                        <a:spcAft>
                          <a:spcPts val="0"/>
                        </a:spcAft>
                        <a:tabLst>
                          <a:tab pos="289560" algn="l"/>
                          <a:tab pos="1177290" algn="l"/>
                        </a:tabLst>
                      </a:pPr>
                      <a:r>
                        <a:rPr lang="uk-UA" sz="1800" b="1" dirty="0">
                          <a:latin typeface="+mj-lt"/>
                          <a:ea typeface="Times New Roman"/>
                          <a:cs typeface="Times New Roman"/>
                        </a:rPr>
                        <a:t>Витяги із протоколів засідання кафедри та методичної комісії. </a:t>
                      </a:r>
                      <a:endParaRPr lang="ru-RU" sz="1800" dirty="0">
                        <a:latin typeface="+mj-lt"/>
                        <a:ea typeface="Times New Roman"/>
                        <a:cs typeface="Times New Roman"/>
                      </a:endParaRPr>
                    </a:p>
                    <a:p>
                      <a:pPr marL="3810">
                        <a:lnSpc>
                          <a:spcPct val="107000"/>
                        </a:lnSpc>
                        <a:spcAft>
                          <a:spcPts val="0"/>
                        </a:spcAft>
                        <a:tabLst>
                          <a:tab pos="289560" algn="l"/>
                          <a:tab pos="1177290" algn="l"/>
                        </a:tabLst>
                      </a:pPr>
                      <a:r>
                        <a:rPr lang="uk-UA" sz="1800" b="1" dirty="0">
                          <a:latin typeface="+mj-lt"/>
                          <a:ea typeface="Times New Roman"/>
                          <a:cs typeface="Times New Roman"/>
                        </a:rPr>
                        <a:t>Обґрунтування доцільності видання. </a:t>
                      </a:r>
                      <a:endParaRPr lang="ru-RU" sz="1800" dirty="0">
                        <a:latin typeface="+mj-lt"/>
                        <a:ea typeface="Times New Roman"/>
                        <a:cs typeface="Times New Roman"/>
                      </a:endParaRPr>
                    </a:p>
                    <a:p>
                      <a:pPr>
                        <a:lnSpc>
                          <a:spcPct val="102000"/>
                        </a:lnSpc>
                        <a:spcAft>
                          <a:spcPts val="0"/>
                        </a:spcAft>
                        <a:tabLst>
                          <a:tab pos="450215" algn="l"/>
                          <a:tab pos="540385" algn="l"/>
                        </a:tabLst>
                      </a:pPr>
                      <a:r>
                        <a:rPr lang="uk-UA" sz="1800" b="1" dirty="0">
                          <a:latin typeface="+mj-lt"/>
                          <a:ea typeface="Times New Roman"/>
                          <a:cs typeface="Times New Roman"/>
                        </a:rPr>
                        <a:t>Рецензії фахівців</a:t>
                      </a:r>
                      <a:endParaRPr lang="ru-RU" sz="1800" dirty="0">
                        <a:latin typeface="+mj-lt"/>
                        <a:ea typeface="Times New Roman"/>
                        <a:cs typeface="Times New Roman"/>
                      </a:endParaRPr>
                    </a:p>
                  </a:txBody>
                  <a:tcPr marL="68580" marR="68580" marT="0" marB="0"/>
                </a:tc>
                <a:tc>
                  <a:txBody>
                    <a:bodyPr/>
                    <a:lstStyle/>
                    <a:p>
                      <a:pPr>
                        <a:lnSpc>
                          <a:spcPct val="102000"/>
                        </a:lnSpc>
                        <a:spcAft>
                          <a:spcPts val="0"/>
                        </a:spcAft>
                        <a:tabLst>
                          <a:tab pos="450215" algn="l"/>
                          <a:tab pos="540385" algn="l"/>
                        </a:tabLst>
                      </a:pPr>
                      <a:r>
                        <a:rPr lang="uk-UA" sz="1800" b="1" dirty="0">
                          <a:latin typeface="+mj-lt"/>
                          <a:ea typeface="Times New Roman"/>
                          <a:cs typeface="Times New Roman"/>
                        </a:rPr>
                        <a:t>Висновок експертизи</a:t>
                      </a:r>
                      <a:endParaRPr lang="ru-RU" sz="1800" dirty="0">
                        <a:latin typeface="+mj-lt"/>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0480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746324" y="6212695"/>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bmk="">
                <a:solidFill>
                  <a:schemeClr val="accent2">
                    <a:lumMod val="75000"/>
                  </a:schemeClr>
                </a:solidFill>
                <a:effectLst>
                  <a:outerShdw blurRad="38100" dist="38100" dir="2700000" algn="tl">
                    <a:srgbClr val="000000">
                      <a:alpha val="43137"/>
                    </a:srgbClr>
                  </a:outerShdw>
                </a:effectLst>
                <a:cs typeface="Times New Roman" pitchFamily="18" charset="0"/>
              </a:rPr>
              <a:t>Редагування рукопису редакційним відділом (1)</a:t>
            </a:r>
            <a:endParaRPr lang="uk-UA" b="1" dirty="0">
              <a:solidFill>
                <a:schemeClr val="accent2">
                  <a:lumMod val="75000"/>
                </a:schemeClr>
              </a:solidFill>
              <a:effectLst>
                <a:outerShdw blurRad="38100" dist="38100" dir="2700000" algn="tl">
                  <a:srgbClr val="000000">
                    <a:alpha val="43137"/>
                  </a:srgbClr>
                </a:outerShdw>
              </a:effectLst>
              <a:cs typeface="Times New Roman" pitchFamily="18" charset="0"/>
            </a:endParaRPr>
          </a:p>
        </p:txBody>
      </p:sp>
      <p:graphicFrame>
        <p:nvGraphicFramePr>
          <p:cNvPr id="7" name="Таблица 6">
            <a:extLst>
              <a:ext uri="{FF2B5EF4-FFF2-40B4-BE49-F238E27FC236}">
                <a16:creationId xmlns:a16="http://schemas.microsoft.com/office/drawing/2014/main" id="{20E87A22-05B2-4534-A7EE-451F38D3AB74}"/>
              </a:ext>
            </a:extLst>
          </p:cNvPr>
          <p:cNvGraphicFramePr>
            <a:graphicFrameLocks noGrp="1"/>
          </p:cNvGraphicFramePr>
          <p:nvPr>
            <p:extLst>
              <p:ext uri="{D42A27DB-BD31-4B8C-83A1-F6EECF244321}">
                <p14:modId xmlns:p14="http://schemas.microsoft.com/office/powerpoint/2010/main" val="1797445348"/>
              </p:ext>
            </p:extLst>
          </p:nvPr>
        </p:nvGraphicFramePr>
        <p:xfrm>
          <a:off x="459376" y="861188"/>
          <a:ext cx="11273247" cy="3918075"/>
        </p:xfrm>
        <a:graphic>
          <a:graphicData uri="http://schemas.openxmlformats.org/drawingml/2006/table">
            <a:tbl>
              <a:tblPr firstRow="1" bandRow="1">
                <a:tableStyleId>{21E4AEA4-8DFA-4A89-87EB-49C32662AFE0}</a:tableStyleId>
              </a:tblPr>
              <a:tblGrid>
                <a:gridCol w="8249772">
                  <a:extLst>
                    <a:ext uri="{9D8B030D-6E8A-4147-A177-3AD203B41FA5}">
                      <a16:colId xmlns:a16="http://schemas.microsoft.com/office/drawing/2014/main" val="20000"/>
                    </a:ext>
                  </a:extLst>
                </a:gridCol>
                <a:gridCol w="3023475">
                  <a:extLst>
                    <a:ext uri="{9D8B030D-6E8A-4147-A177-3AD203B41FA5}">
                      <a16:colId xmlns:a16="http://schemas.microsoft.com/office/drawing/2014/main" val="20001"/>
                    </a:ext>
                  </a:extLst>
                </a:gridCol>
              </a:tblGrid>
              <a:tr h="50939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tc>
                <a:tc hMerge="1">
                  <a:txBody>
                    <a:bodyPr/>
                    <a:lstStyle/>
                    <a:p>
                      <a:endParaRPr lang="ru-RU" dirty="0"/>
                    </a:p>
                  </a:txBody>
                  <a:tcPr/>
                </a:tc>
                <a:extLst>
                  <a:ext uri="{0D108BD9-81ED-4DB2-BD59-A6C34878D82A}">
                    <a16:rowId xmlns:a16="http://schemas.microsoft.com/office/drawing/2014/main" val="10000"/>
                  </a:ext>
                </a:extLst>
              </a:tr>
              <a:tr h="417723">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вхідна</a:t>
                      </a:r>
                      <a:endParaRPr lang="ru-RU" sz="1800" b="1" kern="1200" spc="-10" dirty="0">
                        <a:solidFill>
                          <a:schemeClr val="tx2"/>
                        </a:solidFill>
                        <a:latin typeface="+mj-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вихідна</a:t>
                      </a:r>
                      <a:endParaRPr lang="ru-RU" sz="1800" b="1" kern="1200" spc="-10" dirty="0">
                        <a:solidFill>
                          <a:schemeClr val="tx2"/>
                        </a:solidFill>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941303">
                <a:tc>
                  <a:txBody>
                    <a:bodyPr/>
                    <a:lstStyle/>
                    <a:p>
                      <a:pPr eaLnBrk="0" fontAlgn="base" hangingPunct="0">
                        <a:spcAft>
                          <a:spcPts val="0"/>
                        </a:spcAft>
                      </a:pPr>
                      <a:r>
                        <a:rPr lang="uk-UA" sz="1800" b="1" kern="1200" dirty="0">
                          <a:latin typeface="+mj-lt"/>
                          <a:ea typeface="Calibri"/>
                          <a:cs typeface="Times New Roman"/>
                        </a:rPr>
                        <a:t>Оформлене в установленому порядку замовлення на редагування. </a:t>
                      </a:r>
                      <a:endParaRPr lang="ru-RU" sz="1800" dirty="0">
                        <a:latin typeface="+mj-lt"/>
                        <a:ea typeface="Calibri"/>
                        <a:cs typeface="Times New Roman"/>
                      </a:endParaRPr>
                    </a:p>
                    <a:p>
                      <a:pPr eaLnBrk="0" fontAlgn="base" hangingPunct="0">
                        <a:spcAft>
                          <a:spcPts val="0"/>
                        </a:spcAft>
                      </a:pPr>
                      <a:r>
                        <a:rPr lang="uk-UA" sz="1800" b="1" kern="1200" dirty="0">
                          <a:latin typeface="+mj-lt"/>
                          <a:ea typeface="Calibri"/>
                          <a:cs typeface="Times New Roman"/>
                        </a:rPr>
                        <a:t>Рукопис навчальної книги, що враховує зауваження рецензентів та експертизи</a:t>
                      </a:r>
                      <a:endParaRPr lang="ru-RU" sz="1800" dirty="0">
                        <a:latin typeface="+mj-lt"/>
                        <a:ea typeface="Calibri"/>
                        <a:cs typeface="Times New Roman"/>
                      </a:endParaRPr>
                    </a:p>
                  </a:txBody>
                  <a:tcPr marL="68580" marR="68580" marT="0" marB="0"/>
                </a:tc>
                <a:tc>
                  <a:txBody>
                    <a:bodyPr/>
                    <a:lstStyle/>
                    <a:p>
                      <a:pPr fontAlgn="base">
                        <a:spcAft>
                          <a:spcPts val="0"/>
                        </a:spcAft>
                      </a:pPr>
                      <a:r>
                        <a:rPr lang="uk-UA" sz="1800" b="1" kern="1200" dirty="0">
                          <a:solidFill>
                            <a:schemeClr val="dk1"/>
                          </a:solidFill>
                          <a:latin typeface="+mj-lt"/>
                          <a:ea typeface="Calibri"/>
                          <a:cs typeface="Times New Roman"/>
                        </a:rPr>
                        <a:t>Зауваження редактора</a:t>
                      </a:r>
                      <a:endParaRPr lang="ru-RU" sz="1800" kern="1200" dirty="0">
                        <a:solidFill>
                          <a:schemeClr val="dk1"/>
                        </a:solidFill>
                        <a:latin typeface="+mj-lt"/>
                        <a:ea typeface="Calibri"/>
                        <a:cs typeface="Times New Roman"/>
                      </a:endParaRPr>
                    </a:p>
                  </a:txBody>
                  <a:tcPr marL="68580" marR="68580" marT="0" marB="0"/>
                </a:tc>
                <a:extLst>
                  <a:ext uri="{0D108BD9-81ED-4DB2-BD59-A6C34878D82A}">
                    <a16:rowId xmlns:a16="http://schemas.microsoft.com/office/drawing/2014/main" val="10002"/>
                  </a:ext>
                </a:extLst>
              </a:tr>
              <a:tr h="139452">
                <a:tc gridSpan="2">
                  <a:txBody>
                    <a:bodyPr/>
                    <a:lstStyle/>
                    <a:p>
                      <a:pPr eaLnBrk="0" fontAlgn="base" hangingPunct="0">
                        <a:spcAft>
                          <a:spcPts val="0"/>
                        </a:spcAft>
                      </a:pPr>
                      <a:endParaRPr lang="ru-RU" sz="800" dirty="0">
                        <a:latin typeface="Calibri"/>
                        <a:ea typeface="Calibri"/>
                        <a:cs typeface="Times New Roman"/>
                      </a:endParaRPr>
                    </a:p>
                  </a:txBody>
                  <a:tcPr marL="68580" marR="68580" marT="0" marB="0"/>
                </a:tc>
                <a:tc hMerge="1">
                  <a:txBody>
                    <a:bodyPr/>
                    <a:lstStyle/>
                    <a:p>
                      <a:pPr fontAlgn="base">
                        <a:spcAft>
                          <a:spcPts val="0"/>
                        </a:spcAft>
                      </a:pPr>
                      <a:endParaRPr lang="ru-RU" sz="1800" kern="1200" dirty="0">
                        <a:solidFill>
                          <a:schemeClr val="dk1"/>
                        </a:solidFill>
                        <a:latin typeface="+mn-lt"/>
                        <a:ea typeface="Calibri"/>
                        <a:cs typeface="Times New Roman"/>
                      </a:endParaRPr>
                    </a:p>
                  </a:txBody>
                  <a:tcPr marL="68580" marR="68580" marT="0" marB="0"/>
                </a:tc>
                <a:extLst>
                  <a:ext uri="{0D108BD9-81ED-4DB2-BD59-A6C34878D82A}">
                    <a16:rowId xmlns:a16="http://schemas.microsoft.com/office/drawing/2014/main" val="2697325268"/>
                  </a:ext>
                </a:extLst>
              </a:tr>
              <a:tr h="764083">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uk-UA" sz="2000" dirty="0"/>
                        <a:t>Прийом рукопису на редагування реєструється в редакційно-видавничому відділі та здійснюється на підставі замовлення встановленої форми</a:t>
                      </a:r>
                      <a:endParaRPr lang="ru-RU" sz="2000" dirty="0">
                        <a:latin typeface="Calibri"/>
                        <a:ea typeface="Calibri"/>
                        <a:cs typeface="Times New Roman"/>
                      </a:endParaRPr>
                    </a:p>
                  </a:txBody>
                  <a:tcPr marL="68580" marR="68580" marT="0" marB="0" anchor="ctr"/>
                </a:tc>
                <a:tc hMerge="1">
                  <a:txBody>
                    <a:bodyPr/>
                    <a:lstStyle/>
                    <a:p>
                      <a:endParaRPr lang="uk-UA"/>
                    </a:p>
                  </a:txBody>
                  <a:tcPr/>
                </a:tc>
                <a:extLst>
                  <a:ext uri="{0D108BD9-81ED-4DB2-BD59-A6C34878D82A}">
                    <a16:rowId xmlns:a16="http://schemas.microsoft.com/office/drawing/2014/main" val="385762783"/>
                  </a:ext>
                </a:extLst>
              </a:tr>
              <a:tr h="1146124">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uk-UA" sz="2000" dirty="0"/>
                        <a:t>Редактор працює над рукописом у кілька етапів відповідно до прийнятої методики редагування, з огляду на дотримання норм літературної мови, вимог культури мовлення, чіткості й лаконічності викладу матеріалу, а також видавничих стандартів</a:t>
                      </a:r>
                      <a:endParaRPr lang="ru-RU" sz="2000" dirty="0">
                        <a:latin typeface="Calibri"/>
                        <a:ea typeface="Calibri"/>
                        <a:cs typeface="Times New Roman"/>
                      </a:endParaRPr>
                    </a:p>
                  </a:txBody>
                  <a:tcPr marL="68580" marR="68580" marT="0" marB="0" anchor="ctr"/>
                </a:tc>
                <a:tc hMerge="1">
                  <a:txBody>
                    <a:bodyPr/>
                    <a:lstStyle/>
                    <a:p>
                      <a:endParaRPr lang="uk-UA"/>
                    </a:p>
                  </a:txBody>
                  <a:tcPr/>
                </a:tc>
                <a:extLst>
                  <a:ext uri="{0D108BD9-81ED-4DB2-BD59-A6C34878D82A}">
                    <a16:rowId xmlns:a16="http://schemas.microsoft.com/office/drawing/2014/main" val="1674993548"/>
                  </a:ext>
                </a:extLst>
              </a:tr>
            </a:tbl>
          </a:graphicData>
        </a:graphic>
      </p:graphicFrame>
    </p:spTree>
    <p:extLst>
      <p:ext uri="{BB962C8B-B14F-4D97-AF65-F5344CB8AC3E}">
        <p14:creationId xmlns:p14="http://schemas.microsoft.com/office/powerpoint/2010/main" val="17885329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746324" y="6212695"/>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bmk="">
                <a:solidFill>
                  <a:schemeClr val="accent2">
                    <a:lumMod val="75000"/>
                  </a:schemeClr>
                </a:solidFill>
                <a:effectLst>
                  <a:outerShdw blurRad="38100" dist="38100" dir="2700000" algn="tl">
                    <a:srgbClr val="000000">
                      <a:alpha val="43137"/>
                    </a:srgbClr>
                  </a:outerShdw>
                </a:effectLst>
                <a:cs typeface="Times New Roman" pitchFamily="18" charset="0"/>
              </a:rPr>
              <a:t>Редагування рукопису редакційним відділом (2)</a:t>
            </a:r>
            <a:endParaRPr lang="uk-UA" b="1" dirty="0">
              <a:solidFill>
                <a:schemeClr val="accent2">
                  <a:lumMod val="75000"/>
                </a:schemeClr>
              </a:solidFill>
              <a:effectLst>
                <a:outerShdw blurRad="38100" dist="38100" dir="2700000" algn="tl">
                  <a:srgbClr val="000000">
                    <a:alpha val="43137"/>
                  </a:srgbClr>
                </a:outerShdw>
              </a:effectLst>
              <a:cs typeface="Times New Roman" pitchFamily="18" charset="0"/>
            </a:endParaRPr>
          </a:p>
        </p:txBody>
      </p:sp>
      <p:graphicFrame>
        <p:nvGraphicFramePr>
          <p:cNvPr id="7" name="Таблица 6">
            <a:extLst>
              <a:ext uri="{FF2B5EF4-FFF2-40B4-BE49-F238E27FC236}">
                <a16:creationId xmlns:a16="http://schemas.microsoft.com/office/drawing/2014/main" id="{20E87A22-05B2-4534-A7EE-451F38D3AB74}"/>
              </a:ext>
            </a:extLst>
          </p:cNvPr>
          <p:cNvGraphicFramePr>
            <a:graphicFrameLocks noGrp="1"/>
          </p:cNvGraphicFramePr>
          <p:nvPr>
            <p:extLst>
              <p:ext uri="{D42A27DB-BD31-4B8C-83A1-F6EECF244321}">
                <p14:modId xmlns:p14="http://schemas.microsoft.com/office/powerpoint/2010/main" val="2007073145"/>
              </p:ext>
            </p:extLst>
          </p:nvPr>
        </p:nvGraphicFramePr>
        <p:xfrm>
          <a:off x="459376" y="1178181"/>
          <a:ext cx="11273247" cy="3442588"/>
        </p:xfrm>
        <a:graphic>
          <a:graphicData uri="http://schemas.openxmlformats.org/drawingml/2006/table">
            <a:tbl>
              <a:tblPr firstRow="1" bandRow="1">
                <a:tableStyleId>{21E4AEA4-8DFA-4A89-87EB-49C32662AFE0}</a:tableStyleId>
              </a:tblPr>
              <a:tblGrid>
                <a:gridCol w="11273247">
                  <a:extLst>
                    <a:ext uri="{9D8B030D-6E8A-4147-A177-3AD203B41FA5}">
                      <a16:colId xmlns:a16="http://schemas.microsoft.com/office/drawing/2014/main" val="20000"/>
                    </a:ext>
                  </a:extLst>
                </a:gridCol>
              </a:tblGrid>
              <a:tr h="5508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nchor="ctr"/>
                </a:tc>
                <a:extLst>
                  <a:ext uri="{0D108BD9-81ED-4DB2-BD59-A6C34878D82A}">
                    <a16:rowId xmlns:a16="http://schemas.microsoft.com/office/drawing/2014/main" val="10000"/>
                  </a:ext>
                </a:extLst>
              </a:tr>
              <a:tr h="1239331">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uk-UA" sz="2000" dirty="0"/>
                        <a:t>Редактор має право повернути авторові рукопис, припинивши редагування, коли вже на початковому етапі виявлено серйозні вади </a:t>
                      </a:r>
                      <a:r>
                        <a:rPr lang="uk-UA" sz="2000" dirty="0" err="1"/>
                        <a:t>мовного</a:t>
                      </a:r>
                      <a:r>
                        <a:rPr lang="uk-UA" sz="2000" dirty="0"/>
                        <a:t> оформлення тексту, суттєві та численні порушення причинно-наслідкових зв’язків у поданні інформації</a:t>
                      </a:r>
                      <a:endParaRPr lang="ru-RU" sz="2000" dirty="0">
                        <a:latin typeface="Calibri"/>
                        <a:ea typeface="Calibri"/>
                        <a:cs typeface="Times New Roman"/>
                      </a:endParaRPr>
                    </a:p>
                  </a:txBody>
                  <a:tcPr marL="68580" marR="68580" marT="0" marB="0" anchor="ctr"/>
                </a:tc>
                <a:extLst>
                  <a:ext uri="{0D108BD9-81ED-4DB2-BD59-A6C34878D82A}">
                    <a16:rowId xmlns:a16="http://schemas.microsoft.com/office/drawing/2014/main" val="1731208780"/>
                  </a:ext>
                </a:extLst>
              </a:tr>
              <a:tr h="826221">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uk-UA" sz="2000" dirty="0"/>
                        <a:t>Процес редакційної обробки може тривати від двох до шести місяців за умови, якщо автор не допускає значних затримок у поверненні рукопису після доопрацювання</a:t>
                      </a:r>
                      <a:endParaRPr lang="ru-RU" sz="2000" dirty="0">
                        <a:latin typeface="Calibri"/>
                        <a:ea typeface="Calibri"/>
                        <a:cs typeface="Times New Roman"/>
                      </a:endParaRPr>
                    </a:p>
                  </a:txBody>
                  <a:tcPr marL="68580" marR="68580" marT="0" marB="0" anchor="ctr"/>
                </a:tc>
                <a:extLst>
                  <a:ext uri="{0D108BD9-81ED-4DB2-BD59-A6C34878D82A}">
                    <a16:rowId xmlns:a16="http://schemas.microsoft.com/office/drawing/2014/main" val="2843429536"/>
                  </a:ext>
                </a:extLst>
              </a:tr>
              <a:tr h="826221">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uk-UA" sz="2000" dirty="0"/>
                        <a:t>За дозволом першого проректора редакційне опрацювання рукописів можуть здійснювати фахівці сфери філології, які працюють в університеті</a:t>
                      </a:r>
                      <a:endParaRPr lang="ru-RU" sz="2000" dirty="0">
                        <a:latin typeface="Calibri"/>
                        <a:ea typeface="Calibri"/>
                        <a:cs typeface="Times New Roman"/>
                      </a:endParaRPr>
                    </a:p>
                  </a:txBody>
                  <a:tcPr marL="68580" marR="68580" marT="0" marB="0" anchor="ctr"/>
                </a:tc>
                <a:extLst>
                  <a:ext uri="{0D108BD9-81ED-4DB2-BD59-A6C34878D82A}">
                    <a16:rowId xmlns:a16="http://schemas.microsoft.com/office/drawing/2014/main" val="2206018064"/>
                  </a:ext>
                </a:extLst>
              </a:tr>
            </a:tbl>
          </a:graphicData>
        </a:graphic>
      </p:graphicFrame>
    </p:spTree>
    <p:extLst>
      <p:ext uri="{BB962C8B-B14F-4D97-AF65-F5344CB8AC3E}">
        <p14:creationId xmlns:p14="http://schemas.microsoft.com/office/powerpoint/2010/main" val="4284336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721940" y="6200503"/>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bmk="">
                <a:solidFill>
                  <a:schemeClr val="accent4">
                    <a:lumMod val="75000"/>
                  </a:schemeClr>
                </a:solidFill>
                <a:effectLst>
                  <a:outerShdw blurRad="38100" dist="38100" dir="2700000" algn="tl">
                    <a:srgbClr val="000000">
                      <a:alpha val="43137"/>
                    </a:srgbClr>
                  </a:outerShdw>
                </a:effectLst>
                <a:cs typeface="Times New Roman" pitchFamily="18" charset="0"/>
              </a:rPr>
              <a:t>Корегування  рукопису авторами</a:t>
            </a:r>
          </a:p>
        </p:txBody>
      </p:sp>
      <p:graphicFrame>
        <p:nvGraphicFramePr>
          <p:cNvPr id="4" name="Таблица 3">
            <a:extLst>
              <a:ext uri="{FF2B5EF4-FFF2-40B4-BE49-F238E27FC236}">
                <a16:creationId xmlns:a16="http://schemas.microsoft.com/office/drawing/2014/main" id="{C0DDD193-BBD2-416E-9422-344B1B0863DD}"/>
              </a:ext>
            </a:extLst>
          </p:cNvPr>
          <p:cNvGraphicFramePr>
            <a:graphicFrameLocks noGrp="1"/>
          </p:cNvGraphicFramePr>
          <p:nvPr>
            <p:extLst>
              <p:ext uri="{D42A27DB-BD31-4B8C-83A1-F6EECF244321}">
                <p14:modId xmlns:p14="http://schemas.microsoft.com/office/powerpoint/2010/main" val="2394098518"/>
              </p:ext>
            </p:extLst>
          </p:nvPr>
        </p:nvGraphicFramePr>
        <p:xfrm>
          <a:off x="468405" y="1899557"/>
          <a:ext cx="11255190" cy="2057400"/>
        </p:xfrm>
        <a:graphic>
          <a:graphicData uri="http://schemas.openxmlformats.org/drawingml/2006/table">
            <a:tbl>
              <a:tblPr firstRow="1" bandRow="1">
                <a:tableStyleId>{21E4AEA4-8DFA-4A89-87EB-49C32662AFE0}</a:tableStyleId>
              </a:tblPr>
              <a:tblGrid>
                <a:gridCol w="5135561">
                  <a:extLst>
                    <a:ext uri="{9D8B030D-6E8A-4147-A177-3AD203B41FA5}">
                      <a16:colId xmlns:a16="http://schemas.microsoft.com/office/drawing/2014/main" val="20000"/>
                    </a:ext>
                  </a:extLst>
                </a:gridCol>
                <a:gridCol w="6119629">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вхідна</a:t>
                      </a:r>
                      <a:endParaRPr lang="ru-RU" sz="1800" b="1" kern="1200" spc="-10" dirty="0">
                        <a:solidFill>
                          <a:schemeClr val="tx2"/>
                        </a:solidFill>
                        <a:latin typeface="+mj-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вихідна</a:t>
                      </a:r>
                      <a:endParaRPr lang="ru-RU" sz="1800" b="1" kern="1200" spc="-10" dirty="0">
                        <a:solidFill>
                          <a:schemeClr val="tx2"/>
                        </a:solidFill>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eaLnBrk="0" fontAlgn="base" hangingPunct="0">
                        <a:spcAft>
                          <a:spcPts val="0"/>
                        </a:spcAft>
                      </a:pPr>
                      <a:r>
                        <a:rPr lang="uk-UA" sz="1800" b="1" kern="1200" dirty="0">
                          <a:latin typeface="Calibri"/>
                          <a:ea typeface="Calibri"/>
                          <a:cs typeface="Times New Roman"/>
                        </a:rPr>
                        <a:t>Рукопис із зауваженнями редактора</a:t>
                      </a:r>
                      <a:endParaRPr lang="ru-RU" sz="1800" dirty="0">
                        <a:latin typeface="Calibri"/>
                        <a:ea typeface="Calibri"/>
                        <a:cs typeface="Times New Roman"/>
                      </a:endParaRPr>
                    </a:p>
                  </a:txBody>
                  <a:tcPr marL="68580" marR="68580" marT="0" marB="0"/>
                </a:tc>
                <a:tc>
                  <a:txBody>
                    <a:bodyPr/>
                    <a:lstStyle/>
                    <a:p>
                      <a:pPr eaLnBrk="0" fontAlgn="base" hangingPunct="0">
                        <a:spcAft>
                          <a:spcPts val="0"/>
                        </a:spcAft>
                      </a:pPr>
                      <a:r>
                        <a:rPr lang="uk-UA" sz="1800" b="1" kern="1200" dirty="0">
                          <a:latin typeface="Calibri"/>
                          <a:ea typeface="Calibri"/>
                          <a:cs typeface="Times New Roman"/>
                        </a:rPr>
                        <a:t>Рукопис, повністю підготовлений до видання</a:t>
                      </a:r>
                      <a:endParaRPr lang="ru-RU" sz="1800" dirty="0">
                        <a:latin typeface="Calibri"/>
                        <a:ea typeface="Calibri"/>
                        <a:cs typeface="Times New Roman"/>
                      </a:endParaRPr>
                    </a:p>
                  </a:txBody>
                  <a:tcPr marL="68580" marR="68580" marT="0" marB="0"/>
                </a:tc>
                <a:extLst>
                  <a:ext uri="{0D108BD9-81ED-4DB2-BD59-A6C34878D82A}">
                    <a16:rowId xmlns:a16="http://schemas.microsoft.com/office/drawing/2014/main" val="1437667949"/>
                  </a:ext>
                </a:extLst>
              </a:tr>
              <a:tr h="0">
                <a:tc>
                  <a:txBody>
                    <a:bodyPr/>
                    <a:lstStyle/>
                    <a:p>
                      <a:pPr eaLnBrk="0" fontAlgn="base" hangingPunct="0">
                        <a:spcAft>
                          <a:spcPts val="0"/>
                        </a:spcAft>
                      </a:pPr>
                      <a:endParaRPr lang="ru-RU" sz="800" dirty="0">
                        <a:latin typeface="Calibri"/>
                        <a:ea typeface="Calibri"/>
                        <a:cs typeface="Times New Roman"/>
                      </a:endParaRPr>
                    </a:p>
                  </a:txBody>
                  <a:tcPr marL="68580" marR="68580" marT="0" marB="0"/>
                </a:tc>
                <a:tc>
                  <a:txBody>
                    <a:bodyPr/>
                    <a:lstStyle/>
                    <a:p>
                      <a:pPr eaLnBrk="0" fontAlgn="base" hangingPunct="0">
                        <a:spcAft>
                          <a:spcPts val="0"/>
                        </a:spcAft>
                      </a:pPr>
                      <a:endParaRPr lang="ru-RU" sz="800" dirty="0">
                        <a:latin typeface="Calibri"/>
                        <a:ea typeface="Calibri"/>
                        <a:cs typeface="Times New Roman"/>
                      </a:endParaRPr>
                    </a:p>
                  </a:txBody>
                  <a:tcPr marL="68580" marR="68580" marT="0" marB="0"/>
                </a:tc>
                <a:extLst>
                  <a:ext uri="{0D108BD9-81ED-4DB2-BD59-A6C34878D82A}">
                    <a16:rowId xmlns:a16="http://schemas.microsoft.com/office/drawing/2014/main" val="2222576020"/>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Рукопис після редагування із зауваженнями та правкою редактора повертається авторам на доопрацювання. Автори разом з редактором з’ясовує виниклі питання та погоджує запропоновані доповнення й зміни до тексту</a:t>
                      </a:r>
                      <a:endParaRPr lang="ru-RU" sz="1800" dirty="0">
                        <a:latin typeface="Calibri"/>
                        <a:ea typeface="Calibri"/>
                        <a:cs typeface="Times New Roman"/>
                      </a:endParaRPr>
                    </a:p>
                  </a:txBody>
                  <a:tcPr marL="68580" marR="68580" marT="0" marB="0"/>
                </a:tc>
                <a:tc hMerge="1">
                  <a:txBody>
                    <a:bodyPr/>
                    <a:lstStyle/>
                    <a:p>
                      <a:pPr eaLnBrk="0" fontAlgn="base" hangingPunct="0">
                        <a:spcAft>
                          <a:spcPts val="0"/>
                        </a:spcAft>
                      </a:pPr>
                      <a:endParaRPr lang="ru-RU" sz="1800" dirty="0">
                        <a:latin typeface="Calibri"/>
                        <a:ea typeface="Calibri"/>
                        <a:cs typeface="Times New Roman"/>
                      </a:endParaRPr>
                    </a:p>
                  </a:txBody>
                  <a:tcPr marL="68580" marR="68580" marT="0" marB="0"/>
                </a:tc>
                <a:extLst>
                  <a:ext uri="{0D108BD9-81ED-4DB2-BD59-A6C34878D82A}">
                    <a16:rowId xmlns:a16="http://schemas.microsoft.com/office/drawing/2014/main" val="1068515771"/>
                  </a:ext>
                </a:extLst>
              </a:tr>
            </a:tbl>
          </a:graphicData>
        </a:graphic>
      </p:graphicFrame>
    </p:spTree>
    <p:extLst>
      <p:ext uri="{BB962C8B-B14F-4D97-AF65-F5344CB8AC3E}">
        <p14:creationId xmlns:p14="http://schemas.microsoft.com/office/powerpoint/2010/main" val="604575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624404" y="6200503"/>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a:solidFill>
                  <a:schemeClr val="accent4">
                    <a:lumMod val="75000"/>
                  </a:schemeClr>
                </a:solidFill>
                <a:effectLst>
                  <a:outerShdw blurRad="38100" dist="38100" dir="2700000" algn="tl">
                    <a:srgbClr val="000000">
                      <a:alpha val="43137"/>
                    </a:srgbClr>
                  </a:outerShdw>
                </a:effectLst>
                <a:cs typeface="Times New Roman" pitchFamily="18" charset="0"/>
              </a:rPr>
              <a:t>4</a:t>
            </a:r>
            <a:r>
              <a:rPr lang="uk-UA" b="1" dirty="0" bmk="">
                <a:solidFill>
                  <a:schemeClr val="accent4">
                    <a:lumMod val="75000"/>
                  </a:schemeClr>
                </a:solidFill>
                <a:effectLst>
                  <a:outerShdw blurRad="38100" dist="38100" dir="2700000" algn="tl">
                    <a:srgbClr val="000000">
                      <a:alpha val="43137"/>
                    </a:srgbClr>
                  </a:outerShdw>
                </a:effectLst>
                <a:cs typeface="Times New Roman" pitchFamily="18" charset="0"/>
              </a:rPr>
              <a:t>.7 Надання грифу Вченої ради (1)</a:t>
            </a:r>
            <a:endParaRPr lang="uk-UA" b="1" dirty="0">
              <a:solidFill>
                <a:schemeClr val="accent4">
                  <a:lumMod val="75000"/>
                </a:schemeClr>
              </a:solidFill>
              <a:effectLst>
                <a:outerShdw blurRad="38100" dist="38100" dir="2700000" algn="tl">
                  <a:srgbClr val="000000">
                    <a:alpha val="43137"/>
                  </a:srgbClr>
                </a:outerShdw>
              </a:effectLst>
              <a:cs typeface="Times New Roman" pitchFamily="18" charset="0"/>
            </a:endParaRPr>
          </a:p>
        </p:txBody>
      </p:sp>
      <p:graphicFrame>
        <p:nvGraphicFramePr>
          <p:cNvPr id="5" name="Таблица 4">
            <a:extLst>
              <a:ext uri="{FF2B5EF4-FFF2-40B4-BE49-F238E27FC236}">
                <a16:creationId xmlns:a16="http://schemas.microsoft.com/office/drawing/2014/main" id="{3D2D1F4F-075D-41A1-A841-7E6C7441FD7A}"/>
              </a:ext>
            </a:extLst>
          </p:cNvPr>
          <p:cNvGraphicFramePr>
            <a:graphicFrameLocks noGrp="1"/>
          </p:cNvGraphicFramePr>
          <p:nvPr>
            <p:extLst>
              <p:ext uri="{D42A27DB-BD31-4B8C-83A1-F6EECF244321}">
                <p14:modId xmlns:p14="http://schemas.microsoft.com/office/powerpoint/2010/main" val="2030038003"/>
              </p:ext>
            </p:extLst>
          </p:nvPr>
        </p:nvGraphicFramePr>
        <p:xfrm>
          <a:off x="467720" y="1739013"/>
          <a:ext cx="11207792" cy="2813595"/>
        </p:xfrm>
        <a:graphic>
          <a:graphicData uri="http://schemas.openxmlformats.org/drawingml/2006/table">
            <a:tbl>
              <a:tblPr firstRow="1" bandRow="1">
                <a:tableStyleId>{21E4AEA4-8DFA-4A89-87EB-49C32662AFE0}</a:tableStyleId>
              </a:tblPr>
              <a:tblGrid>
                <a:gridCol w="5643155">
                  <a:extLst>
                    <a:ext uri="{9D8B030D-6E8A-4147-A177-3AD203B41FA5}">
                      <a16:colId xmlns:a16="http://schemas.microsoft.com/office/drawing/2014/main" val="20000"/>
                    </a:ext>
                  </a:extLst>
                </a:gridCol>
                <a:gridCol w="5564637">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вхідна</a:t>
                      </a:r>
                      <a:endParaRPr lang="ru-RU" sz="1800" b="1" kern="1200" spc="-10" dirty="0">
                        <a:solidFill>
                          <a:schemeClr val="tx2"/>
                        </a:solidFill>
                        <a:latin typeface="+mj-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вихідна</a:t>
                      </a:r>
                      <a:endParaRPr lang="ru-RU" sz="1800" b="1" kern="1200" spc="-10" dirty="0">
                        <a:solidFill>
                          <a:schemeClr val="tx2"/>
                        </a:solidFill>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a:txBody>
                    <a:bodyPr/>
                    <a:lstStyle/>
                    <a:p>
                      <a:pPr>
                        <a:lnSpc>
                          <a:spcPct val="95000"/>
                        </a:lnSpc>
                        <a:spcAft>
                          <a:spcPts val="0"/>
                        </a:spcAft>
                        <a:tabLst>
                          <a:tab pos="450215" algn="l"/>
                          <a:tab pos="540385" algn="l"/>
                        </a:tabLst>
                      </a:pPr>
                      <a:r>
                        <a:rPr lang="uk-UA" sz="1800" b="1" kern="1200" dirty="0">
                          <a:latin typeface="+mj-lt"/>
                          <a:ea typeface="Times New Roman"/>
                          <a:cs typeface="Times New Roman"/>
                        </a:rPr>
                        <a:t>Рукопис, повністю підготовлений до видання</a:t>
                      </a:r>
                      <a:endParaRPr lang="ru-RU" sz="1800" dirty="0">
                        <a:latin typeface="+mj-lt"/>
                        <a:ea typeface="Times New Roman"/>
                        <a:cs typeface="Times New Roman"/>
                      </a:endParaRPr>
                    </a:p>
                  </a:txBody>
                  <a:tcPr marL="68580" marR="68580" marT="0" marB="0"/>
                </a:tc>
                <a:tc>
                  <a:txBody>
                    <a:bodyPr/>
                    <a:lstStyle/>
                    <a:p>
                      <a:pPr>
                        <a:lnSpc>
                          <a:spcPct val="95000"/>
                        </a:lnSpc>
                        <a:spcAft>
                          <a:spcPts val="0"/>
                        </a:spcAft>
                        <a:tabLst>
                          <a:tab pos="450215" algn="l"/>
                          <a:tab pos="540385" algn="l"/>
                        </a:tabLst>
                      </a:pPr>
                      <a:r>
                        <a:rPr lang="uk-UA" sz="1800" b="1" dirty="0" err="1">
                          <a:latin typeface="+mj-lt"/>
                          <a:ea typeface="Times New Roman"/>
                          <a:cs typeface="Times New Roman"/>
                        </a:rPr>
                        <a:t>Проєкт</a:t>
                      </a:r>
                      <a:r>
                        <a:rPr lang="uk-UA" sz="1800" b="1" dirty="0">
                          <a:latin typeface="+mj-lt"/>
                          <a:ea typeface="Times New Roman"/>
                          <a:cs typeface="Times New Roman"/>
                        </a:rPr>
                        <a:t> рішення Вченої ради</a:t>
                      </a:r>
                      <a:endParaRPr lang="ru-RU" sz="1800" dirty="0">
                        <a:latin typeface="+mj-lt"/>
                        <a:ea typeface="Times New Roman"/>
                        <a:cs typeface="Times New Roman"/>
                      </a:endParaRPr>
                    </a:p>
                  </a:txBody>
                  <a:tcPr marL="68580" marR="68580" marT="0" marB="0"/>
                </a:tc>
                <a:extLst>
                  <a:ext uri="{0D108BD9-81ED-4DB2-BD59-A6C34878D82A}">
                    <a16:rowId xmlns:a16="http://schemas.microsoft.com/office/drawing/2014/main" val="1437667949"/>
                  </a:ext>
                </a:extLst>
              </a:tr>
              <a:tr h="232955">
                <a:tc gridSpan="2">
                  <a:txBody>
                    <a:bodyPr/>
                    <a:lstStyle/>
                    <a:p>
                      <a:pPr eaLnBrk="0" fontAlgn="base" hangingPunct="0">
                        <a:spcAft>
                          <a:spcPts val="0"/>
                        </a:spcAft>
                      </a:pPr>
                      <a:endParaRPr lang="ru-RU" sz="800" dirty="0">
                        <a:latin typeface="Calibri"/>
                        <a:ea typeface="Calibri"/>
                        <a:cs typeface="Times New Roman"/>
                      </a:endParaRPr>
                    </a:p>
                  </a:txBody>
                  <a:tcPr marL="68580" marR="68580" marT="0" marB="0"/>
                </a:tc>
                <a:tc hMerge="1">
                  <a:txBody>
                    <a:bodyPr/>
                    <a:lstStyle/>
                    <a:p>
                      <a:pPr eaLnBrk="0" fontAlgn="base" hangingPunct="0">
                        <a:spcAft>
                          <a:spcPts val="0"/>
                        </a:spcAft>
                      </a:pPr>
                      <a:endParaRPr lang="ru-RU" sz="800" dirty="0">
                        <a:latin typeface="Calibri"/>
                        <a:ea typeface="Calibri"/>
                        <a:cs typeface="Times New Roman"/>
                      </a:endParaRPr>
                    </a:p>
                  </a:txBody>
                  <a:tcPr marL="68580" marR="68580" marT="0" marB="0"/>
                </a:tc>
                <a:extLst>
                  <a:ext uri="{0D108BD9-81ED-4DB2-BD59-A6C34878D82A}">
                    <a16:rowId xmlns:a16="http://schemas.microsoft.com/office/drawing/2014/main" val="2222576020"/>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Питання про розгляд рукопису Вченою радою університету на предмет отримання грифу вноситься в порядок денний за умови позитивних висновків експертизи навчально-методичного відділу, який розробляє та подає до секретаріату Вченої ради </a:t>
                      </a:r>
                      <a:r>
                        <a:rPr kumimoji="0" lang="uk-UA" sz="1800" b="0" i="0" u="none" strike="noStrike" cap="none" normalizeH="0" baseline="0" dirty="0" err="1">
                          <a:ln>
                            <a:noFill/>
                          </a:ln>
                          <a:solidFill>
                            <a:schemeClr val="tx1"/>
                          </a:solidFill>
                          <a:effectLst/>
                          <a:latin typeface="Arial" pitchFamily="34" charset="0"/>
                          <a:ea typeface="Times New Roman" pitchFamily="18" charset="0"/>
                        </a:rPr>
                        <a:t>проєкт</a:t>
                      </a:r>
                      <a:r>
                        <a:rPr kumimoji="0" lang="uk-UA" sz="1800" b="0" i="0" u="none" strike="noStrike" cap="none" normalizeH="0" baseline="0" dirty="0">
                          <a:ln>
                            <a:noFill/>
                          </a:ln>
                          <a:solidFill>
                            <a:schemeClr val="tx1"/>
                          </a:solidFill>
                          <a:effectLst/>
                          <a:latin typeface="Arial" pitchFamily="34" charset="0"/>
                          <a:ea typeface="Times New Roman" pitchFamily="18" charset="0"/>
                        </a:rPr>
                        <a:t> рішення, але не пізніше, ніж за три дні до її засідання</a:t>
                      </a:r>
                      <a:endParaRPr lang="ru-RU" sz="1800" dirty="0">
                        <a:latin typeface="Calibri"/>
                        <a:ea typeface="Calibri"/>
                        <a:cs typeface="Times New Roman"/>
                      </a:endParaRPr>
                    </a:p>
                  </a:txBody>
                  <a:tcPr marL="68580" marR="68580" marT="0" marB="0"/>
                </a:tc>
                <a:tc hMerge="1">
                  <a:txBody>
                    <a:bodyPr/>
                    <a:lstStyle/>
                    <a:p>
                      <a:pPr eaLnBrk="0" fontAlgn="base" hangingPunct="0">
                        <a:spcAft>
                          <a:spcPts val="0"/>
                        </a:spcAft>
                      </a:pPr>
                      <a:endParaRPr lang="ru-RU" sz="1800" dirty="0">
                        <a:latin typeface="Calibri"/>
                        <a:ea typeface="Calibri"/>
                        <a:cs typeface="Times New Roman"/>
                      </a:endParaRPr>
                    </a:p>
                  </a:txBody>
                  <a:tcPr marL="68580" marR="68580" marT="0" marB="0"/>
                </a:tc>
                <a:extLst>
                  <a:ext uri="{0D108BD9-81ED-4DB2-BD59-A6C34878D82A}">
                    <a16:rowId xmlns:a16="http://schemas.microsoft.com/office/drawing/2014/main" val="1068515771"/>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Вчена рада приймає рішення про надання навчальним виданням відповідного грифу</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754077613"/>
                  </a:ext>
                </a:extLst>
              </a:tr>
            </a:tbl>
          </a:graphicData>
        </a:graphic>
      </p:graphicFrame>
    </p:spTree>
    <p:extLst>
      <p:ext uri="{BB962C8B-B14F-4D97-AF65-F5344CB8AC3E}">
        <p14:creationId xmlns:p14="http://schemas.microsoft.com/office/powerpoint/2010/main" val="136144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качанные файлы.png"/>
          <p:cNvPicPr>
            <a:picLocks noChangeAspect="1"/>
          </p:cNvPicPr>
          <p:nvPr/>
        </p:nvPicPr>
        <p:blipFill>
          <a:blip r:embed="rId2" cstate="print"/>
          <a:stretch>
            <a:fillRect/>
          </a:stretch>
        </p:blipFill>
        <p:spPr>
          <a:xfrm>
            <a:off x="1202209" y="2714170"/>
            <a:ext cx="1207163" cy="1207163"/>
          </a:xfrm>
          <a:prstGeom prst="rect">
            <a:avLst/>
          </a:prstGeom>
        </p:spPr>
      </p:pic>
      <p:sp>
        <p:nvSpPr>
          <p:cNvPr id="6" name="Rectangle 8"/>
          <p:cNvSpPr>
            <a:spLocks noChangeArrowheads="1"/>
          </p:cNvSpPr>
          <p:nvPr/>
        </p:nvSpPr>
        <p:spPr bwMode="auto">
          <a:xfrm>
            <a:off x="2288148" y="888907"/>
            <a:ext cx="7119937" cy="4572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uk-UA" sz="2400" b="1" dirty="0">
                <a:solidFill>
                  <a:srgbClr val="002060"/>
                </a:solidFill>
                <a:effectLst>
                  <a:outerShdw blurRad="38100" dist="38100" dir="2700000" algn="tl">
                    <a:srgbClr val="000000">
                      <a:alpha val="43137"/>
                    </a:srgbClr>
                  </a:outerShdw>
                </a:effectLst>
              </a:rPr>
              <a:t>НАВЧАЛЬНА ПРОГРАМА</a:t>
            </a:r>
            <a:endParaRPr lang="ru-RU" sz="2400" b="1" dirty="0">
              <a:solidFill>
                <a:srgbClr val="002060"/>
              </a:solidFill>
              <a:effectLst>
                <a:outerShdw blurRad="38100" dist="38100" dir="2700000" algn="tl">
                  <a:srgbClr val="000000">
                    <a:alpha val="43137"/>
                  </a:srgbClr>
                </a:outerShdw>
              </a:effectLst>
            </a:endParaRPr>
          </a:p>
        </p:txBody>
      </p:sp>
      <p:sp>
        <p:nvSpPr>
          <p:cNvPr id="7" name="Rectangle 8">
            <a:extLst>
              <a:ext uri="{FF2B5EF4-FFF2-40B4-BE49-F238E27FC236}">
                <a16:creationId xmlns:a16="http://schemas.microsoft.com/office/drawing/2014/main" id="{6453CF06-1AC9-47F7-9527-9B0152958B36}"/>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(1)</a:t>
            </a:r>
            <a:endParaRPr lang="ru-RU" sz="2000" b="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2249713" y="2842124"/>
            <a:ext cx="9303659" cy="958660"/>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pPr>
            <a:r>
              <a:rPr lang="uk-UA" sz="2000" b="1" dirty="0"/>
              <a:t>Навчальне видання, що визначає зміст, обсяг, порядок вивчення й викладання певної навчальної дисципліни</a:t>
            </a:r>
            <a:endParaRPr lang="ru-RU" sz="2000" b="1" dirty="0"/>
          </a:p>
        </p:txBody>
      </p:sp>
    </p:spTree>
    <p:extLst>
      <p:ext uri="{BB962C8B-B14F-4D97-AF65-F5344CB8AC3E}">
        <p14:creationId xmlns:p14="http://schemas.microsoft.com/office/powerpoint/2010/main" val="17051981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624404" y="6200503"/>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a:solidFill>
                  <a:schemeClr val="accent4">
                    <a:lumMod val="75000"/>
                  </a:schemeClr>
                </a:solidFill>
                <a:effectLst>
                  <a:outerShdw blurRad="38100" dist="38100" dir="2700000" algn="tl">
                    <a:srgbClr val="000000">
                      <a:alpha val="43137"/>
                    </a:srgbClr>
                  </a:outerShdw>
                </a:effectLst>
                <a:cs typeface="Times New Roman" pitchFamily="18" charset="0"/>
              </a:rPr>
              <a:t>4</a:t>
            </a:r>
            <a:r>
              <a:rPr lang="uk-UA" b="1" dirty="0" bmk="">
                <a:solidFill>
                  <a:schemeClr val="accent4">
                    <a:lumMod val="75000"/>
                  </a:schemeClr>
                </a:solidFill>
                <a:effectLst>
                  <a:outerShdw blurRad="38100" dist="38100" dir="2700000" algn="tl">
                    <a:srgbClr val="000000">
                      <a:alpha val="43137"/>
                    </a:srgbClr>
                  </a:outerShdw>
                </a:effectLst>
                <a:cs typeface="Times New Roman" pitchFamily="18" charset="0"/>
              </a:rPr>
              <a:t>.7 Надання грифу Вченої ради (2) </a:t>
            </a:r>
            <a:endParaRPr lang="uk-UA" b="1" dirty="0">
              <a:solidFill>
                <a:schemeClr val="accent4">
                  <a:lumMod val="75000"/>
                </a:schemeClr>
              </a:solidFill>
              <a:effectLst>
                <a:outerShdw blurRad="38100" dist="38100" dir="2700000" algn="tl">
                  <a:srgbClr val="000000">
                    <a:alpha val="43137"/>
                  </a:srgbClr>
                </a:outerShdw>
              </a:effectLst>
              <a:cs typeface="Times New Roman" pitchFamily="18" charset="0"/>
            </a:endParaRPr>
          </a:p>
        </p:txBody>
      </p:sp>
      <p:graphicFrame>
        <p:nvGraphicFramePr>
          <p:cNvPr id="5" name="Таблица 4">
            <a:extLst>
              <a:ext uri="{FF2B5EF4-FFF2-40B4-BE49-F238E27FC236}">
                <a16:creationId xmlns:a16="http://schemas.microsoft.com/office/drawing/2014/main" id="{3D2D1F4F-075D-41A1-A841-7E6C7441FD7A}"/>
              </a:ext>
            </a:extLst>
          </p:cNvPr>
          <p:cNvGraphicFramePr>
            <a:graphicFrameLocks noGrp="1"/>
          </p:cNvGraphicFramePr>
          <p:nvPr>
            <p:extLst>
              <p:ext uri="{D42A27DB-BD31-4B8C-83A1-F6EECF244321}">
                <p14:modId xmlns:p14="http://schemas.microsoft.com/office/powerpoint/2010/main" val="116509705"/>
              </p:ext>
            </p:extLst>
          </p:nvPr>
        </p:nvGraphicFramePr>
        <p:xfrm>
          <a:off x="492104" y="1519557"/>
          <a:ext cx="11207792" cy="3500120"/>
        </p:xfrm>
        <a:graphic>
          <a:graphicData uri="http://schemas.openxmlformats.org/drawingml/2006/table">
            <a:tbl>
              <a:tblPr firstRow="1" bandRow="1">
                <a:tableStyleId>{21E4AEA4-8DFA-4A89-87EB-49C32662AFE0}</a:tableStyleId>
              </a:tblPr>
              <a:tblGrid>
                <a:gridCol w="5643155">
                  <a:extLst>
                    <a:ext uri="{9D8B030D-6E8A-4147-A177-3AD203B41FA5}">
                      <a16:colId xmlns:a16="http://schemas.microsoft.com/office/drawing/2014/main" val="20000"/>
                    </a:ext>
                  </a:extLst>
                </a:gridCol>
                <a:gridCol w="5564637">
                  <a:extLst>
                    <a:ext uri="{9D8B030D-6E8A-4147-A177-3AD203B41FA5}">
                      <a16:colId xmlns:a16="http://schemas.microsoft.com/office/drawing/2014/main" val="20001"/>
                    </a:ext>
                  </a:extLst>
                </a:gridCol>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800" b="1" spc="-10" dirty="0">
                          <a:latin typeface="+mj-lt"/>
                          <a:ea typeface="Times New Roman"/>
                          <a:cs typeface="Times New Roman"/>
                        </a:rPr>
                        <a:t>Документація</a:t>
                      </a:r>
                      <a:endParaRPr lang="ru-RU" sz="1800" dirty="0">
                        <a:latin typeface="+mj-lt"/>
                      </a:endParaRPr>
                    </a:p>
                  </a:txBody>
                  <a:tcPr/>
                </a:tc>
                <a:tc hMerge="1">
                  <a:txBody>
                    <a:bodyPr/>
                    <a:lstStyle/>
                    <a:p>
                      <a:endParaRPr lang="ru-RU" dirty="0"/>
                    </a:p>
                  </a:txBody>
                  <a:tcPr/>
                </a:tc>
                <a:extLst>
                  <a:ext uri="{0D108BD9-81ED-4DB2-BD59-A6C34878D82A}">
                    <a16:rowId xmlns:a16="http://schemas.microsoft.com/office/drawing/2014/main" val="10000"/>
                  </a:ext>
                </a:extLst>
              </a:tr>
              <a:tr h="370840">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вхідна</a:t>
                      </a:r>
                      <a:endParaRPr lang="ru-RU" sz="1800" b="1" kern="1200" spc="-10" dirty="0">
                        <a:solidFill>
                          <a:schemeClr val="tx2"/>
                        </a:solidFill>
                        <a:latin typeface="+mj-lt"/>
                        <a:ea typeface="Times New Roman"/>
                        <a:cs typeface="Times New Roman"/>
                      </a:endParaRPr>
                    </a:p>
                  </a:txBody>
                  <a:tcPr marL="68580" marR="68580" marT="0" marB="0" anchor="ctr"/>
                </a:tc>
                <a:tc>
                  <a:txBody>
                    <a:bodyPr/>
                    <a:lstStyle/>
                    <a:p>
                      <a:pPr algn="ctr">
                        <a:lnSpc>
                          <a:spcPct val="102000"/>
                        </a:lnSpc>
                        <a:spcAft>
                          <a:spcPts val="0"/>
                        </a:spcAft>
                        <a:tabLst>
                          <a:tab pos="450215" algn="l"/>
                          <a:tab pos="540385" algn="l"/>
                        </a:tabLst>
                      </a:pPr>
                      <a:r>
                        <a:rPr lang="uk-UA" sz="1800" b="1" kern="1200" spc="-10" dirty="0">
                          <a:solidFill>
                            <a:schemeClr val="tx2"/>
                          </a:solidFill>
                          <a:latin typeface="+mj-lt"/>
                          <a:ea typeface="Times New Roman"/>
                          <a:cs typeface="Times New Roman"/>
                        </a:rPr>
                        <a:t>вихідна</a:t>
                      </a:r>
                      <a:endParaRPr lang="ru-RU" sz="1800" b="1" kern="1200" spc="-10" dirty="0">
                        <a:solidFill>
                          <a:schemeClr val="tx2"/>
                        </a:solidFill>
                        <a:latin typeface="+mj-lt"/>
                        <a:ea typeface="Times New Roman"/>
                        <a:cs typeface="Times New Roman"/>
                      </a:endParaRPr>
                    </a:p>
                  </a:txBody>
                  <a:tcPr marL="68580" marR="68580" marT="0" marB="0" anchor="ctr"/>
                </a:tc>
                <a:extLst>
                  <a:ext uri="{0D108BD9-81ED-4DB2-BD59-A6C34878D82A}">
                    <a16:rowId xmlns:a16="http://schemas.microsoft.com/office/drawing/2014/main" val="10001"/>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Вчена рада надає гриф «Затверджено …» із зазначенням виду навчального видання та його призначення (компонента освітньої програми, спеціальності та рівня вищої освіти)</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297374922"/>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Виданням для науково-педагогічних працівників надається гриф Вченої ради «Рекомендовано …»</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4103414743"/>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Термін дії грифу Вченої ради – п’ять років з дня прийняття відповідного рішення</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286568045"/>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Дія наданого грифу не поширюється на доповнені або перероблені видання більш як на 25 відсотків перевидання, якщо вони здійснюються навіть у термін дії грифу</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2738619118"/>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Після завершення терміну дії грифу навчальному виданню необхідно пройти нову процедуру розгляду</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1778102862"/>
                  </a:ext>
                </a:extLst>
              </a:tr>
              <a:tr h="370840">
                <a:tc gridSpan="2">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Гриф Вченої ради не надається навчальним виданням, рукописи яких не опрацьовано редакційним відділом чи фахівцями університету в сфері філології</a:t>
                      </a:r>
                      <a:endParaRPr lang="ru-RU" sz="1800" dirty="0">
                        <a:latin typeface="Calibri"/>
                        <a:ea typeface="Calibri"/>
                        <a:cs typeface="Times New Roman"/>
                      </a:endParaRPr>
                    </a:p>
                  </a:txBody>
                  <a:tcPr marL="68580" marR="68580" marT="0" marB="0"/>
                </a:tc>
                <a:tc hMerge="1">
                  <a:txBody>
                    <a:bodyPr/>
                    <a:lstStyle/>
                    <a:p>
                      <a:endParaRPr lang="uk-UA"/>
                    </a:p>
                  </a:txBody>
                  <a:tcPr/>
                </a:tc>
                <a:extLst>
                  <a:ext uri="{0D108BD9-81ED-4DB2-BD59-A6C34878D82A}">
                    <a16:rowId xmlns:a16="http://schemas.microsoft.com/office/drawing/2014/main" val="4037648357"/>
                  </a:ext>
                </a:extLst>
              </a:tr>
            </a:tbl>
          </a:graphicData>
        </a:graphic>
      </p:graphicFrame>
    </p:spTree>
    <p:extLst>
      <p:ext uri="{BB962C8B-B14F-4D97-AF65-F5344CB8AC3E}">
        <p14:creationId xmlns:p14="http://schemas.microsoft.com/office/powerpoint/2010/main" val="11583846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685364" y="6213285"/>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a:solidFill>
                  <a:schemeClr val="accent4">
                    <a:lumMod val="75000"/>
                  </a:schemeClr>
                </a:solidFill>
                <a:effectLst>
                  <a:outerShdw blurRad="38100" dist="38100" dir="2700000" algn="tl">
                    <a:srgbClr val="000000">
                      <a:alpha val="43137"/>
                    </a:srgbClr>
                  </a:outerShdw>
                </a:effectLst>
                <a:cs typeface="Times New Roman" pitchFamily="18" charset="0"/>
              </a:rPr>
              <a:t>Видання навчальної літератури в світ (1)</a:t>
            </a:r>
          </a:p>
        </p:txBody>
      </p:sp>
      <p:sp>
        <p:nvSpPr>
          <p:cNvPr id="4" name="Rectangle 9">
            <a:extLst>
              <a:ext uri="{FF2B5EF4-FFF2-40B4-BE49-F238E27FC236}">
                <a16:creationId xmlns:a16="http://schemas.microsoft.com/office/drawing/2014/main" id="{A0AE7BD2-B279-40A6-A335-D0023AC8EF47}"/>
              </a:ext>
            </a:extLst>
          </p:cNvPr>
          <p:cNvSpPr>
            <a:spLocks noChangeArrowheads="1"/>
          </p:cNvSpPr>
          <p:nvPr/>
        </p:nvSpPr>
        <p:spPr bwMode="auto">
          <a:xfrm>
            <a:off x="1007533" y="380184"/>
            <a:ext cx="6096000"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uk-UA" b="1" dirty="0">
                <a:solidFill>
                  <a:srgbClr val="000066"/>
                </a:solidFill>
              </a:rPr>
              <a:t>Поліграфічне видання</a:t>
            </a:r>
            <a:endParaRPr lang="ru-RU" b="1" dirty="0">
              <a:solidFill>
                <a:srgbClr val="000066"/>
              </a:solidFill>
            </a:endParaRPr>
          </a:p>
        </p:txBody>
      </p:sp>
      <p:graphicFrame>
        <p:nvGraphicFramePr>
          <p:cNvPr id="6" name="Group 100">
            <a:extLst>
              <a:ext uri="{FF2B5EF4-FFF2-40B4-BE49-F238E27FC236}">
                <a16:creationId xmlns:a16="http://schemas.microsoft.com/office/drawing/2014/main" id="{5F298A87-EC58-499B-8AAC-DF473967AAB5}"/>
              </a:ext>
            </a:extLst>
          </p:cNvPr>
          <p:cNvGraphicFramePr>
            <a:graphicFrameLocks noGrp="1"/>
          </p:cNvGraphicFramePr>
          <p:nvPr>
            <p:extLst>
              <p:ext uri="{D42A27DB-BD31-4B8C-83A1-F6EECF244321}">
                <p14:modId xmlns:p14="http://schemas.microsoft.com/office/powerpoint/2010/main" val="1327030228"/>
              </p:ext>
            </p:extLst>
          </p:nvPr>
        </p:nvGraphicFramePr>
        <p:xfrm>
          <a:off x="527051" y="756422"/>
          <a:ext cx="11135783" cy="2257425"/>
        </p:xfrm>
        <a:graphic>
          <a:graphicData uri="http://schemas.openxmlformats.org/drawingml/2006/table">
            <a:tbl>
              <a:tblPr/>
              <a:tblGrid>
                <a:gridCol w="6144683">
                  <a:extLst>
                    <a:ext uri="{9D8B030D-6E8A-4147-A177-3AD203B41FA5}">
                      <a16:colId xmlns:a16="http://schemas.microsoft.com/office/drawing/2014/main" val="20000"/>
                    </a:ext>
                  </a:extLst>
                </a:gridCol>
                <a:gridCol w="4991100">
                  <a:extLst>
                    <a:ext uri="{9D8B030D-6E8A-4147-A177-3AD203B41FA5}">
                      <a16:colId xmlns:a16="http://schemas.microsoft.com/office/drawing/2014/main" val="20001"/>
                    </a:ext>
                  </a:extLst>
                </a:gridCol>
              </a:tblGrid>
              <a:tr h="396987">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660033"/>
                          </a:solidFill>
                          <a:effectLst/>
                          <a:latin typeface="Arial" charset="0"/>
                        </a:rPr>
                        <a:t>ДОКУМЕНТАЦІЯ</a:t>
                      </a:r>
                      <a:endParaRPr kumimoji="0" lang="ru-RU" sz="2000" b="1" i="0" u="none" strike="noStrike" cap="none" normalizeH="0" baseline="0" dirty="0">
                        <a:ln>
                          <a:noFill/>
                        </a:ln>
                        <a:solidFill>
                          <a:srgbClr val="660033"/>
                        </a:solidFill>
                        <a:effectLst/>
                        <a:latin typeface="Arial" charset="0"/>
                      </a:endParaRPr>
                    </a:p>
                  </a:txBody>
                  <a:tcPr marL="121920" marR="121920"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val="10000"/>
                  </a:ext>
                </a:extLst>
              </a:tr>
              <a:tr h="3969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a:ln>
                            <a:noFill/>
                          </a:ln>
                          <a:solidFill>
                            <a:srgbClr val="660033"/>
                          </a:solidFill>
                          <a:effectLst/>
                          <a:latin typeface="Arial" charset="0"/>
                        </a:rPr>
                        <a:t>вхідна</a:t>
                      </a:r>
                      <a:endParaRPr kumimoji="0" lang="ru-RU" sz="1800" b="1" i="1" u="none" strike="noStrike" cap="none" normalizeH="0" baseline="0">
                        <a:ln>
                          <a:noFill/>
                        </a:ln>
                        <a:solidFill>
                          <a:srgbClr val="660033"/>
                        </a:solidFill>
                        <a:effectLst/>
                        <a:latin typeface="Arial" charset="0"/>
                      </a:endParaRPr>
                    </a:p>
                  </a:txBody>
                  <a:tcPr marL="121920" marR="121920"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a:ln>
                            <a:noFill/>
                          </a:ln>
                          <a:solidFill>
                            <a:srgbClr val="660033"/>
                          </a:solidFill>
                          <a:effectLst/>
                          <a:latin typeface="Arial" charset="0"/>
                        </a:rPr>
                        <a:t>вихідна</a:t>
                      </a:r>
                      <a:endParaRPr kumimoji="0" lang="ru-RU" sz="1800" b="1" i="1" u="none" strike="noStrike" cap="none" normalizeH="0" baseline="0">
                        <a:ln>
                          <a:noFill/>
                        </a:ln>
                        <a:solidFill>
                          <a:srgbClr val="660033"/>
                        </a:solidFill>
                        <a:effectLst/>
                        <a:latin typeface="Arial" charset="0"/>
                      </a:endParaRPr>
                    </a:p>
                  </a:txBody>
                  <a:tcPr marL="121920" marR="121920"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1463451">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Витяг з протоколу засідання вченої</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ради. </a:t>
                      </a:r>
                      <a:endParaRPr kumimoji="0" lang="ru-RU" sz="1800" b="1" i="0" u="none" strike="noStrike" cap="none" normalizeH="0" baseline="0" dirty="0">
                        <a:ln>
                          <a:noFill/>
                        </a:ln>
                        <a:solidFill>
                          <a:srgbClr val="000066"/>
                        </a:solidFill>
                        <a:effectLst/>
                        <a:latin typeface="Arial"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Оформлене замовлення на видання.</a:t>
                      </a:r>
                      <a:endParaRPr kumimoji="0" lang="ru-RU" sz="1800" b="1" i="0" u="none" strike="noStrike" cap="none" normalizeH="0" baseline="0" dirty="0">
                        <a:ln>
                          <a:noFill/>
                        </a:ln>
                        <a:solidFill>
                          <a:srgbClr val="000066"/>
                        </a:solidFill>
                        <a:effectLst/>
                        <a:latin typeface="Arial"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Рукопис навчальної літератури,</a:t>
                      </a: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підготовлений до видання</a:t>
                      </a:r>
                      <a:endParaRPr kumimoji="0" lang="ru-RU" sz="1800" b="1" i="0" u="none" strike="noStrike" cap="none" normalizeH="0" baseline="0" dirty="0">
                        <a:ln>
                          <a:noFill/>
                        </a:ln>
                        <a:solidFill>
                          <a:srgbClr val="000066"/>
                        </a:solidFill>
                        <a:effectLst/>
                        <a:latin typeface="Arial" charset="0"/>
                      </a:endParaRPr>
                    </a:p>
                  </a:txBody>
                  <a:tcPr marL="121920" marR="121920"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FF0000"/>
                          </a:solidFill>
                          <a:effectLst>
                            <a:outerShdw blurRad="38100" dist="38100" dir="2700000" algn="tl">
                              <a:srgbClr val="000000"/>
                            </a:outerShdw>
                          </a:effectLst>
                          <a:latin typeface="Arial" charset="0"/>
                        </a:rPr>
                        <a:t>Надання ISBN</a:t>
                      </a:r>
                      <a:r>
                        <a:rPr kumimoji="0" lang="uk-UA" sz="1800" b="1" i="0" u="none" strike="noStrike" cap="none" normalizeH="0" baseline="0" dirty="0">
                          <a:ln>
                            <a:noFill/>
                          </a:ln>
                          <a:solidFill>
                            <a:srgbClr val="000066"/>
                          </a:solidFill>
                          <a:effectLst/>
                          <a:latin typeface="Arial" charset="0"/>
                        </a:rPr>
                        <a:t> (для літератури з грифом вченої ради).</a:t>
                      </a:r>
                      <a:endParaRPr kumimoji="0" lang="ru-RU" sz="1800" b="1" i="0" u="none" strike="noStrike" cap="none" normalizeH="0" baseline="0" dirty="0">
                        <a:ln>
                          <a:noFill/>
                        </a:ln>
                        <a:solidFill>
                          <a:srgbClr val="000066"/>
                        </a:solidFill>
                        <a:effectLst/>
                        <a:latin typeface="Arial" charset="0"/>
                      </a:endParaRPr>
                    </a:p>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Тираж навчальної літератури</a:t>
                      </a:r>
                    </a:p>
                  </a:txBody>
                  <a:tcPr marL="121920" marR="121920"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graphicFrame>
        <p:nvGraphicFramePr>
          <p:cNvPr id="7" name="Group 103">
            <a:extLst>
              <a:ext uri="{FF2B5EF4-FFF2-40B4-BE49-F238E27FC236}">
                <a16:creationId xmlns:a16="http://schemas.microsoft.com/office/drawing/2014/main" id="{07D2565D-7641-47B4-924C-D24FFE8F1F06}"/>
              </a:ext>
            </a:extLst>
          </p:cNvPr>
          <p:cNvGraphicFramePr>
            <a:graphicFrameLocks noGrp="1"/>
          </p:cNvGraphicFramePr>
          <p:nvPr>
            <p:extLst>
              <p:ext uri="{D42A27DB-BD31-4B8C-83A1-F6EECF244321}">
                <p14:modId xmlns:p14="http://schemas.microsoft.com/office/powerpoint/2010/main" val="3440331513"/>
              </p:ext>
            </p:extLst>
          </p:nvPr>
        </p:nvGraphicFramePr>
        <p:xfrm>
          <a:off x="527051" y="3471046"/>
          <a:ext cx="11135783" cy="2420938"/>
        </p:xfrm>
        <a:graphic>
          <a:graphicData uri="http://schemas.openxmlformats.org/drawingml/2006/table">
            <a:tbl>
              <a:tblPr/>
              <a:tblGrid>
                <a:gridCol w="3551767">
                  <a:extLst>
                    <a:ext uri="{9D8B030D-6E8A-4147-A177-3AD203B41FA5}">
                      <a16:colId xmlns:a16="http://schemas.microsoft.com/office/drawing/2014/main" val="20000"/>
                    </a:ext>
                  </a:extLst>
                </a:gridCol>
                <a:gridCol w="7584016">
                  <a:extLst>
                    <a:ext uri="{9D8B030D-6E8A-4147-A177-3AD203B41FA5}">
                      <a16:colId xmlns:a16="http://schemas.microsoft.com/office/drawing/2014/main" val="20001"/>
                    </a:ext>
                  </a:extLst>
                </a:gridCol>
              </a:tblGrid>
              <a:tr h="396756">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000" b="1" i="0" u="none" strike="noStrike" cap="none" normalizeH="0" baseline="0" dirty="0">
                          <a:ln>
                            <a:noFill/>
                          </a:ln>
                          <a:solidFill>
                            <a:srgbClr val="660033"/>
                          </a:solidFill>
                          <a:effectLst/>
                          <a:latin typeface="Arial" charset="0"/>
                        </a:rPr>
                        <a:t>ДОКУМЕНТАЦІЯ</a:t>
                      </a:r>
                      <a:endParaRPr kumimoji="0" lang="ru-RU" sz="2000" b="1" i="0" u="none" strike="noStrike" cap="none" normalizeH="0" baseline="0" dirty="0">
                        <a:ln>
                          <a:noFill/>
                        </a:ln>
                        <a:solidFill>
                          <a:srgbClr val="660033"/>
                        </a:solidFill>
                        <a:effectLst/>
                        <a:latin typeface="Arial" charset="0"/>
                      </a:endParaRPr>
                    </a:p>
                  </a:txBody>
                  <a:tcPr marL="121920" marR="121920"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a16="http://schemas.microsoft.com/office/drawing/2014/main" val="10000"/>
                  </a:ext>
                </a:extLst>
              </a:tr>
              <a:tr h="39675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dirty="0">
                          <a:ln>
                            <a:noFill/>
                          </a:ln>
                          <a:solidFill>
                            <a:srgbClr val="660033"/>
                          </a:solidFill>
                          <a:effectLst/>
                          <a:latin typeface="Arial" charset="0"/>
                        </a:rPr>
                        <a:t>вхідна</a:t>
                      </a:r>
                      <a:endParaRPr kumimoji="0" lang="ru-RU" sz="1800" b="1" i="1" u="none" strike="noStrike" cap="none" normalizeH="0" baseline="0" dirty="0">
                        <a:ln>
                          <a:noFill/>
                        </a:ln>
                        <a:solidFill>
                          <a:srgbClr val="660033"/>
                        </a:solidFill>
                        <a:effectLst/>
                        <a:latin typeface="Arial" charset="0"/>
                      </a:endParaRPr>
                    </a:p>
                  </a:txBody>
                  <a:tcPr marL="121920" marR="12192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1800" b="1" i="1" u="none" strike="noStrike" cap="none" normalizeH="0" baseline="0">
                          <a:ln>
                            <a:noFill/>
                          </a:ln>
                          <a:solidFill>
                            <a:srgbClr val="660033"/>
                          </a:solidFill>
                          <a:effectLst/>
                          <a:latin typeface="Arial" charset="0"/>
                        </a:rPr>
                        <a:t>вихідна</a:t>
                      </a:r>
                      <a:endParaRPr kumimoji="0" lang="ru-RU" sz="1800" b="1" i="1" u="none" strike="noStrike" cap="none" normalizeH="0" baseline="0">
                        <a:ln>
                          <a:noFill/>
                        </a:ln>
                        <a:solidFill>
                          <a:srgbClr val="660033"/>
                        </a:solidFill>
                        <a:effectLst/>
                        <a:latin typeface="Arial" charset="0"/>
                      </a:endParaRPr>
                    </a:p>
                  </a:txBody>
                  <a:tcPr marL="121920" marR="12192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1627426">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Електронна версія</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навчальної літератури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a:ln>
                          <a:noFill/>
                        </a:ln>
                        <a:solidFill>
                          <a:srgbClr val="000066"/>
                        </a:solidFill>
                        <a:effectLst/>
                        <a:latin typeface="Arial" charset="0"/>
                      </a:endParaRPr>
                    </a:p>
                  </a:txBody>
                  <a:tcPr marL="121920" marR="121920"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FF0000"/>
                          </a:solidFill>
                          <a:effectLst>
                            <a:outerShdw blurRad="38100" dist="38100" dir="2700000" algn="tl">
                              <a:srgbClr val="000000"/>
                            </a:outerShdw>
                          </a:effectLst>
                          <a:latin typeface="Arial" charset="0"/>
                        </a:rPr>
                        <a:t>Надання ISBN </a:t>
                      </a:r>
                      <a:r>
                        <a:rPr kumimoji="0" lang="uk-UA" sz="1800" b="1" i="0" u="none" strike="noStrike" cap="none" normalizeH="0" baseline="0" dirty="0">
                          <a:ln>
                            <a:noFill/>
                          </a:ln>
                          <a:solidFill>
                            <a:srgbClr val="000066"/>
                          </a:solidFill>
                          <a:effectLst/>
                          <a:latin typeface="Arial" charset="0"/>
                        </a:rPr>
                        <a:t>(для літератури з грифом вченої ради).</a:t>
                      </a:r>
                      <a:endParaRPr kumimoji="0" lang="ru-RU" sz="1800" b="1" i="0" u="none" strike="noStrike" cap="none" normalizeH="0" baseline="0" dirty="0">
                        <a:ln>
                          <a:noFill/>
                        </a:ln>
                        <a:solidFill>
                          <a:srgbClr val="FF0000"/>
                        </a:solidFill>
                        <a:effectLst>
                          <a:outerShdw blurRad="38100" dist="38100" dir="2700000" algn="tl">
                            <a:srgbClr val="000000"/>
                          </a:outerShdw>
                        </a:effectLst>
                        <a:latin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Розміщення електронного ресурсу в</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депозитарії електронних видань бібліотеки</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1800" b="1" i="0" u="none" strike="noStrike" cap="none" normalizeH="0" baseline="0" dirty="0">
                          <a:ln>
                            <a:noFill/>
                          </a:ln>
                          <a:solidFill>
                            <a:srgbClr val="000066"/>
                          </a:solidFill>
                          <a:effectLst/>
                          <a:latin typeface="Arial" charset="0"/>
                        </a:rPr>
                        <a:t>університету та на сайті</a:t>
                      </a:r>
                    </a:p>
                  </a:txBody>
                  <a:tcPr marL="121920" marR="121920"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2"/>
                  </a:ext>
                </a:extLst>
              </a:tr>
            </a:tbl>
          </a:graphicData>
        </a:graphic>
      </p:graphicFrame>
      <p:sp>
        <p:nvSpPr>
          <p:cNvPr id="8" name="Rectangle 24">
            <a:extLst>
              <a:ext uri="{FF2B5EF4-FFF2-40B4-BE49-F238E27FC236}">
                <a16:creationId xmlns:a16="http://schemas.microsoft.com/office/drawing/2014/main" id="{C50798EB-7920-4302-BDE1-87B152B17052}"/>
              </a:ext>
            </a:extLst>
          </p:cNvPr>
          <p:cNvSpPr>
            <a:spLocks noChangeArrowheads="1"/>
          </p:cNvSpPr>
          <p:nvPr/>
        </p:nvSpPr>
        <p:spPr bwMode="auto">
          <a:xfrm>
            <a:off x="781656" y="3078049"/>
            <a:ext cx="6096000"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uk-UA" b="1" dirty="0">
                <a:solidFill>
                  <a:srgbClr val="000066"/>
                </a:solidFill>
              </a:rPr>
              <a:t>Електронний ресурс</a:t>
            </a:r>
            <a:endParaRPr lang="ru-RU" b="1" dirty="0">
              <a:solidFill>
                <a:srgbClr val="000066"/>
              </a:solidFill>
            </a:endParaRPr>
          </a:p>
        </p:txBody>
      </p:sp>
    </p:spTree>
    <p:extLst>
      <p:ext uri="{BB962C8B-B14F-4D97-AF65-F5344CB8AC3E}">
        <p14:creationId xmlns:p14="http://schemas.microsoft.com/office/powerpoint/2010/main" val="1051450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a:extLst>
              <a:ext uri="{FF2B5EF4-FFF2-40B4-BE49-F238E27FC236}">
                <a16:creationId xmlns:a16="http://schemas.microsoft.com/office/drawing/2014/main" id="{65448613-1600-41DB-9237-480C8DCB5BF5}"/>
              </a:ext>
            </a:extLst>
          </p:cNvPr>
          <p:cNvGraphicFramePr>
            <a:graphicFrameLocks noGrp="1"/>
          </p:cNvGraphicFramePr>
          <p:nvPr>
            <p:extLst>
              <p:ext uri="{D42A27DB-BD31-4B8C-83A1-F6EECF244321}">
                <p14:modId xmlns:p14="http://schemas.microsoft.com/office/powerpoint/2010/main" val="3267122572"/>
              </p:ext>
            </p:extLst>
          </p:nvPr>
        </p:nvGraphicFramePr>
        <p:xfrm>
          <a:off x="404756" y="1103811"/>
          <a:ext cx="11382487" cy="3850640"/>
        </p:xfrm>
        <a:graphic>
          <a:graphicData uri="http://schemas.openxmlformats.org/drawingml/2006/table">
            <a:tbl>
              <a:tblPr firstRow="1" bandRow="1">
                <a:tableStyleId>{21E4AEA4-8DFA-4A89-87EB-49C32662AFE0}</a:tableStyleId>
              </a:tblPr>
              <a:tblGrid>
                <a:gridCol w="11382487">
                  <a:extLst>
                    <a:ext uri="{9D8B030D-6E8A-4147-A177-3AD203B41FA5}">
                      <a16:colId xmlns:a16="http://schemas.microsoft.com/office/drawing/2014/main" val="327358132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cap="none" normalizeH="0" baseline="0" dirty="0">
                          <a:ln>
                            <a:noFill/>
                          </a:ln>
                          <a:solidFill>
                            <a:schemeClr val="bg1"/>
                          </a:solidFill>
                          <a:effectLst/>
                          <a:latin typeface="Arial" pitchFamily="34" charset="0"/>
                          <a:ea typeface="Times New Roman" pitchFamily="18" charset="0"/>
                        </a:rPr>
                        <a:t>Оприлюднення навчальних видань здійснюється:</a:t>
                      </a:r>
                    </a:p>
                  </a:txBody>
                  <a:tcPr/>
                </a:tc>
                <a:extLst>
                  <a:ext uri="{0D108BD9-81ED-4DB2-BD59-A6C34878D82A}">
                    <a16:rowId xmlns:a16="http://schemas.microsoft.com/office/drawing/2014/main" val="4217039430"/>
                  </a:ext>
                </a:extLst>
              </a:tr>
              <a:tr h="370840">
                <a:tc>
                  <a:txBody>
                    <a:bodyPr/>
                    <a:lstStyle/>
                    <a:p>
                      <a:pPr marL="285750" indent="-285750">
                        <a:buClr>
                          <a:srgbClr val="C00000"/>
                        </a:buClr>
                        <a:buFont typeface="Wingdings" panose="05000000000000000000" pitchFamily="2" charset="2"/>
                        <a:buChar char="v"/>
                      </a:pPr>
                      <a:r>
                        <a:rPr kumimoji="0" lang="uk-UA" sz="1800" b="0" i="0" u="none" strike="noStrike" cap="none" normalizeH="0" baseline="0" dirty="0">
                          <a:ln>
                            <a:noFill/>
                          </a:ln>
                          <a:solidFill>
                            <a:schemeClr val="tx1"/>
                          </a:solidFill>
                          <a:effectLst/>
                          <a:latin typeface="Arial" pitchFamily="34" charset="0"/>
                          <a:ea typeface="Times New Roman" pitchFamily="18" charset="0"/>
                        </a:rPr>
                        <a:t>за рішеннями Вченої ради, яка надає відповідний гриф, якщо рукописи яких опрацьовано редакційним відділом чи фахівцями університету в сфері філології</a:t>
                      </a:r>
                      <a:endParaRPr lang="ru-RU" dirty="0"/>
                    </a:p>
                  </a:txBody>
                  <a:tcPr/>
                </a:tc>
                <a:extLst>
                  <a:ext uri="{0D108BD9-81ED-4DB2-BD59-A6C34878D82A}">
                    <a16:rowId xmlns:a16="http://schemas.microsoft.com/office/drawing/2014/main" val="1103340198"/>
                  </a:ext>
                </a:extLst>
              </a:tr>
              <a:tr h="370840">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за рекомендацією навчально-методичного відділу, якщо відповідає загальним вимогам, але рукопис не опрацьовано редакційним відділом чи фахівцями університету в сфері філології.</a:t>
                      </a:r>
                      <a:endParaRPr lang="ru-RU" dirty="0"/>
                    </a:p>
                  </a:txBody>
                  <a:tcPr/>
                </a:tc>
                <a:extLst>
                  <a:ext uri="{0D108BD9-81ED-4DB2-BD59-A6C34878D82A}">
                    <a16:rowId xmlns:a16="http://schemas.microsoft.com/office/drawing/2014/main" val="1701030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a:t>
                      </a:r>
                      <a:r>
                        <a:rPr lang="ru-RU" dirty="0" err="1"/>
                        <a:t>останньому</a:t>
                      </a:r>
                      <a:r>
                        <a:rPr lang="ru-RU" dirty="0"/>
                        <a:t> </a:t>
                      </a:r>
                      <a:r>
                        <a:rPr lang="ru-RU" dirty="0" err="1"/>
                        <a:t>випадку</a:t>
                      </a:r>
                      <a:r>
                        <a:rPr lang="ru-RU" dirty="0"/>
                        <a:t>:</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kumimoji="0" lang="ru-RU" sz="1800" b="0" i="0" u="none" strike="noStrike" cap="none" normalizeH="0" baseline="0" dirty="0">
                          <a:ln>
                            <a:noFill/>
                          </a:ln>
                          <a:solidFill>
                            <a:schemeClr val="tx1"/>
                          </a:solidFill>
                          <a:effectLst/>
                          <a:latin typeface="Arial" pitchFamily="34" charset="0"/>
                          <a:ea typeface="Times New Roman" pitchFamily="18" charset="0"/>
                        </a:rPr>
                        <a:t>н</a:t>
                      </a:r>
                      <a:r>
                        <a:rPr kumimoji="0" lang="uk-UA" sz="1800" b="0" i="0" u="none" strike="noStrike" kern="1200" cap="none" normalizeH="0" baseline="0" dirty="0" err="1">
                          <a:ln>
                            <a:noFill/>
                          </a:ln>
                          <a:solidFill>
                            <a:schemeClr val="tx1"/>
                          </a:solidFill>
                          <a:effectLst/>
                          <a:latin typeface="Arial" pitchFamily="34" charset="0"/>
                          <a:ea typeface="Times New Roman" pitchFamily="18" charset="0"/>
                          <a:cs typeface="+mn-cs"/>
                        </a:rPr>
                        <a:t>азва</a:t>
                      </a:r>
                      <a:r>
                        <a:rPr kumimoji="0" lang="uk-UA" sz="1800" b="0" i="0" u="none" strike="noStrike" kern="1200" cap="none" normalizeH="0" baseline="0" dirty="0">
                          <a:ln>
                            <a:noFill/>
                          </a:ln>
                          <a:solidFill>
                            <a:schemeClr val="tx1"/>
                          </a:solidFill>
                          <a:effectLst/>
                          <a:latin typeface="Arial" pitchFamily="34" charset="0"/>
                          <a:ea typeface="Times New Roman" pitchFamily="18" charset="0"/>
                          <a:cs typeface="+mn-cs"/>
                        </a:rPr>
                        <a:t> університету на титульному аркуші та в розділі «Відомості про відповідальність» бібліографічного опису не наводиться;</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v"/>
                        <a:tabLst/>
                        <a:defRPr/>
                      </a:pPr>
                      <a:r>
                        <a:rPr kumimoji="0" lang="uk-UA" sz="1800" b="0" i="0" u="none" strike="noStrike" kern="1200" cap="none" normalizeH="0" baseline="0" dirty="0">
                          <a:ln>
                            <a:noFill/>
                          </a:ln>
                          <a:solidFill>
                            <a:schemeClr val="tx1"/>
                          </a:solidFill>
                          <a:effectLst/>
                          <a:latin typeface="Arial" pitchFamily="34" charset="0"/>
                          <a:ea typeface="Times New Roman" pitchFamily="18" charset="0"/>
                          <a:cs typeface="+mn-cs"/>
                        </a:rPr>
                        <a:t>на сторінці випускних даних вказується «за редакцією автора (авторів)». </a:t>
                      </a:r>
                    </a:p>
                  </a:txBody>
                  <a:tcPr/>
                </a:tc>
                <a:extLst>
                  <a:ext uri="{0D108BD9-81ED-4DB2-BD59-A6C34878D82A}">
                    <a16:rowId xmlns:a16="http://schemas.microsoft.com/office/drawing/2014/main" val="1207898061"/>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kumimoji="0" lang="uk-UA" sz="1800" b="0" i="0" u="none" strike="noStrike" kern="1200" cap="none" normalizeH="0" baseline="0" dirty="0">
                          <a:ln>
                            <a:noFill/>
                          </a:ln>
                          <a:solidFill>
                            <a:schemeClr val="tx1"/>
                          </a:solidFill>
                          <a:effectLst/>
                          <a:latin typeface="Arial" pitchFamily="34" charset="0"/>
                          <a:ea typeface="Times New Roman" pitchFamily="18" charset="0"/>
                          <a:cs typeface="+mn-cs"/>
                        </a:rPr>
                        <a:t>Такі видання доцільні для оприлюднення вперше</a:t>
                      </a:r>
                      <a:endParaRPr kumimoji="0" lang="ru-RU" sz="1800" b="0" i="0" u="none" strike="noStrike" kern="1200" cap="none" normalizeH="0" baseline="0" dirty="0">
                        <a:ln>
                          <a:noFill/>
                        </a:ln>
                        <a:solidFill>
                          <a:schemeClr val="tx1"/>
                        </a:solidFill>
                        <a:effectLst/>
                        <a:latin typeface="Arial" pitchFamily="34" charset="0"/>
                        <a:cs typeface="+mn-cs"/>
                      </a:endParaRPr>
                    </a:p>
                  </a:txBody>
                  <a:tcPr/>
                </a:tc>
                <a:extLst>
                  <a:ext uri="{0D108BD9-81ED-4DB2-BD59-A6C34878D82A}">
                    <a16:rowId xmlns:a16="http://schemas.microsoft.com/office/drawing/2014/main" val="625244266"/>
                  </a:ext>
                </a:extLst>
              </a:tr>
              <a:tr h="370840">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kumimoji="0" lang="uk-UA" sz="1800" b="0" i="0" u="none" strike="noStrike" kern="1200" cap="none" normalizeH="0" baseline="0" dirty="0">
                          <a:ln>
                            <a:noFill/>
                          </a:ln>
                          <a:solidFill>
                            <a:schemeClr val="tx1"/>
                          </a:solidFill>
                          <a:effectLst/>
                          <a:latin typeface="Arial" pitchFamily="34" charset="0"/>
                          <a:ea typeface="Times New Roman" pitchFamily="18" charset="0"/>
                          <a:cs typeface="+mn-cs"/>
                        </a:rPr>
                        <a:t>Після апробації в освітньому процесі, відповідного оновлення та редакційного опрацювання видання подається на розгляд Вченої ради для одержання грифу</a:t>
                      </a:r>
                      <a:endParaRPr kumimoji="0" lang="ru-RU" sz="1800" b="0" i="0" u="none" strike="noStrike" kern="1200" cap="none" normalizeH="0" baseline="0" dirty="0">
                        <a:ln>
                          <a:noFill/>
                        </a:ln>
                        <a:solidFill>
                          <a:schemeClr val="tx1"/>
                        </a:solidFill>
                        <a:effectLst/>
                        <a:latin typeface="Arial" pitchFamily="34" charset="0"/>
                        <a:cs typeface="+mn-cs"/>
                      </a:endParaRPr>
                    </a:p>
                  </a:txBody>
                  <a:tcPr/>
                </a:tc>
                <a:extLst>
                  <a:ext uri="{0D108BD9-81ED-4DB2-BD59-A6C34878D82A}">
                    <a16:rowId xmlns:a16="http://schemas.microsoft.com/office/drawing/2014/main" val="859431624"/>
                  </a:ext>
                </a:extLst>
              </a:tr>
            </a:tbl>
          </a:graphicData>
        </a:graphic>
      </p:graphicFrame>
      <p:sp>
        <p:nvSpPr>
          <p:cNvPr id="4" name="Прямоугольник 3">
            <a:extLst>
              <a:ext uri="{FF2B5EF4-FFF2-40B4-BE49-F238E27FC236}">
                <a16:creationId xmlns:a16="http://schemas.microsoft.com/office/drawing/2014/main" id="{29C85459-5095-4D2F-B3A8-E2AA49429F56}"/>
              </a:ext>
            </a:extLst>
          </p:cNvPr>
          <p:cNvSpPr/>
          <p:nvPr/>
        </p:nvSpPr>
        <p:spPr>
          <a:xfrm>
            <a:off x="685364" y="6213285"/>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a:solidFill>
                  <a:schemeClr val="accent4">
                    <a:lumMod val="75000"/>
                  </a:schemeClr>
                </a:solidFill>
                <a:effectLst>
                  <a:outerShdw blurRad="38100" dist="38100" dir="2700000" algn="tl">
                    <a:srgbClr val="000000">
                      <a:alpha val="43137"/>
                    </a:srgbClr>
                  </a:outerShdw>
                </a:effectLst>
                <a:cs typeface="Times New Roman" pitchFamily="18" charset="0"/>
              </a:rPr>
              <a:t>Видання навчальної літератури в світ (2)</a:t>
            </a:r>
          </a:p>
        </p:txBody>
      </p:sp>
    </p:spTree>
    <p:extLst>
      <p:ext uri="{BB962C8B-B14F-4D97-AF65-F5344CB8AC3E}">
        <p14:creationId xmlns:p14="http://schemas.microsoft.com/office/powerpoint/2010/main" val="4253280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a:extLst>
              <a:ext uri="{FF2B5EF4-FFF2-40B4-BE49-F238E27FC236}">
                <a16:creationId xmlns:a16="http://schemas.microsoft.com/office/drawing/2014/main" id="{65448613-1600-41DB-9237-480C8DCB5BF5}"/>
              </a:ext>
            </a:extLst>
          </p:cNvPr>
          <p:cNvGraphicFramePr>
            <a:graphicFrameLocks noGrp="1"/>
          </p:cNvGraphicFramePr>
          <p:nvPr>
            <p:extLst>
              <p:ext uri="{D42A27DB-BD31-4B8C-83A1-F6EECF244321}">
                <p14:modId xmlns:p14="http://schemas.microsoft.com/office/powerpoint/2010/main" val="246827893"/>
              </p:ext>
            </p:extLst>
          </p:nvPr>
        </p:nvGraphicFramePr>
        <p:xfrm>
          <a:off x="404756" y="1823720"/>
          <a:ext cx="11382487" cy="2021840"/>
        </p:xfrm>
        <a:graphic>
          <a:graphicData uri="http://schemas.openxmlformats.org/drawingml/2006/table">
            <a:tbl>
              <a:tblPr firstRow="1" bandRow="1">
                <a:tableStyleId>{21E4AEA4-8DFA-4A89-87EB-49C32662AFE0}</a:tableStyleId>
              </a:tblPr>
              <a:tblGrid>
                <a:gridCol w="11382487">
                  <a:extLst>
                    <a:ext uri="{9D8B030D-6E8A-4147-A177-3AD203B41FA5}">
                      <a16:colId xmlns:a16="http://schemas.microsoft.com/office/drawing/2014/main" val="3273581324"/>
                    </a:ext>
                  </a:extLst>
                </a:gridCol>
              </a:tblGrid>
              <a:tr h="488405">
                <a:tc>
                  <a:txBody>
                    <a:bodyPr/>
                    <a:lstStyle/>
                    <a:p>
                      <a:r>
                        <a:rPr kumimoji="0" lang="uk-UA" sz="1800" b="1" i="0" u="none" strike="noStrike" cap="none" normalizeH="0" baseline="0" dirty="0">
                          <a:ln>
                            <a:noFill/>
                          </a:ln>
                          <a:solidFill>
                            <a:schemeClr val="bg1"/>
                          </a:solidFill>
                          <a:effectLst/>
                          <a:latin typeface="Arial" pitchFamily="34" charset="0"/>
                          <a:ea typeface="Times New Roman" pitchFamily="18" charset="0"/>
                        </a:rPr>
                        <a:t>Оприлюднення методичних матеріалів здійснюється за рекомендацією навчально-методичного відділу </a:t>
                      </a:r>
                      <a:endParaRPr lang="ru-RU" b="1" dirty="0">
                        <a:solidFill>
                          <a:schemeClr val="bg1"/>
                        </a:solidFill>
                      </a:endParaRPr>
                    </a:p>
                  </a:txBody>
                  <a:tcPr/>
                </a:tc>
                <a:extLst>
                  <a:ext uri="{0D108BD9-81ED-4DB2-BD59-A6C34878D82A}">
                    <a16:rowId xmlns:a16="http://schemas.microsoft.com/office/drawing/2014/main" val="12785208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Інші підстави для оприлюднення навчальних видань та методичних рекомендацій видавництва НТУ «ДП» вважаються нелегітимними</a:t>
                      </a:r>
                      <a:endParaRPr lang="ru-RU" dirty="0"/>
                    </a:p>
                  </a:txBody>
                  <a:tcPr/>
                </a:tc>
                <a:extLst>
                  <a:ext uri="{0D108BD9-81ED-4DB2-BD59-A6C34878D82A}">
                    <a16:rowId xmlns:a16="http://schemas.microsoft.com/office/drawing/2014/main" val="3555359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 New Roman" pitchFamily="18" charset="0"/>
                        </a:rPr>
                        <a:t>Друк літератури (поліграфічні видання) здійснюється за необхідності</a:t>
                      </a:r>
                      <a:endParaRPr lang="ru-RU" dirty="0"/>
                    </a:p>
                  </a:txBody>
                  <a:tcPr/>
                </a:tc>
                <a:extLst>
                  <a:ext uri="{0D108BD9-81ED-4DB2-BD59-A6C34878D82A}">
                    <a16:rowId xmlns:a16="http://schemas.microsoft.com/office/drawing/2014/main" val="28496459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cap="none" normalizeH="0" baseline="0" dirty="0">
                          <a:ln>
                            <a:noFill/>
                          </a:ln>
                          <a:solidFill>
                            <a:schemeClr val="tx1"/>
                          </a:solidFill>
                          <a:effectLst/>
                          <a:latin typeface="Arial" pitchFamily="34" charset="0"/>
                          <a:ea typeface="TimesNewRoman"/>
                        </a:rPr>
                        <a:t>Е</a:t>
                      </a:r>
                      <a:r>
                        <a:rPr kumimoji="0" lang="uk-UA" sz="1800" b="0" i="0" u="none" strike="noStrike" cap="none" normalizeH="0" baseline="0" dirty="0">
                          <a:ln>
                            <a:noFill/>
                          </a:ln>
                          <a:solidFill>
                            <a:schemeClr val="tx1"/>
                          </a:solidFill>
                          <a:effectLst/>
                          <a:latin typeface="Arial" pitchFamily="34" charset="0"/>
                          <a:ea typeface="Times New Roman" pitchFamily="18" charset="0"/>
                        </a:rPr>
                        <a:t>лектронні ресурси розміщуються в репозиторії бібліотеки та/або на сайті університету (кафедри)</a:t>
                      </a:r>
                      <a:endParaRPr lang="ru-RU" dirty="0"/>
                    </a:p>
                  </a:txBody>
                  <a:tcPr/>
                </a:tc>
                <a:extLst>
                  <a:ext uri="{0D108BD9-81ED-4DB2-BD59-A6C34878D82A}">
                    <a16:rowId xmlns:a16="http://schemas.microsoft.com/office/drawing/2014/main" val="761688459"/>
                  </a:ext>
                </a:extLst>
              </a:tr>
            </a:tbl>
          </a:graphicData>
        </a:graphic>
      </p:graphicFrame>
      <p:sp>
        <p:nvSpPr>
          <p:cNvPr id="4" name="Прямоугольник 3">
            <a:extLst>
              <a:ext uri="{FF2B5EF4-FFF2-40B4-BE49-F238E27FC236}">
                <a16:creationId xmlns:a16="http://schemas.microsoft.com/office/drawing/2014/main" id="{0B664EAE-1B63-40C2-8F53-D012FD30A791}"/>
              </a:ext>
            </a:extLst>
          </p:cNvPr>
          <p:cNvSpPr/>
          <p:nvPr/>
        </p:nvSpPr>
        <p:spPr>
          <a:xfrm>
            <a:off x="685364" y="6213285"/>
            <a:ext cx="7226135" cy="369332"/>
          </a:xfrm>
          <a:prstGeom prst="rect">
            <a:avLst/>
          </a:prstGeom>
        </p:spPr>
        <p:txBody>
          <a:bodyPr wrap="square">
            <a:spAutoFit/>
          </a:bodyPr>
          <a:lstStyle/>
          <a:p>
            <a:pPr fontAlgn="base">
              <a:spcBef>
                <a:spcPct val="0"/>
              </a:spcBef>
              <a:spcAft>
                <a:spcPct val="0"/>
              </a:spcAft>
              <a:tabLst>
                <a:tab pos="450850" algn="l"/>
                <a:tab pos="539750" algn="l"/>
              </a:tabLst>
            </a:pPr>
            <a:r>
              <a:rPr lang="uk-UA" b="1" dirty="0">
                <a:solidFill>
                  <a:schemeClr val="accent4">
                    <a:lumMod val="75000"/>
                  </a:schemeClr>
                </a:solidFill>
                <a:effectLst>
                  <a:outerShdw blurRad="38100" dist="38100" dir="2700000" algn="tl">
                    <a:srgbClr val="000000">
                      <a:alpha val="43137"/>
                    </a:srgbClr>
                  </a:outerShdw>
                </a:effectLst>
                <a:cs typeface="Times New Roman" pitchFamily="18" charset="0"/>
              </a:rPr>
              <a:t>Видання навчальної літератури в світ (3)</a:t>
            </a:r>
          </a:p>
        </p:txBody>
      </p:sp>
    </p:spTree>
    <p:extLst>
      <p:ext uri="{BB962C8B-B14F-4D97-AF65-F5344CB8AC3E}">
        <p14:creationId xmlns:p14="http://schemas.microsoft.com/office/powerpoint/2010/main" val="42314676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276062" y="6200503"/>
            <a:ext cx="10933611" cy="369332"/>
          </a:xfrm>
          <a:prstGeom prst="rect">
            <a:avLst/>
          </a:prstGeom>
        </p:spPr>
        <p:txBody>
          <a:bodyPr wrap="square">
            <a:spAutoFit/>
          </a:bodyPr>
          <a:lstStyle/>
          <a:p>
            <a:pPr lvl="0" indent="355600" fontAlgn="base">
              <a:spcBef>
                <a:spcPct val="0"/>
              </a:spcBef>
              <a:spcAft>
                <a:spcPct val="0"/>
              </a:spcAft>
              <a:tabLst>
                <a:tab pos="539750" algn="ctr"/>
                <a:tab pos="630238" algn="l"/>
              </a:tabLst>
            </a:pPr>
            <a:r>
              <a:rPr lang="uk-UA" b="1" dirty="0" bmk="">
                <a:solidFill>
                  <a:schemeClr val="accent2">
                    <a:lumMod val="75000"/>
                  </a:schemeClr>
                </a:solidFill>
                <a:effectLst>
                  <a:outerShdw blurRad="38100" dist="38100" dir="2700000" algn="tl">
                    <a:srgbClr val="000000">
                      <a:alpha val="43137"/>
                    </a:srgbClr>
                  </a:outerShdw>
                </a:effectLst>
                <a:cs typeface="Times New Roman" pitchFamily="18" charset="0"/>
              </a:rPr>
              <a:t>Відповідальність</a:t>
            </a:r>
            <a:endParaRPr lang="uk-UA" b="1" i="1" dirty="0">
              <a:solidFill>
                <a:schemeClr val="accent2">
                  <a:lumMod val="75000"/>
                </a:schemeClr>
              </a:solidFill>
              <a:effectLst>
                <a:outerShdw blurRad="38100" dist="38100" dir="2700000" algn="tl">
                  <a:srgbClr val="000000">
                    <a:alpha val="43137"/>
                  </a:srgbClr>
                </a:outerShdw>
              </a:effectLst>
            </a:endParaRPr>
          </a:p>
        </p:txBody>
      </p:sp>
      <p:sp>
        <p:nvSpPr>
          <p:cNvPr id="4" name="Прямоугольник 3">
            <a:extLst>
              <a:ext uri="{FF2B5EF4-FFF2-40B4-BE49-F238E27FC236}">
                <a16:creationId xmlns:a16="http://schemas.microsoft.com/office/drawing/2014/main" id="{76783F81-0B06-4856-AF23-B4BEB8E25439}"/>
              </a:ext>
            </a:extLst>
          </p:cNvPr>
          <p:cNvSpPr/>
          <p:nvPr/>
        </p:nvSpPr>
        <p:spPr>
          <a:xfrm>
            <a:off x="791137" y="3505061"/>
            <a:ext cx="10582835"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b="1" dirty="0">
                <a:solidFill>
                  <a:prstClr val="black"/>
                </a:solidFill>
                <a:latin typeface="Arial" pitchFamily="34" charset="0"/>
                <a:ea typeface="Times New Roman" pitchFamily="18" charset="0"/>
              </a:rPr>
              <a:t>Вихід у світ навчальних видань з грифом Вченої ради вважається складовою підвищення кваліфікації науково-педагогічних працівників відповідно до чинного Положення про підвищення кваліфікації за умови визначеного творчого внеску.</a:t>
            </a:r>
            <a:endParaRPr lang="ru-RU" b="1" dirty="0"/>
          </a:p>
        </p:txBody>
      </p:sp>
      <p:graphicFrame>
        <p:nvGraphicFramePr>
          <p:cNvPr id="5" name="Таблица 4">
            <a:extLst>
              <a:ext uri="{FF2B5EF4-FFF2-40B4-BE49-F238E27FC236}">
                <a16:creationId xmlns:a16="http://schemas.microsoft.com/office/drawing/2014/main" id="{2D88B711-A90A-4F41-BE29-6F847CC5314A}"/>
              </a:ext>
            </a:extLst>
          </p:cNvPr>
          <p:cNvGraphicFramePr>
            <a:graphicFrameLocks noGrp="1"/>
          </p:cNvGraphicFramePr>
          <p:nvPr>
            <p:extLst>
              <p:ext uri="{D42A27DB-BD31-4B8C-83A1-F6EECF244321}">
                <p14:modId xmlns:p14="http://schemas.microsoft.com/office/powerpoint/2010/main" val="1328525193"/>
              </p:ext>
            </p:extLst>
          </p:nvPr>
        </p:nvGraphicFramePr>
        <p:xfrm>
          <a:off x="804582" y="935972"/>
          <a:ext cx="10582836" cy="2123440"/>
        </p:xfrm>
        <a:graphic>
          <a:graphicData uri="http://schemas.openxmlformats.org/drawingml/2006/table">
            <a:tbl>
              <a:tblPr firstRow="1" bandRow="1">
                <a:tableStyleId>{21E4AEA4-8DFA-4A89-87EB-49C32662AFE0}</a:tableStyleId>
              </a:tblPr>
              <a:tblGrid>
                <a:gridCol w="5291418">
                  <a:extLst>
                    <a:ext uri="{9D8B030D-6E8A-4147-A177-3AD203B41FA5}">
                      <a16:colId xmlns:a16="http://schemas.microsoft.com/office/drawing/2014/main" val="20000"/>
                    </a:ext>
                  </a:extLst>
                </a:gridCol>
                <a:gridCol w="5291418">
                  <a:extLst>
                    <a:ext uri="{9D8B030D-6E8A-4147-A177-3AD203B41FA5}">
                      <a16:colId xmlns:a16="http://schemas.microsoft.com/office/drawing/2014/main" val="20001"/>
                    </a:ext>
                  </a:extLst>
                </a:gridCol>
              </a:tblGrid>
              <a:tr h="370840">
                <a:tc>
                  <a:txBody>
                    <a:bodyPr/>
                    <a:lstStyle/>
                    <a:p>
                      <a:pPr algn="ctr"/>
                      <a:r>
                        <a:rPr lang="uk-UA" dirty="0"/>
                        <a:t>Повноваження</a:t>
                      </a:r>
                      <a:endParaRPr lang="ru-RU" dirty="0"/>
                    </a:p>
                  </a:txBody>
                  <a:tcPr/>
                </a:tc>
                <a:tc>
                  <a:txBody>
                    <a:bodyPr/>
                    <a:lstStyle/>
                    <a:p>
                      <a:pPr algn="ctr"/>
                      <a:r>
                        <a:rPr lang="uk-UA" dirty="0"/>
                        <a:t>Несуть відповідальність</a:t>
                      </a:r>
                      <a:endParaRPr lang="ru-RU" dirty="0"/>
                    </a:p>
                  </a:txBody>
                  <a:tcPr/>
                </a:tc>
                <a:extLst>
                  <a:ext uri="{0D108BD9-81ED-4DB2-BD59-A6C34878D82A}">
                    <a16:rowId xmlns:a16="http://schemas.microsoft.com/office/drawing/2014/main" val="10000"/>
                  </a:ext>
                </a:extLst>
              </a:tr>
              <a:tr h="370840">
                <a:tc>
                  <a:txBody>
                    <a:bodyPr/>
                    <a:lstStyle/>
                    <a:p>
                      <a:r>
                        <a:rPr kumimoji="0" lang="uk-UA" sz="1800" u="none" strike="noStrike" cap="none" normalizeH="0" baseline="0" dirty="0">
                          <a:ln>
                            <a:noFill/>
                          </a:ln>
                          <a:effectLst/>
                        </a:rPr>
                        <a:t>виконання плану видань </a:t>
                      </a:r>
                      <a:endParaRPr lang="ru-RU" dirty="0"/>
                    </a:p>
                  </a:txBody>
                  <a:tcPr/>
                </a:tc>
                <a:tc>
                  <a:txBody>
                    <a:bodyPr/>
                    <a:lstStyle/>
                    <a:p>
                      <a:r>
                        <a:rPr kumimoji="0" lang="uk-UA" sz="1800" u="none" strike="noStrike" cap="none" normalizeH="0" baseline="0" dirty="0">
                          <a:ln>
                            <a:noFill/>
                          </a:ln>
                          <a:effectLst/>
                        </a:rPr>
                        <a:t>директори інститутів, декани факультетів</a:t>
                      </a:r>
                      <a:endParaRPr lang="ru-RU" dirty="0"/>
                    </a:p>
                  </a:txBody>
                  <a:tcPr/>
                </a:tc>
                <a:extLst>
                  <a:ext uri="{0D108BD9-81ED-4DB2-BD59-A6C34878D82A}">
                    <a16:rowId xmlns:a16="http://schemas.microsoft.com/office/drawing/2014/main" val="10001"/>
                  </a:ext>
                </a:extLst>
              </a:tr>
              <a:tr h="370840">
                <a:tc>
                  <a:txBody>
                    <a:bodyPr/>
                    <a:lstStyle/>
                    <a:p>
                      <a:r>
                        <a:rPr kumimoji="0" lang="uk-UA" sz="1800" u="none" strike="noStrike" cap="none" normalizeH="0" baseline="0" dirty="0">
                          <a:ln>
                            <a:noFill/>
                          </a:ln>
                          <a:effectLst/>
                        </a:rPr>
                        <a:t>об'єктивність обґрунтування доцільності видання</a:t>
                      </a:r>
                      <a:endParaRPr lang="ru-RU" dirty="0"/>
                    </a:p>
                  </a:txBody>
                  <a:tcPr/>
                </a:tc>
                <a:tc>
                  <a:txBody>
                    <a:bodyPr/>
                    <a:lstStyle/>
                    <a:p>
                      <a:r>
                        <a:rPr kumimoji="0" lang="uk-UA" sz="1800" u="none" strike="noStrike" cap="none" normalizeH="0" baseline="0" dirty="0">
                          <a:ln>
                            <a:noFill/>
                          </a:ln>
                          <a:effectLst/>
                        </a:rPr>
                        <a:t>завідувачі кафедр та голови методичних комісій спеціальностей</a:t>
                      </a:r>
                      <a:endParaRPr lang="ru-RU" dirty="0"/>
                    </a:p>
                  </a:txBody>
                  <a:tcPr/>
                </a:tc>
                <a:extLst>
                  <a:ext uri="{0D108BD9-81ED-4DB2-BD59-A6C34878D82A}">
                    <a16:rowId xmlns:a16="http://schemas.microsoft.com/office/drawing/2014/main" val="10002"/>
                  </a:ext>
                </a:extLst>
              </a:tr>
              <a:tr h="370840">
                <a:tc>
                  <a:txBody>
                    <a:bodyPr/>
                    <a:lstStyle/>
                    <a:p>
                      <a:r>
                        <a:rPr kumimoji="0" lang="uk-UA" sz="1800" u="none" strike="noStrike" cap="none" normalizeH="0" baseline="0" dirty="0">
                          <a:ln>
                            <a:noFill/>
                          </a:ln>
                          <a:effectLst/>
                        </a:rPr>
                        <a:t>якість експертизи рукописів </a:t>
                      </a:r>
                      <a:endParaRPr lang="ru-RU" dirty="0"/>
                    </a:p>
                  </a:txBody>
                  <a:tcPr/>
                </a:tc>
                <a:tc>
                  <a:txBody>
                    <a:bodyPr/>
                    <a:lstStyle/>
                    <a:p>
                      <a:r>
                        <a:rPr kumimoji="0" lang="uk-UA" sz="1800" u="none" strike="noStrike" cap="none" normalizeH="0" baseline="0" dirty="0">
                          <a:ln>
                            <a:noFill/>
                          </a:ln>
                          <a:effectLst/>
                        </a:rPr>
                        <a:t>навчально-методичний відділ</a:t>
                      </a:r>
                      <a:endParaRPr lang="ru-RU" dirty="0"/>
                    </a:p>
                  </a:txBody>
                  <a:tcPr/>
                </a:tc>
                <a:extLst>
                  <a:ext uri="{0D108BD9-81ED-4DB2-BD59-A6C34878D82A}">
                    <a16:rowId xmlns:a16="http://schemas.microsoft.com/office/drawing/2014/main" val="10003"/>
                  </a:ext>
                </a:extLst>
              </a:tr>
              <a:tr h="370840">
                <a:tc>
                  <a:txBody>
                    <a:bodyPr/>
                    <a:lstStyle/>
                    <a:p>
                      <a:r>
                        <a:rPr kumimoji="0" lang="uk-UA" sz="1800" u="none" strike="noStrike" cap="none" normalizeH="0" baseline="0" dirty="0">
                          <a:ln>
                            <a:noFill/>
                          </a:ln>
                          <a:effectLst/>
                        </a:rPr>
                        <a:t>якість редакційної підготовки</a:t>
                      </a:r>
                      <a:endParaRPr lang="ru-RU" dirty="0"/>
                    </a:p>
                  </a:txBody>
                  <a:tcPr/>
                </a:tc>
                <a:tc>
                  <a:txBody>
                    <a:bodyPr/>
                    <a:lstStyle/>
                    <a:p>
                      <a:r>
                        <a:rPr kumimoji="0" lang="uk-UA" sz="1800" u="none" strike="noStrike" cap="none" normalizeH="0" baseline="0" dirty="0">
                          <a:ln>
                            <a:noFill/>
                          </a:ln>
                          <a:effectLst/>
                        </a:rPr>
                        <a:t>редакційний відділ.</a:t>
                      </a:r>
                      <a:endParaRPr lang="ru-RU"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53695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62786437"/>
              </p:ext>
            </p:extLst>
          </p:nvPr>
        </p:nvGraphicFramePr>
        <p:xfrm>
          <a:off x="186018" y="456203"/>
          <a:ext cx="11819963" cy="5945593"/>
        </p:xfrm>
        <a:graphic>
          <a:graphicData uri="http://schemas.openxmlformats.org/drawingml/2006/table">
            <a:tbl>
              <a:tblPr firstRow="1" bandRow="1">
                <a:tableStyleId>{5C22544A-7EE6-4342-B048-85BDC9FD1C3A}</a:tableStyleId>
              </a:tblPr>
              <a:tblGrid>
                <a:gridCol w="524435">
                  <a:extLst>
                    <a:ext uri="{9D8B030D-6E8A-4147-A177-3AD203B41FA5}">
                      <a16:colId xmlns:a16="http://schemas.microsoft.com/office/drawing/2014/main" val="20000"/>
                    </a:ext>
                  </a:extLst>
                </a:gridCol>
                <a:gridCol w="11295528">
                  <a:extLst>
                    <a:ext uri="{9D8B030D-6E8A-4147-A177-3AD203B41FA5}">
                      <a16:colId xmlns:a16="http://schemas.microsoft.com/office/drawing/2014/main" val="20001"/>
                    </a:ext>
                  </a:extLst>
                </a:gridCol>
              </a:tblGrid>
              <a:tr h="38299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800" b="1" i="0" u="none" strike="noStrike" cap="none" normalizeH="0" baseline="0" dirty="0">
                          <a:ln>
                            <a:noFill/>
                          </a:ln>
                          <a:solidFill>
                            <a:schemeClr val="accent1"/>
                          </a:solidFill>
                          <a:effectLst>
                            <a:outerShdw blurRad="38100" dist="38100" dir="2700000" algn="tl">
                              <a:srgbClr val="000000">
                                <a:alpha val="43137"/>
                              </a:srgbClr>
                            </a:outerShdw>
                          </a:effectLst>
                          <a:latin typeface="Arial" pitchFamily="34" charset="0"/>
                          <a:ea typeface="Times New Roman" pitchFamily="18" charset="0"/>
                        </a:rPr>
                        <a:t>РЕКОМЕНДОВАНА ЛІТЕРАТУРА</a:t>
                      </a:r>
                      <a:endParaRPr lang="ru-RU"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ru-RU" dirty="0"/>
                    </a:p>
                  </a:txBody>
                  <a:tcPr>
                    <a:solidFill>
                      <a:schemeClr val="bg2">
                        <a:lumMod val="90000"/>
                      </a:schemeClr>
                    </a:solidFill>
                  </a:tcPr>
                </a:tc>
                <a:extLst>
                  <a:ext uri="{0D108BD9-81ED-4DB2-BD59-A6C34878D82A}">
                    <a16:rowId xmlns:a16="http://schemas.microsoft.com/office/drawing/2014/main" val="10000"/>
                  </a:ext>
                </a:extLst>
              </a:tr>
              <a:tr h="370840">
                <a:tc>
                  <a:txBody>
                    <a:bodyPr/>
                    <a:lstStyle/>
                    <a:p>
                      <a:pPr algn="ctr"/>
                      <a:r>
                        <a:rPr lang="ru-RU"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chemeClr val="tx1"/>
                          </a:solidFill>
                          <a:latin typeface="+mj-lt"/>
                          <a:ea typeface="Times New Roman"/>
                          <a:cs typeface="Times New Roman"/>
                        </a:rPr>
                        <a:t>ДСТУ 3017-15.  Видання. Основні види. Терміни та визначення понять.</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70840">
                <a:tc>
                  <a:txBody>
                    <a:bodyPr/>
                    <a:lstStyle/>
                    <a:p>
                      <a:pPr algn="ctr"/>
                      <a:r>
                        <a:rPr lang="ru-RU"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chemeClr val="tx1"/>
                          </a:solidFill>
                          <a:latin typeface="+mj-lt"/>
                          <a:ea typeface="Times New Roman"/>
                          <a:cs typeface="Times New Roman"/>
                        </a:rPr>
                        <a:t>ДСТУ 3008:2015. Звіти у сфері науки і техніки. Структура та правила оформлювання.</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70840">
                <a:tc>
                  <a:txBody>
                    <a:bodyPr/>
                    <a:lstStyle/>
                    <a:p>
                      <a:pPr algn="ctr"/>
                      <a:r>
                        <a:rPr lang="ru-RU"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chemeClr val="tx1"/>
                          </a:solidFill>
                          <a:latin typeface="+mj-lt"/>
                          <a:ea typeface="Times New Roman"/>
                          <a:cs typeface="Times New Roman"/>
                        </a:rPr>
                        <a:t>ДСТУ 3582–2013. Скорочення слів в українській мові у бібліографічному описі. Загальні вимоги та правила. – На заміну ДСТУ 3582–2013 ; </a:t>
                      </a:r>
                      <a:r>
                        <a:rPr lang="uk-UA" sz="1600" dirty="0" err="1">
                          <a:solidFill>
                            <a:schemeClr val="tx1"/>
                          </a:solidFill>
                          <a:latin typeface="+mj-lt"/>
                          <a:ea typeface="Times New Roman"/>
                          <a:cs typeface="Times New Roman"/>
                        </a:rPr>
                        <a:t>введ</a:t>
                      </a:r>
                      <a:r>
                        <a:rPr lang="uk-UA" sz="1600" dirty="0">
                          <a:solidFill>
                            <a:schemeClr val="tx1"/>
                          </a:solidFill>
                          <a:latin typeface="+mj-lt"/>
                          <a:ea typeface="Times New Roman"/>
                          <a:cs typeface="Times New Roman"/>
                        </a:rPr>
                        <a:t>. в дію від 2014–01–01. – Київ : </a:t>
                      </a:r>
                      <a:r>
                        <a:rPr lang="uk-UA" sz="1600" dirty="0" err="1">
                          <a:solidFill>
                            <a:schemeClr val="tx1"/>
                          </a:solidFill>
                          <a:latin typeface="+mj-lt"/>
                          <a:ea typeface="Times New Roman"/>
                          <a:cs typeface="Times New Roman"/>
                        </a:rPr>
                        <a:t>Держкомстандарт</a:t>
                      </a:r>
                      <a:r>
                        <a:rPr lang="uk-UA" sz="1600" dirty="0">
                          <a:solidFill>
                            <a:schemeClr val="tx1"/>
                          </a:solidFill>
                          <a:latin typeface="+mj-lt"/>
                          <a:ea typeface="Times New Roman"/>
                          <a:cs typeface="Times New Roman"/>
                        </a:rPr>
                        <a:t> України, 2014. – 15 с. – (Національний стандарт України).</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70840">
                <a:tc>
                  <a:txBody>
                    <a:bodyPr/>
                    <a:lstStyle/>
                    <a:p>
                      <a:pPr algn="ctr"/>
                      <a:r>
                        <a:rPr lang="ru-RU"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chemeClr val="tx1"/>
                          </a:solidFill>
                          <a:latin typeface="+mj-lt"/>
                          <a:ea typeface="Times New Roman"/>
                          <a:cs typeface="Times New Roman"/>
                        </a:rPr>
                        <a:t>ДСТУ 8302:2015. Бібліографічне посилання. Загальні положення та правила складання.</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70840">
                <a:tc>
                  <a:txBody>
                    <a:bodyPr/>
                    <a:lstStyle/>
                    <a:p>
                      <a:pPr algn="ctr"/>
                      <a:r>
                        <a:rPr lang="ru-RU"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chemeClr val="tx1"/>
                          </a:solidFill>
                          <a:latin typeface="+mj-lt"/>
                          <a:ea typeface="Times New Roman"/>
                        </a:rPr>
                        <a:t>Постанова Кабінету Міністрів України від 30 грудня 2015 р. № 1187 «Ліцензійні умови провадження освітньої діяльності закладів освіти» (в редакції постанови Кабінету Міністрів України від 10 травня 2018 р. № 347) [Електронний ресурс]. URL: </a:t>
                      </a:r>
                      <a:r>
                        <a:rPr lang="uk-UA" sz="1600" u="sng" dirty="0">
                          <a:solidFill>
                            <a:schemeClr val="tx1"/>
                          </a:solidFill>
                          <a:latin typeface="+mj-lt"/>
                          <a:ea typeface="Times New Roman"/>
                        </a:rPr>
                        <a:t>http://zakon5.rada.gov.ua/laws/show/347-2018-п</a:t>
                      </a:r>
                      <a:r>
                        <a:rPr lang="uk-UA" sz="1600" dirty="0">
                          <a:solidFill>
                            <a:schemeClr val="tx1"/>
                          </a:solidFill>
                          <a:latin typeface="+mj-lt"/>
                          <a:ea typeface="Times New Roman"/>
                        </a:rPr>
                        <a:t> (дата звернення: 04.08.2018).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70840">
                <a:tc>
                  <a:txBody>
                    <a:bodyPr/>
                    <a:lstStyle/>
                    <a:p>
                      <a:pPr algn="ctr"/>
                      <a:r>
                        <a:rPr lang="ru-RU"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1600" kern="1200" dirty="0" err="1">
                          <a:solidFill>
                            <a:schemeClr val="tx1"/>
                          </a:solidFill>
                          <a:latin typeface="+mj-lt"/>
                          <a:ea typeface="+mn-ea"/>
                          <a:cs typeface="+mn-cs"/>
                        </a:rPr>
                        <a:t>Положення</a:t>
                      </a:r>
                      <a:r>
                        <a:rPr lang="ru-RU" sz="1600" kern="1200" dirty="0">
                          <a:solidFill>
                            <a:schemeClr val="tx1"/>
                          </a:solidFill>
                          <a:latin typeface="+mj-lt"/>
                          <a:ea typeface="+mn-ea"/>
                          <a:cs typeface="+mn-cs"/>
                        </a:rPr>
                        <a:t> </a:t>
                      </a:r>
                      <a:r>
                        <a:rPr lang="uk-UA" sz="1600" kern="1200" dirty="0">
                          <a:solidFill>
                            <a:schemeClr val="tx1"/>
                          </a:solidFill>
                          <a:latin typeface="+mj-lt"/>
                          <a:ea typeface="+mn-ea"/>
                          <a:cs typeface="+mn-cs"/>
                        </a:rPr>
                        <a:t>про порядок видання в світ інформаційно-методичного забезпечення </a:t>
                      </a:r>
                    </a:p>
                    <a:p>
                      <a:r>
                        <a:rPr lang="uk-UA" sz="1600" kern="1200" dirty="0">
                          <a:solidFill>
                            <a:schemeClr val="tx1"/>
                          </a:solidFill>
                          <a:latin typeface="+mj-lt"/>
                          <a:ea typeface="+mn-ea"/>
                          <a:cs typeface="+mn-cs"/>
                        </a:rPr>
                        <a:t>освітнього процесу в Національному технічному університеті «Дніпровська політехніка» : </a:t>
                      </a:r>
                      <a:r>
                        <a:rPr lang="uk-UA" sz="1600" kern="1200" dirty="0" err="1">
                          <a:solidFill>
                            <a:schemeClr val="tx1"/>
                          </a:solidFill>
                          <a:latin typeface="+mj-lt"/>
                          <a:ea typeface="+mn-ea"/>
                          <a:cs typeface="+mn-cs"/>
                        </a:rPr>
                        <a:t>введ</a:t>
                      </a:r>
                      <a:r>
                        <a:rPr lang="uk-UA" sz="1600" kern="1200" dirty="0">
                          <a:solidFill>
                            <a:schemeClr val="tx1"/>
                          </a:solidFill>
                          <a:latin typeface="+mj-lt"/>
                          <a:ea typeface="+mn-ea"/>
                          <a:cs typeface="+mn-cs"/>
                        </a:rPr>
                        <a:t>. в дію</a:t>
                      </a:r>
                    </a:p>
                    <a:p>
                      <a:r>
                        <a:rPr lang="uk-UA" sz="1600" kern="1200" dirty="0">
                          <a:solidFill>
                            <a:schemeClr val="tx1"/>
                          </a:solidFill>
                          <a:latin typeface="+mj-lt"/>
                          <a:ea typeface="+mn-ea"/>
                          <a:cs typeface="+mn-cs"/>
                        </a:rPr>
                        <a:t>від 25.06.2020-06-25.</a:t>
                      </a:r>
                      <a:r>
                        <a:rPr lang="uk-UA" sz="1600" kern="1200" dirty="0">
                          <a:solidFill>
                            <a:schemeClr val="tx1"/>
                          </a:solidFill>
                          <a:latin typeface="+mj-lt"/>
                          <a:ea typeface="Times New Roman"/>
                          <a:cs typeface="+mn-cs"/>
                        </a:rPr>
                        <a:t> – Дніпро : НТУ «ДП», 2019. – 35 с.</a:t>
                      </a:r>
                      <a:endParaRPr lang="ru-RU" sz="1600" kern="1200" dirty="0">
                        <a:solidFill>
                          <a:schemeClr val="tx1"/>
                        </a:solidFill>
                        <a:latin typeface="+mj-lt"/>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2265162"/>
                  </a:ext>
                </a:extLst>
              </a:tr>
              <a:tr h="370840">
                <a:tc>
                  <a:txBody>
                    <a:bodyPr/>
                    <a:lstStyle/>
                    <a:p>
                      <a:pPr algn="ctr"/>
                      <a:r>
                        <a:rPr lang="ru-RU"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err="1">
                          <a:solidFill>
                            <a:schemeClr val="tx1"/>
                          </a:solidFill>
                          <a:latin typeface="+mj-lt"/>
                          <a:ea typeface="Times New Roman"/>
                          <a:cs typeface="Times New Roman"/>
                        </a:rPr>
                        <a:t>Салов</a:t>
                      </a:r>
                      <a:r>
                        <a:rPr lang="uk-UA" sz="1600" dirty="0">
                          <a:solidFill>
                            <a:schemeClr val="tx1"/>
                          </a:solidFill>
                          <a:latin typeface="+mj-lt"/>
                          <a:ea typeface="Times New Roman"/>
                          <a:cs typeface="Times New Roman"/>
                        </a:rPr>
                        <a:t> В.О. Інформаційне забезпечення провадження освітнього процесу : </a:t>
                      </a:r>
                      <a:r>
                        <a:rPr lang="uk-UA" sz="1600" dirty="0" err="1">
                          <a:solidFill>
                            <a:schemeClr val="tx1"/>
                          </a:solidFill>
                          <a:latin typeface="+mj-lt"/>
                          <a:ea typeface="Times New Roman"/>
                          <a:cs typeface="Times New Roman"/>
                        </a:rPr>
                        <a:t>посіб</a:t>
                      </a:r>
                      <a:r>
                        <a:rPr lang="uk-UA" sz="1600" dirty="0">
                          <a:solidFill>
                            <a:schemeClr val="tx1"/>
                          </a:solidFill>
                          <a:latin typeface="+mj-lt"/>
                          <a:ea typeface="Times New Roman"/>
                          <a:cs typeface="Times New Roman"/>
                        </a:rPr>
                        <a:t>. для наук.-пед. праці. / В.О. </a:t>
                      </a:r>
                      <a:r>
                        <a:rPr lang="uk-UA" sz="1600" dirty="0" err="1">
                          <a:solidFill>
                            <a:schemeClr val="tx1"/>
                          </a:solidFill>
                          <a:latin typeface="+mj-lt"/>
                          <a:ea typeface="Times New Roman"/>
                          <a:cs typeface="Times New Roman"/>
                        </a:rPr>
                        <a:t>Салов</a:t>
                      </a:r>
                      <a:r>
                        <a:rPr lang="uk-UA" sz="1600" dirty="0">
                          <a:solidFill>
                            <a:schemeClr val="tx1"/>
                          </a:solidFill>
                          <a:latin typeface="+mj-lt"/>
                          <a:ea typeface="Times New Roman"/>
                          <a:cs typeface="Times New Roman"/>
                        </a:rPr>
                        <a:t>, О.Н. Ільченко ; Нац. техн. ун-т. «Дніпровська політехніка». – Дніпро : НТУ «ДП», 2019. – 115 с.</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370840">
                <a:tc>
                  <a:txBody>
                    <a:bodyPr/>
                    <a:lstStyle/>
                    <a:p>
                      <a:pPr algn="ctr"/>
                      <a:r>
                        <a:rPr lang="ru-RU"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err="1">
                          <a:solidFill>
                            <a:schemeClr val="tx1"/>
                          </a:solidFill>
                          <a:latin typeface="+mj-lt"/>
                          <a:ea typeface="Times New Roman"/>
                          <a:cs typeface="Times New Roman"/>
                        </a:rPr>
                        <a:t>Салов</a:t>
                      </a:r>
                      <a:r>
                        <a:rPr lang="uk-UA" sz="1600" dirty="0">
                          <a:solidFill>
                            <a:schemeClr val="tx1"/>
                          </a:solidFill>
                          <a:latin typeface="+mj-lt"/>
                          <a:ea typeface="Times New Roman"/>
                          <a:cs typeface="Times New Roman"/>
                        </a:rPr>
                        <a:t> В.О. </a:t>
                      </a:r>
                      <a:r>
                        <a:rPr lang="uk-UA" sz="1600" u="sng" dirty="0">
                          <a:solidFill>
                            <a:schemeClr val="tx1"/>
                          </a:solidFill>
                          <a:latin typeface="+mj-lt"/>
                          <a:ea typeface="Times New Roman"/>
                          <a:cs typeface="Times New Roman"/>
                        </a:rPr>
                        <a:t>Методичне забезпечення навчальних дисциплін : метод. </a:t>
                      </a:r>
                      <a:r>
                        <a:rPr lang="uk-UA" sz="1600" u="sng" dirty="0" err="1">
                          <a:solidFill>
                            <a:schemeClr val="tx1"/>
                          </a:solidFill>
                          <a:latin typeface="+mj-lt"/>
                          <a:ea typeface="Times New Roman"/>
                          <a:cs typeface="Times New Roman"/>
                        </a:rPr>
                        <a:t>посіб</a:t>
                      </a:r>
                      <a:r>
                        <a:rPr lang="uk-UA" sz="1600" u="sng" dirty="0">
                          <a:solidFill>
                            <a:schemeClr val="tx1"/>
                          </a:solidFill>
                          <a:latin typeface="+mj-lt"/>
                          <a:ea typeface="Times New Roman"/>
                          <a:cs typeface="Times New Roman"/>
                        </a:rPr>
                        <a:t>. для наук.-пед. </a:t>
                      </a:r>
                      <a:r>
                        <a:rPr lang="uk-UA" sz="1600" u="sng" dirty="0" err="1">
                          <a:solidFill>
                            <a:schemeClr val="tx1"/>
                          </a:solidFill>
                          <a:latin typeface="+mj-lt"/>
                          <a:ea typeface="Times New Roman"/>
                          <a:cs typeface="Times New Roman"/>
                        </a:rPr>
                        <a:t>прац</a:t>
                      </a:r>
                      <a:r>
                        <a:rPr lang="uk-UA" sz="1600" u="sng" dirty="0">
                          <a:solidFill>
                            <a:schemeClr val="tx1"/>
                          </a:solidFill>
                          <a:latin typeface="+mj-lt"/>
                          <a:ea typeface="Times New Roman"/>
                          <a:cs typeface="Times New Roman"/>
                        </a:rPr>
                        <a:t>. / В.О. </a:t>
                      </a:r>
                      <a:r>
                        <a:rPr lang="uk-UA" sz="1600" u="sng" dirty="0" err="1">
                          <a:solidFill>
                            <a:schemeClr val="tx1"/>
                          </a:solidFill>
                          <a:latin typeface="+mj-lt"/>
                          <a:ea typeface="Times New Roman"/>
                          <a:cs typeface="Times New Roman"/>
                        </a:rPr>
                        <a:t>Салов</a:t>
                      </a:r>
                      <a:r>
                        <a:rPr lang="uk-UA" sz="1600" u="sng" dirty="0">
                          <a:solidFill>
                            <a:schemeClr val="tx1"/>
                          </a:solidFill>
                          <a:latin typeface="+mj-lt"/>
                          <a:ea typeface="Times New Roman"/>
                          <a:cs typeface="Times New Roman"/>
                        </a:rPr>
                        <a:t>, Т.О. </a:t>
                      </a:r>
                      <a:r>
                        <a:rPr lang="uk-UA" sz="1600" u="sng" dirty="0" err="1">
                          <a:solidFill>
                            <a:schemeClr val="tx1"/>
                          </a:solidFill>
                          <a:latin typeface="+mj-lt"/>
                          <a:ea typeface="Times New Roman"/>
                          <a:cs typeface="Times New Roman"/>
                        </a:rPr>
                        <a:t>Письменкова</a:t>
                      </a:r>
                      <a:r>
                        <a:rPr lang="uk-UA" sz="1600" u="sng" dirty="0">
                          <a:solidFill>
                            <a:schemeClr val="tx1"/>
                          </a:solidFill>
                          <a:latin typeface="+mj-lt"/>
                          <a:ea typeface="Times New Roman"/>
                          <a:cs typeface="Times New Roman"/>
                        </a:rPr>
                        <a:t>, Н.В. Парфенова ; Нац. техн. ун-т «Дніпровська політехніка». – Дніпро : НТУ «ДП», 2020. – 121 с.</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370840">
                <a:tc>
                  <a:txBody>
                    <a:bodyPr/>
                    <a:lstStyle/>
                    <a:p>
                      <a:pPr algn="ctr"/>
                      <a:r>
                        <a:rPr lang="ru-RU"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600" dirty="0">
                          <a:solidFill>
                            <a:schemeClr val="tx1"/>
                          </a:solidFill>
                          <a:latin typeface="+mj-lt"/>
                          <a:ea typeface="Times New Roman"/>
                          <a:cs typeface="Times New Roman"/>
                        </a:rPr>
                        <a:t>Стандарти і рекомендації забезпечення якості на європейському освітньому просторі. URL: </a:t>
                      </a:r>
                      <a:r>
                        <a:rPr lang="uk-UA" sz="1600" u="none" strike="noStrike" dirty="0">
                          <a:solidFill>
                            <a:srgbClr val="5B9BD5"/>
                          </a:solidFill>
                          <a:latin typeface="+mj-lt"/>
                          <a:ea typeface="Times New Roman"/>
                          <a:cs typeface="Times New Roman"/>
                          <a:hlinkClick r:id="rId2">
                            <a:extLst>
                              <a:ext uri="{A12FA001-AC4F-418D-AE19-62706E023703}">
                                <ahyp:hlinkClr xmlns:ahyp="http://schemas.microsoft.com/office/drawing/2018/hyperlinkcolor" val="tx"/>
                              </a:ext>
                            </a:extLst>
                          </a:hlinkClick>
                        </a:rPr>
                        <a:t>http://www.britishcouncil.org.ua/sites/default/files/ </a:t>
                      </a:r>
                      <a:r>
                        <a:rPr lang="uk-UA" sz="1600" u="none" strike="noStrike" dirty="0" err="1">
                          <a:solidFill>
                            <a:srgbClr val="5B9BD5"/>
                          </a:solidFill>
                          <a:latin typeface="+mj-lt"/>
                          <a:ea typeface="Times New Roman"/>
                          <a:cs typeface="Times New Roman"/>
                          <a:hlinkClick r:id="rId2">
                            <a:extLst>
                              <a:ext uri="{A12FA001-AC4F-418D-AE19-62706E023703}">
                                <ahyp:hlinkClr xmlns:ahyp="http://schemas.microsoft.com/office/drawing/2018/hyperlinkcolor" val="tx"/>
                              </a:ext>
                            </a:extLst>
                          </a:hlinkClick>
                        </a:rPr>
                        <a:t>standards-and-guidelines_fo</a:t>
                      </a:r>
                      <a:r>
                        <a:rPr lang="uk-UA" sz="1600" u="none" strike="noStrike" dirty="0">
                          <a:solidFill>
                            <a:schemeClr val="tx1"/>
                          </a:solidFill>
                          <a:latin typeface="+mj-lt"/>
                          <a:ea typeface="Times New Roman"/>
                          <a:cs typeface="Times New Roman"/>
                          <a:hlinkClick r:id="rId2">
                            <a:extLst>
                              <a:ext uri="{A12FA001-AC4F-418D-AE19-62706E023703}">
                                <ahyp:hlinkClr xmlns:ahyp="http://schemas.microsoft.com/office/drawing/2018/hyperlinkcolor" val="tx"/>
                              </a:ext>
                            </a:extLst>
                          </a:hlinkClick>
                        </a:rPr>
                        <a:t>r_qa_in_the_ehea_2015.pdf</a:t>
                      </a:r>
                      <a:r>
                        <a:rPr lang="uk-UA" sz="1600" dirty="0">
                          <a:solidFill>
                            <a:schemeClr val="tx1"/>
                          </a:solidFill>
                          <a:latin typeface="+mj-lt"/>
                          <a:ea typeface="Times New Roman"/>
                          <a:cs typeface="Times New Roman"/>
                        </a:rPr>
                        <a:t> (дата звернення: 04.11.2017).</a:t>
                      </a:r>
                      <a:endParaRPr lang="ru-RU" sz="1600" dirty="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1436914" y="6212112"/>
            <a:ext cx="9347201" cy="338554"/>
          </a:xfrm>
          <a:prstGeom prst="rect">
            <a:avLst/>
          </a:prstGeom>
        </p:spPr>
        <p:txBody>
          <a:bodyPr wrap="square">
            <a:spAutoFit/>
          </a:bodyPr>
          <a:lstStyle/>
          <a:p>
            <a:pPr algn="ctr" fontAlgn="base">
              <a:spcBef>
                <a:spcPct val="0"/>
              </a:spcBef>
              <a:spcAft>
                <a:spcPct val="0"/>
              </a:spcAft>
            </a:pPr>
            <a:r>
              <a:rPr lang="uk-UA" sz="1600" b="1" dirty="0">
                <a:solidFill>
                  <a:schemeClr val="accent1"/>
                </a:solidFill>
                <a:effectLst>
                  <a:outerShdw blurRad="38100" dist="38100" dir="2700000" algn="tl">
                    <a:srgbClr val="000000">
                      <a:alpha val="43137"/>
                    </a:srgbClr>
                  </a:outerShdw>
                </a:effectLst>
              </a:rPr>
              <a:t>ДОДАТКИ. </a:t>
            </a:r>
            <a:r>
              <a:rPr lang="uk-UA" sz="1600" b="1" dirty="0">
                <a:solidFill>
                  <a:srgbClr val="3B6188"/>
                </a:solidFill>
                <a:effectLst>
                  <a:outerShdw blurRad="38100" dist="38100" dir="2700000" algn="tl">
                    <a:srgbClr val="000000">
                      <a:alpha val="43137"/>
                    </a:srgbClr>
                  </a:outerShdw>
                </a:effectLst>
              </a:rPr>
              <a:t>Додаток 1. </a:t>
            </a:r>
            <a:r>
              <a:rPr lang="uk-UA" sz="1600" dirty="0">
                <a:solidFill>
                  <a:srgbClr val="3B6188"/>
                </a:solidFill>
                <a:effectLst>
                  <a:outerShdw blurRad="38100" dist="38100" dir="2700000" algn="tl">
                    <a:srgbClr val="000000">
                      <a:alpha val="43137"/>
                    </a:srgbClr>
                  </a:outerShdw>
                </a:effectLst>
              </a:rPr>
              <a:t>Приклад оформлення титульного аркуша</a:t>
            </a:r>
            <a:endParaRPr lang="ru-RU" sz="1600" dirty="0">
              <a:solidFill>
                <a:srgbClr val="3B6188"/>
              </a:solidFill>
              <a:effectLst>
                <a:outerShdw blurRad="38100" dist="38100" dir="2700000" algn="tl">
                  <a:srgbClr val="000000">
                    <a:alpha val="43137"/>
                  </a:srgbClr>
                </a:outerShdw>
              </a:effectLst>
              <a:latin typeface="Arial" pitchFamily="34" charset="0"/>
            </a:endParaRPr>
          </a:p>
        </p:txBody>
      </p:sp>
      <p:sp>
        <p:nvSpPr>
          <p:cNvPr id="3" name="Прямоугольник 2">
            <a:extLst>
              <a:ext uri="{FF2B5EF4-FFF2-40B4-BE49-F238E27FC236}">
                <a16:creationId xmlns:a16="http://schemas.microsoft.com/office/drawing/2014/main" id="{57ABB8E0-0455-488B-BF53-5609CE48BBF0}"/>
              </a:ext>
            </a:extLst>
          </p:cNvPr>
          <p:cNvSpPr/>
          <p:nvPr/>
        </p:nvSpPr>
        <p:spPr>
          <a:xfrm>
            <a:off x="6830393" y="111612"/>
            <a:ext cx="4544028" cy="6063198"/>
          </a:xfrm>
          <a:prstGeom prst="rect">
            <a:avLst/>
          </a:prstGeom>
          <a:solidFill>
            <a:schemeClr val="bg1">
              <a:lumMod val="95000"/>
            </a:schemeClr>
          </a:solidFill>
          <a:ln>
            <a:solidFill>
              <a:schemeClr val="tx1"/>
            </a:solidFill>
          </a:ln>
        </p:spPr>
        <p:txBody>
          <a:bodyPr wrap="square">
            <a:spAutoFit/>
          </a:bodyPr>
          <a:lstStyle/>
          <a:p>
            <a:pPr lvl="0" algn="ctr" eaLnBrk="0" fontAlgn="base" hangingPunct="0">
              <a:spcBef>
                <a:spcPct val="0"/>
              </a:spcBef>
              <a:spcAft>
                <a:spcPct val="0"/>
              </a:spcAft>
            </a:pPr>
            <a:r>
              <a:rPr lang="uk-UA"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Національний технічний університет</a:t>
            </a:r>
            <a:endParaRPr lang="ru-RU" sz="1400"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«Дніпровська політехніка»</a:t>
            </a:r>
          </a:p>
          <a:p>
            <a:pPr lvl="0" algn="ctr" eaLnBrk="0" fontAlgn="base" hangingPunct="0">
              <a:spcBef>
                <a:spcPct val="0"/>
              </a:spcBef>
              <a:spcAft>
                <a:spcPct val="0"/>
              </a:spcAft>
            </a:pPr>
            <a:endParaRPr lang="ru-RU" sz="1400" dirty="0">
              <a:solidFill>
                <a:prstClr val="black"/>
              </a:solidFill>
              <a:latin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Кафедра транспортних систем і технологій</a:t>
            </a:r>
            <a:endParaRPr lang="ru-RU" sz="14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О.В. </a:t>
            </a:r>
            <a:r>
              <a:rPr lang="uk-UA" sz="1200" dirty="0" err="1">
                <a:latin typeface="Times New Roman" panose="02020603050405020304" pitchFamily="18" charset="0"/>
                <a:ea typeface="Times New Roman" panose="02020603050405020304" pitchFamily="18" charset="0"/>
                <a:cs typeface="Times New Roman" panose="02020603050405020304" pitchFamily="18" charset="0"/>
              </a:rPr>
              <a:t>Денищенко</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О.М. </a:t>
            </a:r>
            <a:r>
              <a:rPr lang="uk-UA" sz="1200" dirty="0" err="1">
                <a:latin typeface="Times New Roman" panose="02020603050405020304" pitchFamily="18" charset="0"/>
                <a:ea typeface="Times New Roman" panose="02020603050405020304" pitchFamily="18" charset="0"/>
                <a:cs typeface="Times New Roman" panose="02020603050405020304" pitchFamily="18" charset="0"/>
              </a:rPr>
              <a:t>Коптовець</a:t>
            </a:r>
            <a:endParaRPr lang="ru-RU" sz="12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ОСНОВИ ТЕОРІЇ ТРАНСПОРТУ.</a:t>
            </a:r>
            <a:endParaRPr lang="ru-RU" sz="16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МЕТОДИЧНІ РЕКОМЕНДАЦІЇ ДО ПРАКТИЧНИХ ЗАНЯТЬ</a:t>
            </a:r>
          </a:p>
          <a:p>
            <a:pPr lvl="0" algn="ctr" eaLnBrk="0" fontAlgn="base" hangingPunct="0">
              <a:spcBef>
                <a:spcPct val="0"/>
              </a:spcBef>
              <a:spcAft>
                <a:spcPct val="0"/>
              </a:spcAft>
            </a:pPr>
            <a:endParaRPr lang="ru-RU"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для бакалаврів спеціальності 184 Гірництво</a:t>
            </a: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Дніпро</a:t>
            </a:r>
            <a:endParaRPr lang="ru-RU" sz="1200" b="1"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НТУ «ДП»</a:t>
            </a:r>
            <a:endParaRPr lang="ru-RU" sz="1200" b="1"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2020</a:t>
            </a:r>
            <a:endParaRPr lang="uk-UA" sz="1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6E65A5F-1044-4F45-A039-A6D68A498447}"/>
              </a:ext>
            </a:extLst>
          </p:cNvPr>
          <p:cNvSpPr/>
          <p:nvPr/>
        </p:nvSpPr>
        <p:spPr>
          <a:xfrm>
            <a:off x="793217" y="83597"/>
            <a:ext cx="4544028" cy="6093976"/>
          </a:xfrm>
          <a:prstGeom prst="rect">
            <a:avLst/>
          </a:prstGeom>
          <a:solidFill>
            <a:schemeClr val="bg1">
              <a:lumMod val="95000"/>
            </a:schemeClr>
          </a:solidFill>
          <a:ln>
            <a:solidFill>
              <a:schemeClr val="tx1"/>
            </a:solidFill>
          </a:ln>
        </p:spPr>
        <p:txBody>
          <a:bodyPr wrap="square">
            <a:spAutoFit/>
          </a:bodyPr>
          <a:lstStyle/>
          <a:p>
            <a:pPr lvl="0" algn="ctr" eaLnBrk="0" fontAlgn="base" hangingPunct="0">
              <a:spcBef>
                <a:spcPct val="0"/>
              </a:spcBef>
              <a:spcAft>
                <a:spcPct val="0"/>
              </a:spcAft>
            </a:pPr>
            <a:r>
              <a:rPr lang="uk-UA"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Національний технічний університет</a:t>
            </a:r>
            <a:endParaRPr lang="ru-RU" sz="1400"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«Дніпровська політехніка»</a:t>
            </a:r>
          </a:p>
          <a:p>
            <a:pPr lvl="0" algn="ctr" eaLnBrk="0" fontAlgn="base" hangingPunct="0">
              <a:spcBef>
                <a:spcPct val="0"/>
              </a:spcBef>
              <a:spcAft>
                <a:spcPct val="0"/>
              </a:spcAft>
            </a:pPr>
            <a:endParaRPr lang="ru-RU" sz="1400" dirty="0">
              <a:solidFill>
                <a:prstClr val="black"/>
              </a:solidFill>
              <a:latin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spcBef>
                <a:spcPct val="0"/>
              </a:spcBef>
              <a:spcAft>
                <a:spcPct val="0"/>
              </a:spcAf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Б.Ю. Собко, Г.Д.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Пчолкін</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Г.Я. Корсунський, </a:t>
            </a:r>
          </a:p>
          <a:p>
            <a:pPr algn="ctr" fontAlgn="base">
              <a:spcBef>
                <a:spcPct val="0"/>
              </a:spcBef>
              <a:spcAft>
                <a:spcPct val="0"/>
              </a:spcAf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О.В.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Ложніков</a:t>
            </a:r>
            <a:endParaRPr lang="ru-RU" sz="11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spcBef>
                <a:spcPct val="0"/>
              </a:spcBef>
              <a:spcAft>
                <a:spcPct val="0"/>
              </a:spcAft>
            </a:pP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ТЕХНОЛОГІЯ ВІДКРИТОЇ РОЗРОБКИ РОДОВИЩ КОРИСНИХ КОПАЛИН</a:t>
            </a:r>
            <a:endParaRPr lang="ru-RU" sz="11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uk-UA" sz="1400"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Частина ІІ</a:t>
            </a:r>
            <a:endParaRPr lang="ru-RU" sz="14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Системи відкритої розробки родовищ</a:t>
            </a:r>
            <a:endParaRPr lang="ru-RU" sz="14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Навчальний</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посібник</a:t>
            </a:r>
            <a:endParaRPr lang="ru-RU" sz="1400"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uk-UA" b="1"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pPr>
            <a:endParaRPr lang="ru-RU" dirty="0">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для бакалаврів спеціальності 184 Гірництво</a:t>
            </a: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endParaRPr lang="uk-UA"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Дніпро</a:t>
            </a:r>
            <a:endParaRPr lang="ru-RU" sz="1200" b="1"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НТУ «ДП»</a:t>
            </a:r>
            <a:endParaRPr lang="ru-RU" sz="1200" b="1" dirty="0">
              <a:solidFill>
                <a:prstClr val="black"/>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tabLst>
                <a:tab pos="-15875" algn="l"/>
                <a:tab pos="549275" algn="l"/>
                <a:tab pos="727075" algn="l"/>
                <a:tab pos="3060700" algn="ctr"/>
                <a:tab pos="3911600" algn="l"/>
              </a:tabLst>
            </a:pPr>
            <a:r>
              <a:rPr lang="uk-UA" sz="1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2020</a:t>
            </a:r>
            <a:endParaRPr lang="uk-UA" sz="1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369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1436914" y="6212112"/>
            <a:ext cx="9347201" cy="338554"/>
          </a:xfrm>
          <a:prstGeom prst="rect">
            <a:avLst/>
          </a:prstGeom>
        </p:spPr>
        <p:txBody>
          <a:bodyPr wrap="square">
            <a:spAutoFit/>
          </a:bodyPr>
          <a:lstStyle/>
          <a:p>
            <a:pPr algn="ctr"/>
            <a:r>
              <a:rPr lang="uk-UA" sz="1600" b="1" dirty="0">
                <a:solidFill>
                  <a:schemeClr val="accent1"/>
                </a:solidFill>
                <a:effectLst>
                  <a:outerShdw blurRad="38100" dist="38100" dir="2700000" algn="tl">
                    <a:srgbClr val="000000">
                      <a:alpha val="43137"/>
                    </a:srgbClr>
                  </a:outerShdw>
                </a:effectLst>
              </a:rPr>
              <a:t>ДОДАТКИ.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Д</a:t>
            </a:r>
            <a:r>
              <a:rPr lang="uk-UA" sz="1600" b="1" dirty="0" bmk="">
                <a:solidFill>
                  <a:srgbClr val="314663"/>
                </a:solidFill>
                <a:effectLst>
                  <a:outerShdw blurRad="38100" dist="38100" dir="2700000" algn="tl">
                    <a:srgbClr val="000000">
                      <a:alpha val="43137"/>
                    </a:srgbClr>
                  </a:outerShdw>
                </a:effectLst>
                <a:latin typeface="+mj-lt"/>
                <a:cs typeface="Times New Roman" pitchFamily="18" charset="0"/>
              </a:rPr>
              <a:t>одаток 2. </a:t>
            </a:r>
            <a:r>
              <a:rPr lang="uk-UA" sz="1600" dirty="0" bmk="">
                <a:solidFill>
                  <a:srgbClr val="314663"/>
                </a:solidFill>
                <a:effectLst>
                  <a:outerShdw blurRad="38100" dist="38100" dir="2700000" algn="tl">
                    <a:srgbClr val="000000">
                      <a:alpha val="43137"/>
                    </a:srgbClr>
                  </a:outerShdw>
                </a:effectLst>
                <a:latin typeface="+mj-lt"/>
                <a:cs typeface="Times New Roman" pitchFamily="18" charset="0"/>
              </a:rPr>
              <a:t>Приклад оформлення звороту титульного аркуша</a:t>
            </a:r>
            <a:endParaRPr lang="ru-RU" sz="1600" dirty="0">
              <a:solidFill>
                <a:srgbClr val="314663"/>
              </a:solidFill>
              <a:effectLst>
                <a:outerShdw blurRad="38100" dist="38100" dir="2700000" algn="tl">
                  <a:srgbClr val="000000">
                    <a:alpha val="43137"/>
                  </a:srgbClr>
                </a:outerShdw>
              </a:effectLst>
              <a:latin typeface="+mj-lt"/>
            </a:endParaRPr>
          </a:p>
        </p:txBody>
      </p:sp>
      <p:sp>
        <p:nvSpPr>
          <p:cNvPr id="5" name="Rectangle 1"/>
          <p:cNvSpPr>
            <a:spLocks noChangeArrowheads="1"/>
          </p:cNvSpPr>
          <p:nvPr/>
        </p:nvSpPr>
        <p:spPr bwMode="auto">
          <a:xfrm>
            <a:off x="766749" y="201366"/>
            <a:ext cx="5046222" cy="5970865"/>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УДК: 622.271(075.8)</a:t>
            </a:r>
            <a:endParaRPr kumimoji="0" lang="ru-RU" sz="11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 38</a:t>
            </a:r>
            <a:endParaRPr kumimoji="0" lang="ru-RU" sz="11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Затверджено Вченою радою НТУ «Дніпровська політехніка» як навчальний посібник для бакалаврів спеціальності 184 Гірництво (протокол № 8 від 27.06.2020)</a:t>
            </a:r>
            <a:endParaRPr kumimoji="0" lang="ru-RU" sz="1100" b="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sz="1100" dirty="0" bmk="">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Рецензенти: </a:t>
            </a:r>
            <a:endParaRPr kumimoji="0" lang="ru-RU" sz="11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Перегудов</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В.В. – д-р техн. наук, директор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ДП</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«ДПІ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Кривбаспроєкт</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1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Четверик М.С. – д-р техн. наук, завідувач відділу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геомеханічних</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основ технології відкритої розробки Інституту геотехнічної механіки ім. М.С. Полякова НАН України.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bmk="">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1"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 </a:t>
            </a:r>
            <a:r>
              <a:rPr kumimoji="0" lang="ru-RU" sz="1100" b="1"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a:t>
            </a:r>
            <a:r>
              <a:rPr kumimoji="0" lang="uk-UA" sz="1100" b="1"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Технологія відкритої розробки родовищ корисних копалин :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навч</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посіб</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у 2- ч. Ч.2. Системи відкритої розробки родовищ / Б.Ю. Собко, Г.Д.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Пчолкін</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Г.Я. Корсунський, О.В. </a:t>
            </a:r>
            <a:r>
              <a:rPr kumimoji="0" lang="uk-UA" sz="1100" b="0" i="0" u="none" strike="noStrike" cap="none" normalizeH="0" baseline="0" dirty="0" err="1"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Ложніков</a:t>
            </a:r>
            <a:r>
              <a:rPr kumimoji="0" lang="uk-UA" sz="11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Нац. техн. ун-т «Дніпровська політехніка». – Дніпро : НГУ, 2018. – 239 с.</a:t>
            </a: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ISBN </a:t>
            </a:r>
            <a:r>
              <a:rPr kumimoji="0" lang="ru-RU"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978-966-350-647-0</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 навчальному посібнику викладені основні відомості про системи відкритої розробки родовищ корисних копалин, які застосовуються на практиці та наведено їх класифікації. Подано розрахунок параметрів елементів систем відкритої розробки </a:t>
            </a:r>
            <a:r>
              <a:rPr kumimoji="0" lang="uk-UA"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полого-</a:t>
            </a: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і крутоспадних родовищ корисних копалин. Розглянуто приклади гірничих підприємств, де вони застосовуються. Викладено основні відмінності транспортної, </a:t>
            </a:r>
            <a:r>
              <a:rPr kumimoji="0" lang="uk-UA"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безтранспортної</a:t>
            </a: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транспортно-відвальної і комбінованої системи розробки. Подано тестовий контроль, який можна використовувати для закріплення результатів навчання.</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uk-UA"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AT"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SBN </a:t>
            </a:r>
            <a:r>
              <a:rPr kumimoji="0" lang="ru-RU"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978-966-350-647-0</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УДК: 622.271(075.8)</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Б.Ю. Собко, Г.Д. </a:t>
            </a:r>
            <a:r>
              <a:rPr kumimoji="0" lang="uk-UA"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Пчолкін</a:t>
            </a: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Г.Я. Корсунський, О.В. </a:t>
            </a:r>
            <a:r>
              <a:rPr kumimoji="0" lang="uk-UA" sz="11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Ложніков</a:t>
            </a: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2020</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НТУ «Дніпровська політехніка», 2020</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
            <a:extLst>
              <a:ext uri="{FF2B5EF4-FFF2-40B4-BE49-F238E27FC236}">
                <a16:creationId xmlns:a16="http://schemas.microsoft.com/office/drawing/2014/main" id="{2203A862-DC77-473C-8200-1221505F191C}"/>
              </a:ext>
            </a:extLst>
          </p:cNvPr>
          <p:cNvSpPr>
            <a:spLocks noChangeArrowheads="1"/>
          </p:cNvSpPr>
          <p:nvPr/>
        </p:nvSpPr>
        <p:spPr bwMode="auto">
          <a:xfrm>
            <a:off x="6431132" y="203812"/>
            <a:ext cx="5011539" cy="5970865"/>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0" numCol="1" anchor="ctr" anchorCtr="0" compatLnSpc="1">
            <a:prstTxWarp prst="textNoShape">
              <a:avLst/>
            </a:prstTxWarp>
            <a:spAutoFit/>
          </a:bodyPr>
          <a:lstStyle/>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Рекомендовано до видання навчально-методичним відділом (протокол № 6 від 21.06.2020) за поданням методичної комісії спеціальності 184 Гірництво (протокол № 4 від 25.04.2020)</a:t>
            </a: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err="1" bmk="">
                <a:latin typeface="Times New Roman" panose="02020603050405020304" pitchFamily="18" charset="0"/>
                <a:cs typeface="Times New Roman" panose="02020603050405020304" pitchFamily="18" charset="0"/>
              </a:rPr>
              <a:t>Денищенко</a:t>
            </a:r>
            <a:r>
              <a:rPr lang="uk-UA" sz="1100" dirty="0" bmk="">
                <a:latin typeface="Times New Roman" panose="02020603050405020304" pitchFamily="18" charset="0"/>
                <a:cs typeface="Times New Roman" panose="02020603050405020304" pitchFamily="18" charset="0"/>
              </a:rPr>
              <a:t> О.В.</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Основи теорії транспорту. Методичні рекомендації до практичних занять для бакалаврів спеціальності 184 Гірництво / О.В. </a:t>
            </a:r>
            <a:r>
              <a:rPr lang="uk-UA" sz="1100" dirty="0" err="1" bmk="">
                <a:latin typeface="Times New Roman" panose="02020603050405020304" pitchFamily="18" charset="0"/>
                <a:cs typeface="Times New Roman" panose="02020603050405020304" pitchFamily="18" charset="0"/>
              </a:rPr>
              <a:t>Денищенко</a:t>
            </a:r>
            <a:r>
              <a:rPr lang="uk-UA" sz="1100" dirty="0" bmk="">
                <a:latin typeface="Times New Roman" panose="02020603050405020304" pitchFamily="18" charset="0"/>
                <a:cs typeface="Times New Roman" panose="02020603050405020304" pitchFamily="18" charset="0"/>
              </a:rPr>
              <a:t>, О.М. </a:t>
            </a:r>
            <a:r>
              <a:rPr lang="uk-UA" sz="1100" dirty="0" err="1" bmk="">
                <a:latin typeface="Times New Roman" panose="02020603050405020304" pitchFamily="18" charset="0"/>
                <a:cs typeface="Times New Roman" panose="02020603050405020304" pitchFamily="18" charset="0"/>
              </a:rPr>
              <a:t>Коптовець</a:t>
            </a:r>
            <a:r>
              <a:rPr lang="uk-UA" sz="1100" dirty="0" bmk="">
                <a:latin typeface="Times New Roman" panose="02020603050405020304" pitchFamily="18" charset="0"/>
                <a:cs typeface="Times New Roman" panose="02020603050405020304" pitchFamily="18" charset="0"/>
              </a:rPr>
              <a:t> ; Нац. </a:t>
            </a:r>
            <a:r>
              <a:rPr lang="uk-UA" sz="1100" dirty="0" err="1" bmk="">
                <a:latin typeface="Times New Roman" panose="02020603050405020304" pitchFamily="18" charset="0"/>
                <a:cs typeface="Times New Roman" panose="02020603050405020304" pitchFamily="18" charset="0"/>
              </a:rPr>
              <a:t>гірн</a:t>
            </a:r>
            <a:r>
              <a:rPr lang="uk-UA" sz="1100" dirty="0" bmk="">
                <a:latin typeface="Times New Roman" panose="02020603050405020304" pitchFamily="18" charset="0"/>
                <a:cs typeface="Times New Roman" panose="02020603050405020304" pitchFamily="18" charset="0"/>
              </a:rPr>
              <a:t>. ун-т.  «Дніпровська політехніка». – Дніпро : НТУ «ДП», 2020. – 25 с.</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Автори:</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err="1" bmk="">
                <a:latin typeface="Times New Roman" panose="02020603050405020304" pitchFamily="18" charset="0"/>
                <a:cs typeface="Times New Roman" panose="02020603050405020304" pitchFamily="18" charset="0"/>
              </a:rPr>
              <a:t>Денищенко</a:t>
            </a:r>
            <a:r>
              <a:rPr lang="uk-UA" sz="1100" dirty="0" bmk="">
                <a:latin typeface="Times New Roman" panose="02020603050405020304" pitchFamily="18" charset="0"/>
                <a:cs typeface="Times New Roman" panose="02020603050405020304" pitchFamily="18" charset="0"/>
              </a:rPr>
              <a:t> О.В., канд. техн. наук , доц. (розділи 1-3); </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err="1" bmk="">
                <a:latin typeface="Times New Roman" panose="02020603050405020304" pitchFamily="18" charset="0"/>
                <a:cs typeface="Times New Roman" panose="02020603050405020304" pitchFamily="18" charset="0"/>
              </a:rPr>
              <a:t>Коптовець</a:t>
            </a:r>
            <a:r>
              <a:rPr lang="uk-UA" sz="1100" dirty="0" bmk="">
                <a:latin typeface="Times New Roman" panose="02020603050405020304" pitchFamily="18" charset="0"/>
                <a:cs typeface="Times New Roman" panose="02020603050405020304" pitchFamily="18" charset="0"/>
              </a:rPr>
              <a:t> О.М., д-р техн. наук, проф. (розділи 4-5). </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Методичні матеріали призначено для самостійної роботи студентів спеціальності 184 Гірництво під час підготовки до модульного контролю за результатами практичних занять із нормативної дисципліни «Основи теорії транспорту». </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Розглянуто теоретичні засади експлуатаційних розрахунків транспортних засобів гірничих підприємств. Описано методику розв’язування типових практичних задач стосовно функціонування основних засобів транспорту гірничих підприємств, оцінювання </a:t>
            </a:r>
            <a:r>
              <a:rPr lang="uk-UA" sz="1100" dirty="0" err="1" bmk="">
                <a:latin typeface="Times New Roman" panose="02020603050405020304" pitchFamily="18" charset="0"/>
                <a:cs typeface="Times New Roman" panose="02020603050405020304" pitchFamily="18" charset="0"/>
              </a:rPr>
              <a:t>ії</a:t>
            </a:r>
            <a:r>
              <a:rPr lang="uk-UA" sz="1100" dirty="0" bmk="">
                <a:latin typeface="Times New Roman" panose="02020603050405020304" pitchFamily="18" charset="0"/>
                <a:cs typeface="Times New Roman" panose="02020603050405020304" pitchFamily="18" charset="0"/>
              </a:rPr>
              <a:t> працездатності й безпеки експлуатації в різноманітних умовах гірничого виробництва. </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Наведено критерії оцінювання модульних контрольних робіт. </a:t>
            </a:r>
            <a:endParaRPr lang="ru-RU"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uk-UA" sz="1100" dirty="0" bmk="">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uk-UA" sz="1100" dirty="0" bmk="">
                <a:latin typeface="Times New Roman" panose="02020603050405020304" pitchFamily="18" charset="0"/>
                <a:cs typeface="Times New Roman" panose="02020603050405020304" pitchFamily="18" charset="0"/>
              </a:rPr>
              <a:t>Рекомендації орієнтовано на активізацію виконавчого етапу навчальної діяльності студентів.</a:t>
            </a:r>
            <a:endParaRPr lang="ru-RU" sz="1100" dirty="0" bmk="">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3695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1451428" y="6270170"/>
            <a:ext cx="9347201"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3.</a:t>
            </a:r>
            <a:r>
              <a:rPr lang="uk-UA" sz="1600" dirty="0" bmk="_Hlk44668700">
                <a:solidFill>
                  <a:srgbClr val="314663"/>
                </a:solidFill>
                <a:effectLst>
                  <a:outerShdw blurRad="38100" dist="38100" dir="2700000" algn="tl">
                    <a:srgbClr val="000000">
                      <a:alpha val="43137"/>
                    </a:srgbClr>
                  </a:outerShdw>
                </a:effectLst>
                <a:cs typeface="Times New Roman" pitchFamily="18" charset="0"/>
              </a:rPr>
              <a:t> Приклад </a:t>
            </a:r>
            <a:r>
              <a:rPr lang="uk-UA" sz="1600" dirty="0" err="1" bmk="_Hlk44668700">
                <a:solidFill>
                  <a:srgbClr val="314663"/>
                </a:solidFill>
                <a:effectLst>
                  <a:outerShdw blurRad="38100" dist="38100" dir="2700000" algn="tl">
                    <a:srgbClr val="000000">
                      <a:alpha val="43137"/>
                    </a:srgbClr>
                  </a:outerShdw>
                </a:effectLst>
                <a:cs typeface="Times New Roman" pitchFamily="18" charset="0"/>
              </a:rPr>
              <a:t>проєкту</a:t>
            </a:r>
            <a:r>
              <a:rPr lang="uk-UA" sz="1600" dirty="0" bmk="_Hlk44668700">
                <a:solidFill>
                  <a:srgbClr val="314663"/>
                </a:solidFill>
                <a:effectLst>
                  <a:outerShdw blurRad="38100" dist="38100" dir="2700000" algn="tl">
                    <a:srgbClr val="000000">
                      <a:alpha val="43137"/>
                    </a:srgbClr>
                  </a:outerShdw>
                </a:effectLst>
                <a:cs typeface="Times New Roman" pitchFamily="18" charset="0"/>
              </a:rPr>
              <a:t> рішення Вченої ради</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7" name="Rectangle 1"/>
          <p:cNvSpPr>
            <a:spLocks noChangeArrowheads="1"/>
          </p:cNvSpPr>
          <p:nvPr/>
        </p:nvSpPr>
        <p:spPr bwMode="auto">
          <a:xfrm>
            <a:off x="0" y="215443"/>
            <a:ext cx="12192000" cy="5863144"/>
          </a:xfrm>
          <a:prstGeom prst="rect">
            <a:avLst/>
          </a:prstGeom>
          <a:solidFill>
            <a:schemeClr val="bg1">
              <a:lumMod val="95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Національний технічний університет</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«Дніпровська політехніка»</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1"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Рішення Вченої ради </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1"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СЛУХАЛИ: </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 результати експертизи навчальних видань на предмет надання грифу Вченої ради.</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На розгляд подано матеріали:</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рукопис навчального видання «Організація та планування відкритих гірничих робіт (системний підхід)» (автори: Б.Ю. Собко, В.В. Панченко, В.Ю.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Лотоус</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Д.В.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Винивитин</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рецензії д-ра техн. наук, професора кафедри прикладної економіки, підприємництва та публічного управління Нац. техн.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ун-ту</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«Дніпровська політехніка»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Прокопенка</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В.І. та д-ра техн. наук, професора, завідувача відділу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геомеханічних</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основ відкритої розробки родовищ ІГТМ НАН України Четверика М.С.</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робоча програма навчальної дисципліни «Організація та планування відкритих гірничих робіт» освітньо-професійної програми підготовки бакалаврів «Відкриті гірничі роботи» спеціальності 184 Гірництво;</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обґрунтування доцільності видання.</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Рецензії на рукопис навчального видання «Організація та планування відкритих гірничих робіт (системний підхід)» позитивні.</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Експертизою навчально-методичного відділу встановлено:</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рукопис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інформаційно</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забезпечує тематичний план робочої програми навчальної дисципліни у повному обсязі;</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структура рукопису підпорядкована результатам навчання, що передбачені робочою програмою дисципліни;</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виклад навчального контенту здійснено у відповідності до сучасних принципів дидактики й супроводжується порадами до самостійної роботи студентів та засобами самоконтролю ступеня опанування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компетентностями</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рукопис опрацьовано редакційним відділом та в цілому відповідає чинним вимогам;</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endParaRPr kumimoji="0" lang="uk-UA" sz="1400" b="1"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1"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УХВАЛИЛИ: </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Надати рукопису навчального видання «Організація та планування відкритих гірничих робіт (системний підхід)» гриф «Затверджено Вченою радою як підручник для магістрів спеціальності 184 </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Calibri" pitchFamily="34" charset="0"/>
                <a:cs typeface="Times New Roman" panose="02020603050405020304" pitchFamily="18" charset="0"/>
              </a:rPr>
              <a:t>Гірництво</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та видати </a:t>
            </a:r>
            <a:r>
              <a:rPr kumimoji="0" lang="uk-UA" sz="1400" b="0" i="0" u="none" strike="noStrike" cap="none" normalizeH="0" baseline="0" dirty="0" bmk="_Hlk4466870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світ у друкованому вигляді та/або як електронний ресурс.</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Бібліографічний опис друкованого видання: Організація та планування відкритих гірничих робіт (системний підхід) :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підруч</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для магістрів спец. 184 Гірництво / Б.Ю. Собко, В.В. Панченко, В.Ю.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Лотоус</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Д.В.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Винивитин</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Нац. техн. ун-т. «Дніпровська політехніка». – Д. : НТУ «</a:t>
            </a:r>
            <a:r>
              <a:rPr kumimoji="0" lang="uk-UA" sz="1400" b="0" i="0" u="none" strike="noStrike" cap="none" normalizeH="0" baseline="0" dirty="0" err="1"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ДП</a:t>
            </a: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200 с.</a:t>
            </a:r>
            <a:endParaRPr kumimoji="0" lang="ru-RU" sz="1400" b="0" i="0" u="none" strike="noStrike" cap="none" normalizeH="0" baseline="0" dirty="0" bmk="_Hlk44668700">
              <a:ln>
                <a:noFill/>
              </a:ln>
              <a:solidFill>
                <a:schemeClr val="tx1"/>
              </a:solidFill>
              <a:effectLst/>
              <a:latin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endPar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55600" algn="l" defTabSz="914400" rtl="0" eaLnBrk="0" fontAlgn="base" latinLnBrk="0" hangingPunct="0">
              <a:lnSpc>
                <a:spcPct val="100000"/>
              </a:lnSpc>
              <a:spcBef>
                <a:spcPct val="0"/>
              </a:spcBef>
              <a:spcAft>
                <a:spcPct val="0"/>
              </a:spcAft>
              <a:buClrTx/>
              <a:buSzTx/>
              <a:buFontTx/>
              <a:buNone/>
              <a:tabLst>
                <a:tab pos="-15875" algn="l"/>
                <a:tab pos="549275" algn="l"/>
                <a:tab pos="727075" algn="l"/>
              </a:tabLst>
            </a:pPr>
            <a:r>
              <a:rPr kumimoji="0" lang="uk-UA" sz="1400" b="0" i="0" u="none" strike="noStrike" cap="none" normalizeH="0" baseline="0" dirty="0" bmk="_Hlk4466870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Вчений секретар 								Т. М. Калюжна</a:t>
            </a:r>
            <a:endParaRPr kumimoji="0" lang="ru-RU"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3695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11335656" cy="584775"/>
          </a:xfrm>
          <a:prstGeom prst="rect">
            <a:avLst/>
          </a:prstGeom>
        </p:spPr>
        <p:txBody>
          <a:bodyPr wrap="square">
            <a:spAutoFit/>
          </a:bodyPr>
          <a:lstStyle/>
          <a:p>
            <a:pPr lvl="0"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4</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dirty="0" bmk="_Toc44715395">
                <a:solidFill>
                  <a:srgbClr val="314663"/>
                </a:solidFill>
                <a:effectLst>
                  <a:outerShdw blurRad="38100" dist="38100" dir="2700000" algn="tl">
                    <a:srgbClr val="000000">
                      <a:alpha val="43137"/>
                    </a:srgbClr>
                  </a:outerShdw>
                </a:effectLst>
                <a:latin typeface="+mj-lt"/>
                <a:cs typeface="Times New Roman" pitchFamily="18" charset="0"/>
              </a:rPr>
              <a:t>Приклад висновків експертизи рукописів навчальних видань за редакцією авторів (автора)      </a:t>
            </a:r>
            <a:endParaRPr lang="uk-UA" sz="2000" dirty="0">
              <a:solidFill>
                <a:srgbClr val="314663"/>
              </a:solidFill>
              <a:effectLst>
                <a:outerShdw blurRad="38100" dist="38100" dir="2700000" algn="tl">
                  <a:srgbClr val="000000">
                    <a:alpha val="43137"/>
                  </a:srgbClr>
                </a:outerShdw>
              </a:effectLst>
              <a:latin typeface="+mj-lt"/>
            </a:endParaRPr>
          </a:p>
          <a:p>
            <a:pPr algn="ctr" eaLnBrk="0" fontAlgn="base" hangingPunct="0">
              <a:spcBef>
                <a:spcPct val="0"/>
              </a:spcBef>
              <a:spcAft>
                <a:spcPct val="0"/>
              </a:spcAft>
              <a:tabLst>
                <a:tab pos="-15875" algn="l"/>
                <a:tab pos="549275" algn="l"/>
                <a:tab pos="727075" algn="l"/>
              </a:tabLst>
            </a:pPr>
            <a:endParaRPr lang="uk-UA" sz="1600" b="1" i="1" dirty="0" bmk="_Hlk44668700">
              <a:solidFill>
                <a:srgbClr val="314663"/>
              </a:solidFill>
              <a:effectLst>
                <a:outerShdw blurRad="38100" dist="38100" dir="2700000" algn="tl">
                  <a:srgbClr val="000000">
                    <a:alpha val="43137"/>
                  </a:srgbClr>
                </a:outerShdw>
              </a:effectLst>
            </a:endParaRPr>
          </a:p>
        </p:txBody>
      </p:sp>
      <p:sp>
        <p:nvSpPr>
          <p:cNvPr id="4" name="Rectangle 3"/>
          <p:cNvSpPr>
            <a:spLocks noChangeArrowheads="1"/>
          </p:cNvSpPr>
          <p:nvPr/>
        </p:nvSpPr>
        <p:spPr bwMode="auto">
          <a:xfrm rot="10800000" flipV="1">
            <a:off x="0" y="503334"/>
            <a:ext cx="12192000" cy="5155257"/>
          </a:xfrm>
          <a:prstGeom prst="rect">
            <a:avLst/>
          </a:prstGeom>
          <a:solidFill>
            <a:schemeClr val="bg1">
              <a:lumMod val="95000"/>
            </a:schemeClr>
          </a:solid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tab pos="450850" algn="l"/>
                <a:tab pos="539750" algn="l"/>
              </a:tabLst>
            </a:pPr>
            <a:r>
              <a:rPr kumimoji="0" 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Національний технічний університет</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«Дніпровська політехніка»</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Навчально-методичний відділ</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Сектор методичного забезпечення навчального процесу</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endParaRPr kumimoji="0" lang="uk-UA"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Висновки експертизи</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рукописів навчальних видань</a:t>
            </a:r>
          </a:p>
          <a:p>
            <a:pPr marR="0" lvl="0" algn="ctr" defTabSz="914400" rtl="0" eaLnBrk="0" fontAlgn="base" latinLnBrk="0" hangingPunct="0">
              <a:lnSpc>
                <a:spcPct val="100000"/>
              </a:lnSpc>
              <a:spcBef>
                <a:spcPct val="0"/>
              </a:spcBef>
              <a:spcAft>
                <a:spcPct val="0"/>
              </a:spcAft>
              <a:buClrTx/>
              <a:buSzTx/>
              <a:buFontTx/>
              <a:buNone/>
              <a:tabLst>
                <a:tab pos="450850" algn="l"/>
                <a:tab pos="539750" algn="l"/>
              </a:tabLst>
            </a:pP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За результатами експертизи (протокол № 3</a:t>
            </a: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від 12.03.2020</a:t>
            </a:r>
            <a:r>
              <a:rPr kumimoji="0" lang="uk-UA" sz="14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встановлено, що рукопис навчального видання «</a:t>
            </a: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Експлуатаційні розрахунки транспорту гірничих підприємств» (автор П.А. </a:t>
            </a:r>
            <a:r>
              <a:rPr kumimoji="0" lang="uk-UA" sz="140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Дьячков</a:t>
            </a: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підпорядковано частині очікуваних результатів навчання, що передбачені робочою програмою дисципліни «Транспорт гірничих підприємств» освітньо-професійної програми «Гірництво» бакалавра спеціальності 184 Гірництво;</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побудовано відповідно до принципів дидактики;</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підготовлено за редакцією автора;</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за структурою відповідає вимогам «</a:t>
            </a:r>
            <a:r>
              <a:rPr kumimoji="0" lang="uk-UA" sz="14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Положення про порядок видання в світ інформаційно-методичного забезпечення освітнього процесу в Національному технічному університеті «Дніпровська політехніка»</a:t>
            </a: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endPar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Рукопис рекомендовано до </a:t>
            </a:r>
            <a:r>
              <a:rPr kumimoji="0" lang="uk-UA" sz="14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видання в світ </a:t>
            </a: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як навчальний посібник з дисципліни «Транспорт гірничих підприємств» для бакалаврів спеціальності 184 Гірництво </a:t>
            </a:r>
            <a:r>
              <a:rPr kumimoji="0" lang="uk-UA" sz="14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друкованому вигляді та/або як електронний ресурс. </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Бібліографічний опис друкованого видання:</a:t>
            </a:r>
            <a:endParaRPr kumimoji="0" lang="ru-RU" sz="11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indent="342900" algn="just" eaLnBrk="0" fontAlgn="base" hangingPunct="0">
              <a:spcBef>
                <a:spcPct val="0"/>
              </a:spcBef>
              <a:spcAft>
                <a:spcPct val="0"/>
              </a:spcAft>
              <a:tabLst>
                <a:tab pos="450850" algn="l"/>
                <a:tab pos="539750" algn="l"/>
              </a:tabLst>
            </a:pPr>
            <a:r>
              <a:rPr lang="uk-UA" sz="1400" cap="all" dirty="0" err="1">
                <a:latin typeface="Times New Roman" panose="02020603050405020304" pitchFamily="18" charset="0"/>
                <a:cs typeface="Times New Roman" panose="02020603050405020304" pitchFamily="18" charset="0"/>
              </a:rPr>
              <a:t>Д</a:t>
            </a:r>
            <a:r>
              <a:rPr lang="uk-UA" sz="1400" dirty="0" err="1">
                <a:latin typeface="Times New Roman" panose="02020603050405020304" pitchFamily="18" charset="0"/>
                <a:cs typeface="Times New Roman" panose="02020603050405020304" pitchFamily="18" charset="0"/>
              </a:rPr>
              <a:t>ьячков</a:t>
            </a:r>
            <a:r>
              <a:rPr lang="uk-UA" sz="1400" cap="all" dirty="0">
                <a:latin typeface="Times New Roman" panose="02020603050405020304" pitchFamily="18" charset="0"/>
                <a:cs typeface="Times New Roman" panose="02020603050405020304" pitchFamily="18" charset="0"/>
              </a:rPr>
              <a:t> П.А. Е</a:t>
            </a:r>
            <a:r>
              <a:rPr lang="uk-UA" sz="1400" dirty="0">
                <a:latin typeface="Times New Roman" panose="02020603050405020304" pitchFamily="18" charset="0"/>
                <a:cs typeface="Times New Roman" panose="02020603050405020304" pitchFamily="18" charset="0"/>
              </a:rPr>
              <a:t>ксплуатаційні розрахунки транспорту гірничих підприємств : </a:t>
            </a:r>
            <a:r>
              <a:rPr lang="uk-UA" sz="1400" dirty="0" err="1">
                <a:latin typeface="Times New Roman" panose="02020603050405020304" pitchFamily="18" charset="0"/>
                <a:cs typeface="Times New Roman" panose="02020603050405020304" pitchFamily="18" charset="0"/>
              </a:rPr>
              <a:t>навч</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посіб</a:t>
            </a:r>
            <a:r>
              <a:rPr lang="uk-UA" sz="1400" dirty="0">
                <a:latin typeface="Times New Roman" panose="02020603050405020304" pitchFamily="18" charset="0"/>
                <a:cs typeface="Times New Roman" panose="02020603050405020304" pitchFamily="18" charset="0"/>
              </a:rPr>
              <a:t>. </a:t>
            </a:r>
            <a:r>
              <a:rPr lang="uk-UA" sz="1400" cap="all" dirty="0">
                <a:latin typeface="Times New Roman" panose="02020603050405020304" pitchFamily="18" charset="0"/>
                <a:cs typeface="Times New Roman" panose="02020603050405020304" pitchFamily="18" charset="0"/>
              </a:rPr>
              <a:t>/ П.А. </a:t>
            </a:r>
            <a:r>
              <a:rPr lang="uk-UA" sz="1400" dirty="0" err="1">
                <a:latin typeface="Times New Roman" panose="02020603050405020304" pitchFamily="18" charset="0"/>
                <a:cs typeface="Times New Roman" panose="02020603050405020304" pitchFamily="18" charset="0"/>
              </a:rPr>
              <a:t>Дьячков</a:t>
            </a:r>
            <a:r>
              <a:rPr lang="uk-UA" sz="1400" dirty="0">
                <a:latin typeface="Times New Roman" panose="02020603050405020304" pitchFamily="18" charset="0"/>
                <a:cs typeface="Times New Roman" panose="02020603050405020304" pitchFamily="18" charset="0"/>
              </a:rPr>
              <a:t>. </a:t>
            </a:r>
            <a:r>
              <a:rPr lang="uk-UA" sz="1400" cap="all" dirty="0">
                <a:latin typeface="Times New Roman" panose="02020603050405020304" pitchFamily="18" charset="0"/>
                <a:cs typeface="Times New Roman" panose="02020603050405020304" pitchFamily="18" charset="0"/>
              </a:rPr>
              <a:t>– Д. : НТУ «</a:t>
            </a:r>
            <a:r>
              <a:rPr lang="uk-UA" sz="1400" cap="all" dirty="0" err="1">
                <a:latin typeface="Times New Roman" panose="02020603050405020304" pitchFamily="18" charset="0"/>
                <a:cs typeface="Times New Roman" panose="02020603050405020304" pitchFamily="18" charset="0"/>
              </a:rPr>
              <a:t>ДП</a:t>
            </a:r>
            <a:r>
              <a:rPr lang="uk-UA" sz="1400" cap="all" dirty="0">
                <a:latin typeface="Times New Roman" panose="02020603050405020304" pitchFamily="18" charset="0"/>
                <a:cs typeface="Times New Roman" panose="02020603050405020304" pitchFamily="18" charset="0"/>
              </a:rPr>
              <a:t>», 2020. – 199 </a:t>
            </a:r>
            <a:r>
              <a:rPr lang="uk-UA" sz="1400" dirty="0">
                <a:latin typeface="Times New Roman" panose="02020603050405020304" pitchFamily="18" charset="0"/>
                <a:cs typeface="Times New Roman" panose="02020603050405020304" pitchFamily="18" charset="0"/>
              </a:rPr>
              <a:t>с</a:t>
            </a:r>
            <a:r>
              <a:rPr lang="uk-UA" sz="1400" cap="all" dirty="0">
                <a:latin typeface="Times New Roman" panose="02020603050405020304" pitchFamily="18" charset="0"/>
                <a:cs typeface="Times New Roman" panose="02020603050405020304" pitchFamily="18" charset="0"/>
              </a:rPr>
              <a:t>.</a:t>
            </a:r>
            <a:endParaRPr kumimoji="0" lang="uk-UA" sz="140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450850" algn="l"/>
                <a:tab pos="539750" algn="l"/>
              </a:tabLst>
            </a:pPr>
            <a:endParaRPr kumimoji="0" 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Експерт                                                                              ________________</a:t>
            </a:r>
            <a:endParaRPr kumimoji="0" lang="ru-RU"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450850" algn="l"/>
                <a:tab pos="539750" algn="l"/>
              </a:tabLst>
            </a:pPr>
            <a:r>
              <a:rPr kumimoji="0" lang="uk-UA" sz="1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Керівник сектору НМВ                                                      ________________</a:t>
            </a:r>
            <a:endParaRPr kumimoji="0" 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36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unnamed.jpg"/>
          <p:cNvPicPr>
            <a:picLocks noChangeAspect="1"/>
          </p:cNvPicPr>
          <p:nvPr/>
        </p:nvPicPr>
        <p:blipFill>
          <a:blip r:embed="rId2" cstate="print">
            <a:duotone>
              <a:schemeClr val="accent2">
                <a:shade val="45000"/>
                <a:satMod val="135000"/>
              </a:schemeClr>
              <a:prstClr val="white"/>
            </a:duotone>
          </a:blip>
          <a:stretch>
            <a:fillRect/>
          </a:stretch>
        </p:blipFill>
        <p:spPr>
          <a:xfrm>
            <a:off x="653142" y="1611087"/>
            <a:ext cx="2519308" cy="2722012"/>
          </a:xfrm>
          <a:prstGeom prst="rect">
            <a:avLst/>
          </a:prstGeom>
          <a:ln>
            <a:noFill/>
          </a:ln>
        </p:spPr>
      </p:pic>
      <p:sp>
        <p:nvSpPr>
          <p:cNvPr id="6" name="Rectangle 8"/>
          <p:cNvSpPr>
            <a:spLocks noChangeArrowheads="1"/>
          </p:cNvSpPr>
          <p:nvPr/>
        </p:nvSpPr>
        <p:spPr bwMode="auto">
          <a:xfrm>
            <a:off x="2288148" y="888907"/>
            <a:ext cx="7119937" cy="4572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uk-UA" sz="2400" b="1" dirty="0">
                <a:solidFill>
                  <a:srgbClr val="002060"/>
                </a:solidFill>
                <a:effectLst>
                  <a:outerShdw blurRad="38100" dist="38100" dir="2700000" algn="tl">
                    <a:srgbClr val="000000">
                      <a:alpha val="43137"/>
                    </a:srgbClr>
                  </a:outerShdw>
                </a:effectLst>
              </a:rPr>
              <a:t>ПІДРУЧНИК</a:t>
            </a:r>
            <a:endParaRPr lang="ru-RU" sz="2400" b="1" dirty="0">
              <a:solidFill>
                <a:srgbClr val="002060"/>
              </a:solidFill>
              <a:effectLst>
                <a:outerShdw blurRad="38100" dist="38100" dir="2700000" algn="tl">
                  <a:srgbClr val="000000">
                    <a:alpha val="43137"/>
                  </a:srgbClr>
                </a:outerShdw>
              </a:effectLst>
            </a:endParaRPr>
          </a:p>
        </p:txBody>
      </p:sp>
      <p:sp>
        <p:nvSpPr>
          <p:cNvPr id="8" name="Rectangle 8">
            <a:extLst>
              <a:ext uri="{FF2B5EF4-FFF2-40B4-BE49-F238E27FC236}">
                <a16:creationId xmlns:a16="http://schemas.microsoft.com/office/drawing/2014/main" id="{567E4B17-DBE4-437D-A65A-8A9C87E7908F}"/>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(2)</a:t>
            </a:r>
            <a:endParaRPr lang="ru-RU" sz="2000" b="1" dirty="0">
              <a:solidFill>
                <a:srgbClr val="002060"/>
              </a:solidFill>
              <a:effectLst>
                <a:outerShdw blurRad="38100" dist="38100" dir="2700000" algn="tl">
                  <a:srgbClr val="000000">
                    <a:alpha val="43137"/>
                  </a:srgbClr>
                </a:outerShdw>
              </a:effectLst>
            </a:endParaRPr>
          </a:p>
        </p:txBody>
      </p:sp>
      <p:sp>
        <p:nvSpPr>
          <p:cNvPr id="5" name="Прямоугольник 4"/>
          <p:cNvSpPr/>
          <p:nvPr/>
        </p:nvSpPr>
        <p:spPr>
          <a:xfrm>
            <a:off x="319315" y="2479263"/>
            <a:ext cx="11553374" cy="1015663"/>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pPr>
            <a:r>
              <a:rPr lang="uk-UA" sz="2000" b="1" dirty="0"/>
              <a:t>Навчальне видання, що містить у повному обсязі систематичний виклад навчальної дисципліни, відповідає навчальній програмі та має відповідний офіційно наданий гриф</a:t>
            </a:r>
            <a:endParaRPr lang="ru-RU" sz="2000" b="1" dirty="0"/>
          </a:p>
        </p:txBody>
      </p:sp>
    </p:spTree>
    <p:extLst>
      <p:ext uri="{BB962C8B-B14F-4D97-AF65-F5344CB8AC3E}">
        <p14:creationId xmlns:p14="http://schemas.microsoft.com/office/powerpoint/2010/main" val="11602487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5</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dirty="0">
                <a:solidFill>
                  <a:srgbClr val="314663"/>
                </a:solidFill>
                <a:effectLst>
                  <a:outerShdw blurRad="38100" dist="38100" dir="2700000" algn="tl">
                    <a:srgbClr val="000000">
                      <a:alpha val="43137"/>
                    </a:srgbClr>
                  </a:outerShdw>
                </a:effectLst>
                <a:latin typeface="+mj-lt"/>
                <a:cs typeface="Times New Roman" pitchFamily="18" charset="0"/>
              </a:rPr>
              <a:t>Приклад висновків експертизи рукописів методичних матеріалів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5" name="Прямоугольник 4"/>
          <p:cNvSpPr/>
          <p:nvPr/>
        </p:nvSpPr>
        <p:spPr>
          <a:xfrm>
            <a:off x="0" y="1"/>
            <a:ext cx="12192000" cy="564770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lvl="0" indent="342900" algn="ctr" fontAlgn="base">
              <a:spcBef>
                <a:spcPct val="0"/>
              </a:spcBef>
              <a:spcAft>
                <a:spcPct val="0"/>
              </a:spcAft>
              <a:tabLst>
                <a:tab pos="450850" algn="l"/>
                <a:tab pos="539750" algn="l"/>
              </a:tabLst>
            </a:pPr>
            <a:r>
              <a:rPr lang="uk-UA"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Національний технічний університет</a:t>
            </a:r>
            <a:endParaRPr lang="uk-UA"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r>
              <a:rPr lang="uk-UA"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«Дніпровська політехніка»</a:t>
            </a:r>
            <a:endParaRPr lang="uk-UA"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endParaRPr lang="uk-UA"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r>
              <a:rPr lang="uk-UA"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Навчально-методичний відділ</a:t>
            </a:r>
            <a:endParaRPr lang="uk-UA"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r>
              <a:rPr lang="uk-UA"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Сектор методичного забезпечення навчального процесу</a:t>
            </a:r>
            <a:endParaRPr lang="uk-UA"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endParaRPr lang="uk-UA"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r>
              <a:rPr lang="uk-UA"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Висновки експертизи</a:t>
            </a:r>
            <a:endParaRPr lang="uk-UA"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algn="ctr" eaLnBrk="0" fontAlgn="base" hangingPunct="0">
              <a:spcBef>
                <a:spcPct val="0"/>
              </a:spcBef>
              <a:spcAft>
                <a:spcPct val="0"/>
              </a:spcAft>
              <a:tabLst>
                <a:tab pos="450850" algn="l"/>
                <a:tab pos="539750" algn="l"/>
              </a:tabLst>
            </a:pPr>
            <a:r>
              <a:rPr lang="uk-UA"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навчально-методичних матеріалів</a:t>
            </a:r>
            <a:endParaRPr lang="uk-UA"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63538" lvl="0" indent="-20638" algn="just" eaLnBrk="0" fontAlgn="base" hangingPunct="0">
              <a:spcBef>
                <a:spcPts val="600"/>
              </a:spcBef>
              <a:spcAft>
                <a:spcPct val="0"/>
              </a:spcAft>
              <a:tabLst>
                <a:tab pos="450850" algn="l"/>
                <a:tab pos="539750" algn="l"/>
                <a:tab pos="11480800" algn="l"/>
              </a:tabLs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За результатами експертизи (протокол № 3</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від 12.03.2020</a:t>
            </a: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встановлено, що рукопис «</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Родовища природного каміння. Матеріали методичного забезпечення практичних робіт для бакалаврів спеціальності 184 Гірництво» (автори: І</a:t>
            </a: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 </a:t>
            </a:r>
            <a:r>
              <a:rPr lang="uk-UA" sz="1400" dirty="0" err="1"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Нікітенко</a:t>
            </a: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Є.В. </a:t>
            </a:r>
            <a:r>
              <a:rPr lang="uk-UA" sz="1400" dirty="0" err="1"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Солдатенко</a:t>
            </a: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С.В. Шевченко):</a:t>
            </a:r>
          </a:p>
          <a:p>
            <a:pPr marL="363538" lvl="0" indent="-20638" algn="just" eaLnBrk="0" fontAlgn="base" hangingPunct="0">
              <a:spcBef>
                <a:spcPts val="600"/>
              </a:spcBef>
              <a:spcAft>
                <a:spcPct val="0"/>
              </a:spcAft>
              <a:tabLst>
                <a:tab pos="450850" algn="l"/>
                <a:tab pos="539750" algn="l"/>
                <a:tab pos="11480800" algn="l"/>
              </a:tabLst>
            </a:pP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підпорядковано очікуваним результатам навчання з практичних занять, що передбачені робочою програмою дисципліни «Родовища природного каміння» освітньо-професійної програми «Гірництво» бакалавра спеціальності 184 Гірництво;</a:t>
            </a:r>
          </a:p>
          <a:p>
            <a:pPr marL="363538" lvl="0" indent="-20638" algn="just" eaLnBrk="0" fontAlgn="base" hangingPunct="0">
              <a:spcBef>
                <a:spcPts val="600"/>
              </a:spcBef>
              <a:spcAft>
                <a:spcPct val="0"/>
              </a:spcAft>
              <a:tabLst>
                <a:tab pos="450850" algn="l"/>
                <a:tab pos="539750" algn="l"/>
                <a:tab pos="11480800" algn="l"/>
              </a:tabLst>
            </a:pP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побудовано відповідно до принципів дидактики;</a:t>
            </a:r>
          </a:p>
          <a:p>
            <a:pPr marL="363538" lvl="0" indent="-20638" algn="just" eaLnBrk="0" fontAlgn="base" hangingPunct="0">
              <a:spcBef>
                <a:spcPts val="600"/>
              </a:spcBef>
              <a:spcAft>
                <a:spcPct val="0"/>
              </a:spcAft>
              <a:tabLst>
                <a:tab pos="450850" algn="l"/>
                <a:tab pos="539750" algn="l"/>
                <a:tab pos="11480800" algn="l"/>
              </a:tabLst>
            </a:pP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опрацьовано редакційним відділом (редактор Ільченко О.Н.):</a:t>
            </a:r>
          </a:p>
          <a:p>
            <a:pPr marL="363538" lvl="0" indent="-20638" algn="just" eaLnBrk="0" fontAlgn="base" hangingPunct="0">
              <a:spcBef>
                <a:spcPts val="600"/>
              </a:spcBef>
              <a:spcAft>
                <a:spcPct val="0"/>
              </a:spcAft>
              <a:tabLst>
                <a:tab pos="450850" algn="l"/>
                <a:tab pos="539750" algn="l"/>
                <a:tab pos="11480800" algn="l"/>
              </a:tabLst>
            </a:pP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відповідає вимогам «</a:t>
            </a:r>
            <a:r>
              <a:rPr lang="uk-UA" sz="1400" dirty="0" bmk="">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Положення про порядок видання в світ інформаційно-методичного забезпечення освітнього процесу в Національному технічному університеті «Дніпровська політехніка».</a:t>
            </a:r>
            <a:endPar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63538" lvl="0" indent="-20638" algn="just" eaLnBrk="0" fontAlgn="base" hangingPunct="0">
              <a:spcBef>
                <a:spcPts val="600"/>
              </a:spcBef>
              <a:spcAft>
                <a:spcPct val="0"/>
              </a:spcAft>
              <a:tabLst>
                <a:tab pos="450850" algn="l"/>
                <a:tab pos="539750" algn="l"/>
                <a:tab pos="11480800" algn="l"/>
              </a:tabLst>
            </a:pP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Рукопис рекомендовано до </a:t>
            </a:r>
            <a:r>
              <a:rPr lang="uk-UA" sz="1400" dirty="0" bmk="">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видання в світ у друкованому вигляді та/або як електронний ресурс. </a:t>
            </a:r>
            <a:endPar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63538" lvl="0" indent="-20638" algn="just" eaLnBrk="0" fontAlgn="base" hangingPunct="0">
              <a:spcBef>
                <a:spcPts val="600"/>
              </a:spcBef>
              <a:spcAft>
                <a:spcPct val="0"/>
              </a:spcAft>
              <a:tabLst>
                <a:tab pos="450850" algn="l"/>
                <a:tab pos="539750" algn="l"/>
                <a:tab pos="11480800" algn="l"/>
              </a:tabLst>
            </a:pPr>
            <a:r>
              <a:rPr lang="uk-UA" sz="14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Бібліографічний опис друкованого видання</a:t>
            </a:r>
            <a:r>
              <a:rPr lang="uk-UA" sz="1400" baseline="30000" dirty="0" bmk="">
                <a:solidFill>
                  <a:prstClr val="black"/>
                </a:solidFill>
                <a:latin typeface="Times New Roman" panose="02020603050405020304" pitchFamily="18" charset="0"/>
                <a:ea typeface="Times New Roman" panose="02020603050405020304" pitchFamily="18" charset="0"/>
                <a:cs typeface="Times New Roman" panose="02020603050405020304" pitchFamily="18" charset="0"/>
                <a:hlinkClick r:id="rId3"/>
              </a:rPr>
              <a:t>[1]</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marL="363538" lvl="0" indent="-20638" algn="just" eaLnBrk="0" fontAlgn="base" hangingPunct="0">
              <a:spcBef>
                <a:spcPts val="600"/>
              </a:spcBef>
              <a:spcAft>
                <a:spcPct val="0"/>
              </a:spcAft>
              <a:tabLst>
                <a:tab pos="450850" algn="l"/>
                <a:tab pos="539750" algn="l"/>
                <a:tab pos="11480800" algn="l"/>
              </a:tabLst>
            </a:pPr>
            <a:r>
              <a:rPr lang="uk-UA"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Нікітенко</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І.С. Родовища природного каміння. Матеріали методичного забезпечення практичних робіт для студентів спеціальності 184 Гірництво / Нац. техн. ун-т. «Дніпровська політехніка» ; І.С. </a:t>
            </a:r>
            <a:r>
              <a:rPr lang="uk-UA"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Нікітенко</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Є.В. </a:t>
            </a:r>
            <a:r>
              <a:rPr lang="uk-UA"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Солдатенко</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С.В. Шевченко. – Д. : НТУ «</a:t>
            </a:r>
            <a:r>
              <a:rPr lang="uk-UA"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ДП</a:t>
            </a:r>
            <a:r>
              <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2020. – 33 с.</a:t>
            </a:r>
          </a:p>
          <a:p>
            <a:pPr lvl="0" indent="342900" eaLnBrk="0" fontAlgn="base" hangingPunct="0">
              <a:spcBef>
                <a:spcPts val="600"/>
              </a:spcBef>
              <a:spcAft>
                <a:spcPct val="0"/>
              </a:spcAft>
              <a:tabLst>
                <a:tab pos="450850" algn="l"/>
                <a:tab pos="539750" algn="l"/>
                <a:tab pos="11480800" algn="l"/>
              </a:tabLst>
            </a:pPr>
            <a:endPar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eaLnBrk="0" fontAlgn="base" hangingPunct="0">
              <a:spcBef>
                <a:spcPts val="600"/>
              </a:spcBef>
              <a:spcAft>
                <a:spcPct val="0"/>
              </a:spcAft>
              <a:tabLst>
                <a:tab pos="450850" algn="l"/>
                <a:tab pos="539750" algn="l"/>
                <a:tab pos="11480800" algn="l"/>
              </a:tabLs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Експерт                                                                                _________________</a:t>
            </a:r>
            <a:endParaRPr lang="uk-UA"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342900" eaLnBrk="0" fontAlgn="base" hangingPunct="0">
              <a:spcBef>
                <a:spcPts val="600"/>
              </a:spcBef>
              <a:spcAft>
                <a:spcPct val="0"/>
              </a:spcAft>
              <a:tabLst>
                <a:tab pos="450850" algn="l"/>
                <a:tab pos="539750" algn="l"/>
                <a:tab pos="11480800" algn="l"/>
              </a:tabLst>
            </a:pPr>
            <a:r>
              <a:rPr lang="uk-U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Керівник сектору НМВ                                                      _________________</a:t>
            </a:r>
            <a:endParaRPr lang="ru-RU"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5369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Рубрикація</a:t>
            </a:r>
            <a:endParaRPr lang="ru-RU" altLang="ru-RU" sz="1800" b="1" i="1" dirty="0">
              <a:solidFill>
                <a:schemeClr val="accent2"/>
              </a:solidFill>
              <a:effectLst>
                <a:outerShdw blurRad="38100" dist="38100" dir="2700000" algn="tl">
                  <a:srgbClr val="000000">
                    <a:alpha val="43137"/>
                  </a:srgbClr>
                </a:outerShdw>
              </a:effectLst>
            </a:endParaRPr>
          </a:p>
        </p:txBody>
      </p:sp>
      <p:sp>
        <p:nvSpPr>
          <p:cNvPr id="3" name="Прямоугольник 2">
            <a:extLst>
              <a:ext uri="{FF2B5EF4-FFF2-40B4-BE49-F238E27FC236}">
                <a16:creationId xmlns:a16="http://schemas.microsoft.com/office/drawing/2014/main" id="{77FC1D12-D4DD-4166-8A2A-714714F14407}"/>
              </a:ext>
            </a:extLst>
          </p:cNvPr>
          <p:cNvSpPr/>
          <p:nvPr/>
        </p:nvSpPr>
        <p:spPr>
          <a:xfrm>
            <a:off x="237326" y="991802"/>
            <a:ext cx="11448287" cy="4647426"/>
          </a:xfrm>
          <a:prstGeom prst="rect">
            <a:avLst/>
          </a:prstGeom>
        </p:spPr>
        <p:txBody>
          <a:bodyPr wrap="square">
            <a:spAutoFit/>
          </a:bodyPr>
          <a:lstStyle/>
          <a:p>
            <a:pPr>
              <a:defRPr/>
            </a:pPr>
            <a:r>
              <a:rPr lang="uk-UA" b="1" dirty="0">
                <a:latin typeface="Arial" charset="0"/>
              </a:rPr>
              <a:t>У навчальних виданнях найзручнішою системою рубрикації визнано </a:t>
            </a:r>
            <a:r>
              <a:rPr lang="uk-UA" b="1" dirty="0" err="1">
                <a:latin typeface="Arial" charset="0"/>
              </a:rPr>
              <a:t>індексаційну</a:t>
            </a:r>
            <a:r>
              <a:rPr lang="uk-UA" b="1" dirty="0">
                <a:latin typeface="Arial" charset="0"/>
              </a:rPr>
              <a:t>:</a:t>
            </a:r>
          </a:p>
          <a:p>
            <a:pPr indent="717550">
              <a:defRPr/>
            </a:pPr>
            <a:r>
              <a:rPr lang="uk-UA" sz="2400" dirty="0">
                <a:latin typeface="Times New Roman" panose="02020603050405020304" pitchFamily="18" charset="0"/>
                <a:cs typeface="Times New Roman" panose="02020603050405020304" pitchFamily="18" charset="0"/>
              </a:rPr>
              <a:t>1</a:t>
            </a:r>
          </a:p>
          <a:p>
            <a:pPr indent="717550">
              <a:defRPr/>
            </a:pPr>
            <a:r>
              <a:rPr lang="uk-UA" sz="2400" dirty="0">
                <a:latin typeface="Times New Roman" panose="02020603050405020304" pitchFamily="18" charset="0"/>
                <a:cs typeface="Times New Roman" panose="02020603050405020304" pitchFamily="18" charset="0"/>
              </a:rPr>
              <a:t>1.1</a:t>
            </a:r>
          </a:p>
          <a:p>
            <a:pPr indent="717550">
              <a:defRPr/>
            </a:pPr>
            <a:r>
              <a:rPr lang="uk-UA" sz="2400" dirty="0">
                <a:latin typeface="Times New Roman" panose="02020603050405020304" pitchFamily="18" charset="0"/>
                <a:cs typeface="Times New Roman" panose="02020603050405020304" pitchFamily="18" charset="0"/>
              </a:rPr>
              <a:t>1.1.1</a:t>
            </a:r>
          </a:p>
          <a:p>
            <a:pPr indent="717550">
              <a:defRPr/>
            </a:pPr>
            <a:r>
              <a:rPr lang="uk-UA" sz="2400" dirty="0">
                <a:latin typeface="Times New Roman" panose="02020603050405020304" pitchFamily="18" charset="0"/>
                <a:cs typeface="Times New Roman" panose="02020603050405020304" pitchFamily="18" charset="0"/>
              </a:rPr>
              <a:t>1.1.1.1</a:t>
            </a:r>
          </a:p>
          <a:p>
            <a:pPr indent="717550">
              <a:defRPr/>
            </a:pPr>
            <a:endParaRPr lang="uk-UA" sz="800" b="1" dirty="0">
              <a:latin typeface="Times New Roman" panose="02020603050405020304" pitchFamily="18" charset="0"/>
              <a:cs typeface="Times New Roman" panose="02020603050405020304" pitchFamily="18" charset="0"/>
            </a:endParaRPr>
          </a:p>
          <a:p>
            <a:pPr>
              <a:defRPr/>
            </a:pPr>
            <a:r>
              <a:rPr lang="uk-UA" b="1" dirty="0">
                <a:latin typeface="Arial" charset="0"/>
              </a:rPr>
              <a:t>Крапку наприкінці назви рубрики не ставлять: </a:t>
            </a:r>
          </a:p>
          <a:p>
            <a:pPr>
              <a:defRPr/>
            </a:pPr>
            <a:endParaRPr lang="uk-UA" b="1" dirty="0">
              <a:latin typeface="Arial" charset="0"/>
            </a:endParaRPr>
          </a:p>
          <a:p>
            <a:pPr indent="719138"/>
            <a:r>
              <a:rPr lang="uk-UA" sz="2400" b="1" dirty="0">
                <a:latin typeface="Times New Roman" panose="02020603050405020304" pitchFamily="18" charset="0"/>
                <a:cs typeface="Times New Roman" panose="02020603050405020304" pitchFamily="18" charset="0"/>
              </a:rPr>
              <a:t>5.1  Кадрове забезпечення освітнього процесу</a:t>
            </a:r>
          </a:p>
          <a:p>
            <a:endParaRPr lang="uk-UA" altLang="ru-RU" sz="2400" b="1" dirty="0">
              <a:solidFill>
                <a:schemeClr val="accent1"/>
              </a:solidFill>
              <a:latin typeface="Times New Roman" panose="02020603050405020304" pitchFamily="18" charset="0"/>
              <a:cs typeface="Times New Roman" panose="02020603050405020304" pitchFamily="18" charset="0"/>
            </a:endParaRPr>
          </a:p>
          <a:p>
            <a:r>
              <a:rPr lang="uk-UA" altLang="ru-RU" b="1" dirty="0">
                <a:latin typeface="Arial" charset="0"/>
              </a:rPr>
              <a:t>Якщо заголовок скомпоновано в підбір із текстом, то крапка наприкінці необхідна:</a:t>
            </a:r>
          </a:p>
          <a:p>
            <a:endParaRPr lang="uk-UA" altLang="ru-RU" sz="2400" b="1" dirty="0">
              <a:solidFill>
                <a:schemeClr val="tx2"/>
              </a:solidFill>
            </a:endParaRPr>
          </a:p>
          <a:p>
            <a:pPr indent="719138"/>
            <a:r>
              <a:rPr lang="uk-UA" altLang="ru-RU" sz="2400" b="1" dirty="0">
                <a:latin typeface="Times New Roman" panose="02020603050405020304" pitchFamily="18" charset="0"/>
                <a:cs typeface="Times New Roman" panose="02020603050405020304" pitchFamily="18" charset="0"/>
              </a:rPr>
              <a:t>5.3 Норми чисельності студентів. </a:t>
            </a:r>
            <a:r>
              <a:rPr lang="uk-UA" altLang="ru-RU" sz="2400" dirty="0">
                <a:latin typeface="Times New Roman" panose="02020603050405020304" pitchFamily="18" charset="0"/>
                <a:cs typeface="Times New Roman" panose="02020603050405020304" pitchFamily="18" charset="0"/>
              </a:rPr>
              <a:t>Визначаються нормативами затвердженими Кабінетом Міністрів України для кожної спеціальності. </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1983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Скорочення</a:t>
            </a:r>
            <a:r>
              <a:rPr lang="ru-RU" altLang="ru-RU" sz="1800" b="1" i="1" dirty="0">
                <a:solidFill>
                  <a:schemeClr val="accent2"/>
                </a:solidFill>
                <a:effectLst>
                  <a:outerShdw blurRad="38100" dist="38100" dir="2700000" algn="tl">
                    <a:srgbClr val="000000">
                      <a:alpha val="43137"/>
                    </a:srgbClr>
                  </a:outerShdw>
                </a:effectLst>
              </a:rPr>
              <a:t> (1)</a:t>
            </a:r>
          </a:p>
        </p:txBody>
      </p:sp>
      <p:sp>
        <p:nvSpPr>
          <p:cNvPr id="7" name="Text Box 8">
            <a:extLst>
              <a:ext uri="{FF2B5EF4-FFF2-40B4-BE49-F238E27FC236}">
                <a16:creationId xmlns:a16="http://schemas.microsoft.com/office/drawing/2014/main" id="{EDA90CFB-859C-4E89-9320-3DD2DB45DC0C}"/>
              </a:ext>
            </a:extLst>
          </p:cNvPr>
          <p:cNvSpPr txBox="1">
            <a:spLocks noChangeArrowheads="1"/>
          </p:cNvSpPr>
          <p:nvPr/>
        </p:nvSpPr>
        <p:spPr bwMode="auto">
          <a:xfrm>
            <a:off x="329184" y="1837629"/>
            <a:ext cx="11655552" cy="2585323"/>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pPr eaLnBrk="1" hangingPunct="1">
              <a:defRPr/>
            </a:pPr>
            <a:r>
              <a:rPr lang="uk-UA" b="1" dirty="0">
                <a:latin typeface="+mj-lt"/>
              </a:rPr>
              <a:t>Окремо вживану в тексті частину слова прийнято позначати графічно: крапкою, косою рискою, дефісом.  </a:t>
            </a:r>
            <a:r>
              <a:rPr lang="uk-UA" b="1" i="1" dirty="0">
                <a:latin typeface="+mj-lt"/>
              </a:rPr>
              <a:t>Наприклад:</a:t>
            </a:r>
            <a:r>
              <a:rPr lang="uk-UA" b="1" dirty="0">
                <a:latin typeface="+mj-lt"/>
              </a:rPr>
              <a:t> </a:t>
            </a:r>
          </a:p>
          <a:p>
            <a:pPr eaLnBrk="1" hangingPunct="1">
              <a:defRPr/>
            </a:pPr>
            <a:endParaRPr lang="uk-UA" sz="2400" b="1" dirty="0">
              <a:solidFill>
                <a:srgbClr val="660033"/>
              </a:solidFill>
              <a:latin typeface="Arial Narrow" pitchFamily="34" charset="0"/>
            </a:endParaRPr>
          </a:p>
          <a:p>
            <a:pPr indent="719138" eaLnBrk="1" hangingPunct="1">
              <a:defRPr/>
            </a:pPr>
            <a:r>
              <a:rPr lang="uk-UA" sz="2400" dirty="0">
                <a:latin typeface="Times New Roman" panose="02020603050405020304" pitchFamily="18" charset="0"/>
                <a:cs typeface="Times New Roman" panose="02020603050405020304" pitchFamily="18" charset="0"/>
              </a:rPr>
              <a:t>р. – рік;    </a:t>
            </a:r>
          </a:p>
          <a:p>
            <a:pPr indent="717550">
              <a:defRPr/>
            </a:pPr>
            <a:r>
              <a:rPr lang="uk-UA" sz="2400" dirty="0" err="1">
                <a:latin typeface="Times New Roman" panose="02020603050405020304" pitchFamily="18" charset="0"/>
                <a:cs typeface="Times New Roman" panose="02020603050405020304" pitchFamily="18" charset="0"/>
              </a:rPr>
              <a:t>інж.-мех</a:t>
            </a:r>
            <a:r>
              <a:rPr lang="uk-UA" sz="2400" dirty="0">
                <a:latin typeface="Times New Roman" panose="02020603050405020304" pitchFamily="18" charset="0"/>
                <a:cs typeface="Times New Roman" panose="02020603050405020304" pitchFamily="18" charset="0"/>
              </a:rPr>
              <a:t>. – інженер-механік;  </a:t>
            </a:r>
          </a:p>
          <a:p>
            <a:pPr indent="717550">
              <a:defRPr/>
            </a:pPr>
            <a:r>
              <a:rPr lang="uk-UA" sz="2400" dirty="0">
                <a:latin typeface="Times New Roman" panose="02020603050405020304" pitchFamily="18" charset="0"/>
                <a:cs typeface="Times New Roman" panose="02020603050405020304" pitchFamily="18" charset="0"/>
              </a:rPr>
              <a:t>с.-г. – сільськогосподарський;  </a:t>
            </a:r>
          </a:p>
          <a:p>
            <a:pPr indent="717550">
              <a:defRPr/>
            </a:pPr>
            <a:r>
              <a:rPr lang="uk-UA" sz="2400" dirty="0">
                <a:latin typeface="Times New Roman" panose="02020603050405020304" pitchFamily="18" charset="0"/>
                <a:cs typeface="Times New Roman" panose="02020603050405020304" pitchFamily="18" charset="0"/>
              </a:rPr>
              <a:t>н/д – на Дону</a:t>
            </a:r>
          </a:p>
        </p:txBody>
      </p:sp>
    </p:spTree>
    <p:extLst>
      <p:ext uri="{BB962C8B-B14F-4D97-AF65-F5344CB8AC3E}">
        <p14:creationId xmlns:p14="http://schemas.microsoft.com/office/powerpoint/2010/main" val="4914108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Скорочення</a:t>
            </a:r>
            <a:r>
              <a:rPr lang="ru-RU" altLang="ru-RU" sz="1800" b="1" i="1" dirty="0">
                <a:solidFill>
                  <a:schemeClr val="accent2"/>
                </a:solidFill>
                <a:effectLst>
                  <a:outerShdw blurRad="38100" dist="38100" dir="2700000" algn="tl">
                    <a:srgbClr val="000000">
                      <a:alpha val="43137"/>
                    </a:srgbClr>
                  </a:outerShdw>
                </a:effectLst>
              </a:rPr>
              <a:t> (2)</a:t>
            </a:r>
          </a:p>
        </p:txBody>
      </p:sp>
      <p:sp>
        <p:nvSpPr>
          <p:cNvPr id="5" name="Text Box 8">
            <a:extLst>
              <a:ext uri="{FF2B5EF4-FFF2-40B4-BE49-F238E27FC236}">
                <a16:creationId xmlns:a16="http://schemas.microsoft.com/office/drawing/2014/main" id="{AF59BBCE-01AC-4F91-8FFB-A8E549121B31}"/>
              </a:ext>
            </a:extLst>
          </p:cNvPr>
          <p:cNvSpPr txBox="1">
            <a:spLocks noChangeArrowheads="1"/>
          </p:cNvSpPr>
          <p:nvPr/>
        </p:nvSpPr>
        <p:spPr bwMode="auto">
          <a:xfrm>
            <a:off x="335280" y="1397505"/>
            <a:ext cx="11521440" cy="3816429"/>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defRPr/>
            </a:pPr>
            <a:r>
              <a:rPr lang="uk-UA" b="1" dirty="0">
                <a:solidFill>
                  <a:schemeClr val="tx1"/>
                </a:solidFill>
                <a:latin typeface="Arial" charset="0"/>
              </a:rPr>
              <a:t>Як знак скорочення крапка ставиться тоді, коли при читанні вголос слово  вимовляється у повній формі, за винятком:</a:t>
            </a:r>
            <a:endParaRPr lang="ru-RU" b="1" dirty="0">
              <a:solidFill>
                <a:schemeClr val="tx1"/>
              </a:solidFill>
              <a:latin typeface="Arial" charset="0"/>
            </a:endParaRPr>
          </a:p>
          <a:p>
            <a:pPr eaLnBrk="1" hangingPunct="1">
              <a:defRPr/>
            </a:pPr>
            <a:endParaRPr lang="uk-UA" sz="1400" b="1" dirty="0">
              <a:solidFill>
                <a:srgbClr val="990033"/>
              </a:solidFill>
              <a:latin typeface="Arial" charset="0"/>
            </a:endParaRPr>
          </a:p>
          <a:p>
            <a:pPr marL="285750" indent="-285750" eaLnBrk="1" hangingPunct="1">
              <a:buClr>
                <a:srgbClr val="FF0000"/>
              </a:buClr>
              <a:buFont typeface="Wingdings" panose="05000000000000000000" pitchFamily="2" charset="2"/>
              <a:buChar char="v"/>
              <a:defRPr/>
            </a:pPr>
            <a:r>
              <a:rPr lang="uk-UA" b="1" dirty="0">
                <a:solidFill>
                  <a:schemeClr val="tx1"/>
                </a:solidFill>
                <a:latin typeface="Arial" charset="0"/>
              </a:rPr>
              <a:t>абревіатур: </a:t>
            </a:r>
            <a:r>
              <a:rPr lang="uk-UA" sz="2400" dirty="0">
                <a:solidFill>
                  <a:schemeClr val="tx2"/>
                </a:solidFill>
                <a:latin typeface="Times New Roman" panose="02020603050405020304" pitchFamily="18" charset="0"/>
                <a:cs typeface="Times New Roman" panose="02020603050405020304" pitchFamily="18" charset="0"/>
              </a:rPr>
              <a:t> </a:t>
            </a:r>
            <a:r>
              <a:rPr lang="uk-UA" sz="2400" dirty="0">
                <a:solidFill>
                  <a:schemeClr val="tx1"/>
                </a:solidFill>
                <a:latin typeface="Times New Roman" panose="02020603050405020304" pitchFamily="18" charset="0"/>
                <a:cs typeface="Times New Roman" panose="02020603050405020304" pitchFamily="18" charset="0"/>
              </a:rPr>
              <a:t>ККД, ЕРС, НГУ</a:t>
            </a:r>
          </a:p>
          <a:p>
            <a:pPr eaLnBrk="1" hangingPunct="1">
              <a:buClr>
                <a:schemeClr val="tx2"/>
              </a:buClr>
              <a:defRPr/>
            </a:pPr>
            <a:endParaRPr lang="ru-RU" b="1" dirty="0">
              <a:solidFill>
                <a:schemeClr val="tx2"/>
              </a:solidFill>
              <a:latin typeface="Arial" charset="0"/>
            </a:endParaRPr>
          </a:p>
          <a:p>
            <a:pPr marL="285750" indent="-285750">
              <a:buClr>
                <a:srgbClr val="FF0000"/>
              </a:buClr>
              <a:buFont typeface="Wingdings" panose="05000000000000000000" pitchFamily="2" charset="2"/>
              <a:buChar char="v"/>
              <a:defRPr/>
            </a:pPr>
            <a:r>
              <a:rPr lang="uk-UA" b="1" dirty="0">
                <a:solidFill>
                  <a:schemeClr val="tx1"/>
                </a:solidFill>
                <a:latin typeface="Arial" charset="0"/>
              </a:rPr>
              <a:t>скорочень із застосуванням косої риски: </a:t>
            </a:r>
            <a:r>
              <a:rPr lang="uk-UA" sz="2400" dirty="0">
                <a:solidFill>
                  <a:schemeClr val="tx1"/>
                </a:solidFill>
                <a:latin typeface="Times New Roman" panose="02020603050405020304" pitchFamily="18" charset="0"/>
                <a:cs typeface="Times New Roman" panose="02020603050405020304" pitchFamily="18" charset="0"/>
              </a:rPr>
              <a:t>н/д, п/п</a:t>
            </a:r>
          </a:p>
          <a:p>
            <a:pPr eaLnBrk="1" hangingPunct="1">
              <a:buClr>
                <a:schemeClr val="tx2"/>
              </a:buClr>
              <a:defRPr/>
            </a:pPr>
            <a:r>
              <a:rPr lang="uk-UA"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pPr marL="285750" indent="-285750">
              <a:buClr>
                <a:srgbClr val="FF0000"/>
              </a:buClr>
              <a:buFont typeface="Wingdings" panose="05000000000000000000" pitchFamily="2" charset="2"/>
              <a:buChar char="v"/>
              <a:defRPr/>
            </a:pPr>
            <a:r>
              <a:rPr lang="uk-UA" b="1" dirty="0">
                <a:solidFill>
                  <a:schemeClr val="tx1"/>
                </a:solidFill>
                <a:latin typeface="Arial" charset="0"/>
              </a:rPr>
              <a:t>подвоєного </a:t>
            </a:r>
            <a:r>
              <a:rPr lang="uk-UA" b="1" dirty="0" err="1">
                <a:solidFill>
                  <a:schemeClr val="tx1"/>
                </a:solidFill>
                <a:latin typeface="Arial" charset="0"/>
              </a:rPr>
              <a:t>однолітерного</a:t>
            </a:r>
            <a:r>
              <a:rPr lang="uk-UA" b="1" dirty="0">
                <a:solidFill>
                  <a:schemeClr val="tx1"/>
                </a:solidFill>
                <a:latin typeface="Arial" charset="0"/>
              </a:rPr>
              <a:t> графічного скорочення:  </a:t>
            </a:r>
            <a:r>
              <a:rPr lang="uk-UA" sz="2400" dirty="0">
                <a:solidFill>
                  <a:schemeClr val="tx1"/>
                </a:solidFill>
                <a:latin typeface="Times New Roman" panose="02020603050405020304" pitchFamily="18" charset="0"/>
                <a:cs typeface="Times New Roman" panose="02020603050405020304" pitchFamily="18" charset="0"/>
              </a:rPr>
              <a:t>рр., </a:t>
            </a:r>
            <a:r>
              <a:rPr lang="uk-UA" sz="2400" dirty="0" err="1">
                <a:solidFill>
                  <a:schemeClr val="tx1"/>
                </a:solidFill>
                <a:latin typeface="Times New Roman" panose="02020603050405020304" pitchFamily="18" charset="0"/>
                <a:cs typeface="Times New Roman" panose="02020603050405020304" pitchFamily="18" charset="0"/>
              </a:rPr>
              <a:t>пп</a:t>
            </a:r>
            <a:r>
              <a:rPr lang="uk-UA" sz="2400" dirty="0">
                <a:solidFill>
                  <a:schemeClr val="tx1"/>
                </a:solidFill>
                <a:latin typeface="Times New Roman" panose="02020603050405020304" pitchFamily="18" charset="0"/>
                <a:cs typeface="Times New Roman" panose="02020603050405020304" pitchFamily="18" charset="0"/>
              </a:rPr>
              <a:t>.</a:t>
            </a:r>
          </a:p>
          <a:p>
            <a:pPr eaLnBrk="1" hangingPunct="1">
              <a:buClr>
                <a:schemeClr val="tx2"/>
              </a:buClr>
              <a:defRPr/>
            </a:pPr>
            <a:endParaRPr lang="ru-RU" b="1" dirty="0">
              <a:solidFill>
                <a:schemeClr val="tx2"/>
              </a:solidFill>
              <a:latin typeface="Arial" charset="0"/>
            </a:endParaRPr>
          </a:p>
          <a:p>
            <a:pPr marL="285750" indent="-285750">
              <a:buClr>
                <a:srgbClr val="FF0000"/>
              </a:buClr>
              <a:buFont typeface="Wingdings" panose="05000000000000000000" pitchFamily="2" charset="2"/>
              <a:buChar char="v"/>
              <a:defRPr/>
            </a:pPr>
            <a:r>
              <a:rPr lang="uk-UA" b="1" dirty="0">
                <a:solidFill>
                  <a:schemeClr val="tx1"/>
                </a:solidFill>
                <a:latin typeface="Arial" charset="0"/>
              </a:rPr>
              <a:t>скорочень, утворених вилученням голосних: </a:t>
            </a:r>
            <a:r>
              <a:rPr lang="uk-UA" sz="2400" dirty="0">
                <a:solidFill>
                  <a:schemeClr val="tx1"/>
                </a:solidFill>
                <a:latin typeface="Times New Roman" panose="02020603050405020304" pitchFamily="18" charset="0"/>
                <a:cs typeface="Times New Roman" panose="02020603050405020304" pitchFamily="18" charset="0"/>
              </a:rPr>
              <a:t>млрд,  млн</a:t>
            </a:r>
          </a:p>
          <a:p>
            <a:pPr eaLnBrk="1" hangingPunct="1">
              <a:buClr>
                <a:schemeClr val="tx2"/>
              </a:buClr>
              <a:defRPr/>
            </a:pPr>
            <a:r>
              <a:rPr lang="uk-UA" b="1" dirty="0">
                <a:solidFill>
                  <a:schemeClr val="tx2"/>
                </a:solidFill>
                <a:latin typeface="Arial" charset="0"/>
              </a:rPr>
              <a:t> </a:t>
            </a:r>
            <a:endParaRPr lang="ru-RU" b="1" dirty="0">
              <a:solidFill>
                <a:schemeClr val="tx2"/>
              </a:solidFill>
              <a:latin typeface="Arial" charset="0"/>
            </a:endParaRPr>
          </a:p>
          <a:p>
            <a:pPr marL="285750" indent="-285750">
              <a:buClr>
                <a:srgbClr val="FF0000"/>
              </a:buClr>
              <a:buFont typeface="Wingdings" panose="05000000000000000000" pitchFamily="2" charset="2"/>
              <a:buChar char="v"/>
              <a:defRPr/>
            </a:pPr>
            <a:r>
              <a:rPr lang="uk-UA" b="1" dirty="0">
                <a:solidFill>
                  <a:schemeClr val="tx1"/>
                </a:solidFill>
                <a:latin typeface="Arial" charset="0"/>
              </a:rPr>
              <a:t>скорочених позначень одиниць фізичних величин:  </a:t>
            </a:r>
            <a:r>
              <a:rPr lang="uk-UA" sz="2400" dirty="0">
                <a:solidFill>
                  <a:schemeClr val="tx1"/>
                </a:solidFill>
                <a:latin typeface="Times New Roman" panose="02020603050405020304" pitchFamily="18" charset="0"/>
                <a:cs typeface="Times New Roman" panose="02020603050405020304" pitchFamily="18" charset="0"/>
              </a:rPr>
              <a:t>25 мм, 47 кг</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6264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(1)</a:t>
            </a:r>
          </a:p>
        </p:txBody>
      </p:sp>
      <p:sp>
        <p:nvSpPr>
          <p:cNvPr id="7" name="Rectangle 121">
            <a:extLst>
              <a:ext uri="{FF2B5EF4-FFF2-40B4-BE49-F238E27FC236}">
                <a16:creationId xmlns:a16="http://schemas.microsoft.com/office/drawing/2014/main" id="{1EDCF0E9-9F37-4E0B-B148-777A64083565}"/>
              </a:ext>
            </a:extLst>
          </p:cNvPr>
          <p:cNvSpPr>
            <a:spLocks noChangeArrowheads="1"/>
          </p:cNvSpPr>
          <p:nvPr/>
        </p:nvSpPr>
        <p:spPr bwMode="auto">
          <a:xfrm>
            <a:off x="276648" y="950502"/>
            <a:ext cx="11464248" cy="104329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uk-UA" altLang="ru-RU" b="1" dirty="0"/>
              <a:t>Однозначні цілі числа записують словами у випадках, коли:</a:t>
            </a:r>
            <a:endParaRPr lang="ru-RU" altLang="ru-RU" b="1" dirty="0"/>
          </a:p>
          <a:p>
            <a:pPr eaLnBrk="1" hangingPunct="1"/>
            <a:endParaRPr lang="uk-UA" altLang="ru-RU" b="1" dirty="0">
              <a:solidFill>
                <a:srgbClr val="000000"/>
              </a:solidFill>
            </a:endParaRPr>
          </a:p>
          <a:p>
            <a:pPr marL="342900" indent="-342900" eaLnBrk="1" hangingPunct="1">
              <a:lnSpc>
                <a:spcPct val="120000"/>
              </a:lnSpc>
              <a:buClr>
                <a:srgbClr val="FF0000"/>
              </a:buClr>
              <a:buFont typeface="Wingdings" panose="05000000000000000000" pitchFamily="2" charset="2"/>
              <a:buChar char="v"/>
            </a:pPr>
            <a:r>
              <a:rPr lang="uk-UA" altLang="ru-RU" b="1" dirty="0">
                <a:solidFill>
                  <a:srgbClr val="000000"/>
                </a:solidFill>
              </a:rPr>
              <a:t>однозначне число вживається в непрямому відмінку і стоїть не при одиницях:</a:t>
            </a:r>
            <a:r>
              <a:rPr lang="uk-UA" altLang="ru-RU" b="1" dirty="0"/>
              <a:t> </a:t>
            </a:r>
          </a:p>
        </p:txBody>
      </p:sp>
      <p:graphicFrame>
        <p:nvGraphicFramePr>
          <p:cNvPr id="9" name="Group 123">
            <a:extLst>
              <a:ext uri="{FF2B5EF4-FFF2-40B4-BE49-F238E27FC236}">
                <a16:creationId xmlns:a16="http://schemas.microsoft.com/office/drawing/2014/main" id="{3004AC1E-E329-4ED3-B5F4-C766970AC4CA}"/>
              </a:ext>
            </a:extLst>
          </p:cNvPr>
          <p:cNvGraphicFramePr>
            <a:graphicFrameLocks noGrp="1"/>
          </p:cNvGraphicFramePr>
          <p:nvPr>
            <p:extLst>
              <p:ext uri="{D42A27DB-BD31-4B8C-83A1-F6EECF244321}">
                <p14:modId xmlns:p14="http://schemas.microsoft.com/office/powerpoint/2010/main" val="1241621686"/>
              </p:ext>
            </p:extLst>
          </p:nvPr>
        </p:nvGraphicFramePr>
        <p:xfrm>
          <a:off x="398568" y="2236476"/>
          <a:ext cx="11342328" cy="1619250"/>
        </p:xfrm>
        <a:graphic>
          <a:graphicData uri="http://schemas.openxmlformats.org/drawingml/2006/table">
            <a:tbl>
              <a:tblPr/>
              <a:tblGrid>
                <a:gridCol w="5482056">
                  <a:extLst>
                    <a:ext uri="{9D8B030D-6E8A-4147-A177-3AD203B41FA5}">
                      <a16:colId xmlns:a16="http://schemas.microsoft.com/office/drawing/2014/main" val="20000"/>
                    </a:ext>
                  </a:extLst>
                </a:gridCol>
                <a:gridCol w="5860272">
                  <a:extLst>
                    <a:ext uri="{9D8B030D-6E8A-4147-A177-3AD203B41FA5}">
                      <a16:colId xmlns:a16="http://schemas.microsoft.com/office/drawing/2014/main" val="20001"/>
                    </a:ext>
                  </a:extLst>
                </a:gridCol>
              </a:tblGrid>
              <a:tr h="57646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T="45736" marB="457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T="45736" marB="457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42784">
                <a:tc>
                  <a:txBody>
                    <a:bodyPr/>
                    <a:lstStyle/>
                    <a:p>
                      <a:pPr marL="0" marR="0" lvl="0" indent="0" algn="l" defTabSz="914400" rtl="0" eaLnBrk="0" fontAlgn="base" latinLnBrk="0" hangingPunct="0">
                        <a:lnSpc>
                          <a:spcPct val="120000"/>
                        </a:lnSpc>
                        <a:spcBef>
                          <a:spcPct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Лабораторія обладнана </a:t>
                      </a:r>
                    </a:p>
                    <a:p>
                      <a:pPr marL="0" marR="0" lvl="0" indent="0" algn="l" defTabSz="914400" rtl="0" eaLnBrk="0" fontAlgn="base" latinLnBrk="0" hangingPunct="0">
                        <a:lnSpc>
                          <a:spcPct val="120000"/>
                        </a:lnSpc>
                        <a:spcBef>
                          <a:spcPct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чотирма верстатами...</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36" marB="457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Лабораторія обладнана </a:t>
                      </a:r>
                    </a:p>
                    <a:p>
                      <a:pPr marL="0" marR="0" lvl="0" indent="0" algn="l" defTabSz="914400" rtl="0" eaLnBrk="0" fontAlgn="base" latinLnBrk="0" hangingPunct="0">
                        <a:lnSpc>
                          <a:spcPct val="12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верстатами...</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36" marB="457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35">
            <a:extLst>
              <a:ext uri="{FF2B5EF4-FFF2-40B4-BE49-F238E27FC236}">
                <a16:creationId xmlns:a16="http://schemas.microsoft.com/office/drawing/2014/main" id="{023E48F5-1016-43E6-B2F0-E58E780C8804}"/>
              </a:ext>
            </a:extLst>
          </p:cNvPr>
          <p:cNvSpPr>
            <a:spLocks noChangeArrowheads="1"/>
          </p:cNvSpPr>
          <p:nvPr/>
        </p:nvSpPr>
        <p:spPr bwMode="auto">
          <a:xfrm>
            <a:off x="398568" y="4265178"/>
            <a:ext cx="11342328" cy="400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marL="342900" indent="-342900" algn="just">
              <a:buClr>
                <a:srgbClr val="FF0000"/>
              </a:buClr>
              <a:buFont typeface="Wingdings" panose="05000000000000000000" pitchFamily="2" charset="2"/>
              <a:buChar char="v"/>
            </a:pPr>
            <a:r>
              <a:rPr lang="uk-UA" altLang="ru-RU" b="1" dirty="0">
                <a:solidFill>
                  <a:srgbClr val="000000"/>
                </a:solidFill>
              </a:rPr>
              <a:t>має місце збіг декількох </a:t>
            </a:r>
            <a:r>
              <a:rPr lang="uk-UA" altLang="ru-RU" b="1" dirty="0"/>
              <a:t>чисел у цифровій формі, що може утруднити читання</a:t>
            </a:r>
          </a:p>
        </p:txBody>
      </p:sp>
      <p:graphicFrame>
        <p:nvGraphicFramePr>
          <p:cNvPr id="10" name="Group 153">
            <a:extLst>
              <a:ext uri="{FF2B5EF4-FFF2-40B4-BE49-F238E27FC236}">
                <a16:creationId xmlns:a16="http://schemas.microsoft.com/office/drawing/2014/main" id="{391810C5-1BFD-4F29-9B41-742A5C1DD683}"/>
              </a:ext>
            </a:extLst>
          </p:cNvPr>
          <p:cNvGraphicFramePr>
            <a:graphicFrameLocks noGrp="1"/>
          </p:cNvGraphicFramePr>
          <p:nvPr>
            <p:extLst>
              <p:ext uri="{D42A27DB-BD31-4B8C-83A1-F6EECF244321}">
                <p14:modId xmlns:p14="http://schemas.microsoft.com/office/powerpoint/2010/main" val="776941445"/>
              </p:ext>
            </p:extLst>
          </p:nvPr>
        </p:nvGraphicFramePr>
        <p:xfrm>
          <a:off x="398568" y="4993098"/>
          <a:ext cx="11342328" cy="949262"/>
        </p:xfrm>
        <a:graphic>
          <a:graphicData uri="http://schemas.openxmlformats.org/drawingml/2006/table">
            <a:tbl>
              <a:tblPr/>
              <a:tblGrid>
                <a:gridCol w="5673338">
                  <a:extLst>
                    <a:ext uri="{9D8B030D-6E8A-4147-A177-3AD203B41FA5}">
                      <a16:colId xmlns:a16="http://schemas.microsoft.com/office/drawing/2014/main" val="20000"/>
                    </a:ext>
                  </a:extLst>
                </a:gridCol>
                <a:gridCol w="5668990">
                  <a:extLst>
                    <a:ext uri="{9D8B030D-6E8A-4147-A177-3AD203B41FA5}">
                      <a16:colId xmlns:a16="http://schemas.microsoft.com/office/drawing/2014/main" val="20001"/>
                    </a:ext>
                  </a:extLst>
                </a:gridCol>
              </a:tblGrid>
              <a:tr h="3587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8775">
                <a:tc>
                  <a:txBody>
                    <a:bodyPr/>
                    <a:lstStyle/>
                    <a:p>
                      <a:pPr marL="0" marR="0" lvl="0" indent="0" algn="l" defTabSz="914400" rtl="0" eaLnBrk="0" fontAlgn="base" latinLnBrk="0" hangingPunct="0">
                        <a:lnSpc>
                          <a:spcPct val="120000"/>
                        </a:lnSpc>
                        <a:spcBef>
                          <a:spcPct val="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п'ять 60-тонних автомобілів </a:t>
                      </a:r>
                      <a:endPar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5  60-тонних автомобілів</a:t>
                      </a:r>
                      <a:endPar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42863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(2)</a:t>
            </a:r>
          </a:p>
        </p:txBody>
      </p:sp>
      <p:graphicFrame>
        <p:nvGraphicFramePr>
          <p:cNvPr id="7" name="Group 154">
            <a:extLst>
              <a:ext uri="{FF2B5EF4-FFF2-40B4-BE49-F238E27FC236}">
                <a16:creationId xmlns:a16="http://schemas.microsoft.com/office/drawing/2014/main" id="{7E083A47-42B9-49B7-94C1-626DAC54EE99}"/>
              </a:ext>
            </a:extLst>
          </p:cNvPr>
          <p:cNvGraphicFramePr>
            <a:graphicFrameLocks noGrp="1"/>
          </p:cNvGraphicFramePr>
          <p:nvPr>
            <p:extLst>
              <p:ext uri="{D42A27DB-BD31-4B8C-83A1-F6EECF244321}">
                <p14:modId xmlns:p14="http://schemas.microsoft.com/office/powerpoint/2010/main" val="1667425274"/>
              </p:ext>
            </p:extLst>
          </p:nvPr>
        </p:nvGraphicFramePr>
        <p:xfrm>
          <a:off x="329184" y="1610487"/>
          <a:ext cx="11472672" cy="927100"/>
        </p:xfrm>
        <a:graphic>
          <a:graphicData uri="http://schemas.openxmlformats.org/drawingml/2006/table">
            <a:tbl>
              <a:tblPr/>
              <a:tblGrid>
                <a:gridCol w="5995879">
                  <a:extLst>
                    <a:ext uri="{9D8B030D-6E8A-4147-A177-3AD203B41FA5}">
                      <a16:colId xmlns:a16="http://schemas.microsoft.com/office/drawing/2014/main" val="20000"/>
                    </a:ext>
                  </a:extLst>
                </a:gridCol>
                <a:gridCol w="5476793">
                  <a:extLst>
                    <a:ext uri="{9D8B030D-6E8A-4147-A177-3AD203B41FA5}">
                      <a16:colId xmlns:a16="http://schemas.microsoft.com/office/drawing/2014/main" val="20001"/>
                    </a:ext>
                  </a:extLst>
                </a:gridCol>
              </a:tblGrid>
              <a:tr h="3127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a:ln>
                            <a:noFill/>
                          </a:ln>
                          <a:solidFill>
                            <a:srgbClr val="660033"/>
                          </a:solidFill>
                          <a:effectLst/>
                          <a:latin typeface="Arial Narrow" pitchFamily="34" charset="0"/>
                        </a:rPr>
                        <a:t>Не рекомендується</a:t>
                      </a:r>
                      <a:endParaRPr kumimoji="0" lang="ru-RU" sz="2400" b="1" i="1" u="none" strike="noStrike" cap="none" normalizeH="0" baseline="0">
                        <a:ln>
                          <a:noFill/>
                        </a:ln>
                        <a:solidFill>
                          <a:srgbClr val="660033"/>
                        </a:solidFill>
                        <a:effectLst/>
                        <a:latin typeface="Arial Narrow"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9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П'ять верстатів розміщують ...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5 верстатів розміщують…</a:t>
                      </a:r>
                      <a:endParaRPr kumimoji="0" lang="ru-RU"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Rectangle 144">
            <a:extLst>
              <a:ext uri="{FF2B5EF4-FFF2-40B4-BE49-F238E27FC236}">
                <a16:creationId xmlns:a16="http://schemas.microsoft.com/office/drawing/2014/main" id="{635B29FC-56CE-4860-87C4-64E0108F4695}"/>
              </a:ext>
            </a:extLst>
          </p:cNvPr>
          <p:cNvSpPr>
            <a:spLocks noChangeArrowheads="1"/>
          </p:cNvSpPr>
          <p:nvPr/>
        </p:nvSpPr>
        <p:spPr bwMode="auto">
          <a:xfrm>
            <a:off x="1198287" y="855918"/>
            <a:ext cx="8280400" cy="396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342900" indent="-342900" eaLnBrk="1" hangingPunct="1">
              <a:buClr>
                <a:srgbClr val="FF0000"/>
              </a:buClr>
              <a:buFont typeface="Wingdings" panose="05000000000000000000" pitchFamily="2" charset="2"/>
              <a:buChar char="v"/>
            </a:pPr>
            <a:r>
              <a:rPr lang="uk-UA" altLang="ru-RU" b="1" dirty="0">
                <a:solidFill>
                  <a:srgbClr val="000000"/>
                </a:solidFill>
              </a:rPr>
              <a:t>речення починається з кількісного числівника</a:t>
            </a:r>
            <a:endParaRPr lang="ru-RU" altLang="ru-RU" b="1" dirty="0">
              <a:solidFill>
                <a:srgbClr val="000000"/>
              </a:solidFill>
            </a:endParaRPr>
          </a:p>
        </p:txBody>
      </p:sp>
      <p:graphicFrame>
        <p:nvGraphicFramePr>
          <p:cNvPr id="11" name="Group 67">
            <a:extLst>
              <a:ext uri="{FF2B5EF4-FFF2-40B4-BE49-F238E27FC236}">
                <a16:creationId xmlns:a16="http://schemas.microsoft.com/office/drawing/2014/main" id="{F6765FE7-865A-4198-8447-A1BD52BBF58B}"/>
              </a:ext>
            </a:extLst>
          </p:cNvPr>
          <p:cNvGraphicFramePr>
            <a:graphicFrameLocks noGrp="1"/>
          </p:cNvGraphicFramePr>
          <p:nvPr>
            <p:extLst>
              <p:ext uri="{D42A27DB-BD31-4B8C-83A1-F6EECF244321}">
                <p14:modId xmlns:p14="http://schemas.microsoft.com/office/powerpoint/2010/main" val="68412012"/>
              </p:ext>
            </p:extLst>
          </p:nvPr>
        </p:nvGraphicFramePr>
        <p:xfrm>
          <a:off x="377952" y="3786189"/>
          <a:ext cx="11423904" cy="993543"/>
        </p:xfrm>
        <a:graphic>
          <a:graphicData uri="http://schemas.openxmlformats.org/drawingml/2006/table">
            <a:tbl>
              <a:tblPr/>
              <a:tblGrid>
                <a:gridCol w="5998464">
                  <a:extLst>
                    <a:ext uri="{9D8B030D-6E8A-4147-A177-3AD203B41FA5}">
                      <a16:colId xmlns:a16="http://schemas.microsoft.com/office/drawing/2014/main" val="20000"/>
                    </a:ext>
                  </a:extLst>
                </a:gridCol>
                <a:gridCol w="5425440">
                  <a:extLst>
                    <a:ext uri="{9D8B030D-6E8A-4147-A177-3AD203B41FA5}">
                      <a16:colId xmlns:a16="http://schemas.microsoft.com/office/drawing/2014/main" val="20001"/>
                    </a:ext>
                  </a:extLst>
                </a:gridCol>
              </a:tblGrid>
              <a:tr h="29809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T="45647" marB="456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T="45647" marB="456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64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Коли маса не перевищує 7 кг ... </a:t>
                      </a:r>
                      <a:endParaRPr kumimoji="0" lang="ru-RU" sz="24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a:txBody>
                  <a:tcPr marT="45647" marB="456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24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Коли маса не перевищує семи кг ... </a:t>
                      </a:r>
                      <a:endParaRPr kumimoji="0" lang="ru-RU" sz="24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endParaRPr>
                    </a:p>
                  </a:txBody>
                  <a:tcPr marT="45647" marB="45647"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Rectangle 56">
            <a:extLst>
              <a:ext uri="{FF2B5EF4-FFF2-40B4-BE49-F238E27FC236}">
                <a16:creationId xmlns:a16="http://schemas.microsoft.com/office/drawing/2014/main" id="{6483B545-0B2F-4EE7-90BA-C5AD665896D0}"/>
              </a:ext>
            </a:extLst>
          </p:cNvPr>
          <p:cNvSpPr>
            <a:spLocks noChangeArrowheads="1"/>
          </p:cNvSpPr>
          <p:nvPr/>
        </p:nvSpPr>
        <p:spPr bwMode="auto">
          <a:xfrm>
            <a:off x="1198287" y="2798764"/>
            <a:ext cx="9074426" cy="646331"/>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Clr>
                <a:srgbClr val="FF0000"/>
              </a:buClr>
              <a:buFont typeface="Wingdings" panose="05000000000000000000" pitchFamily="2" charset="2"/>
              <a:buChar char="v"/>
            </a:pPr>
            <a:r>
              <a:rPr lang="uk-UA" sz="2000" b="1" dirty="0">
                <a:solidFill>
                  <a:srgbClr val="000000"/>
                </a:solidFill>
                <a:latin typeface="Arial" panose="020B0604020202020204" pitchFamily="34" charset="0"/>
              </a:rPr>
              <a:t>утворюють сполучення з одиницями фізичних величин, грошовими одиницями тощо:</a:t>
            </a:r>
          </a:p>
        </p:txBody>
      </p:sp>
    </p:spTree>
    <p:extLst>
      <p:ext uri="{BB962C8B-B14F-4D97-AF65-F5344CB8AC3E}">
        <p14:creationId xmlns:p14="http://schemas.microsoft.com/office/powerpoint/2010/main" val="21305161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(3)</a:t>
            </a:r>
          </a:p>
        </p:txBody>
      </p:sp>
      <p:sp>
        <p:nvSpPr>
          <p:cNvPr id="8" name="Rectangle 22">
            <a:extLst>
              <a:ext uri="{FF2B5EF4-FFF2-40B4-BE49-F238E27FC236}">
                <a16:creationId xmlns:a16="http://schemas.microsoft.com/office/drawing/2014/main" id="{2FCD3F72-3140-4A43-A3BF-2BB68A4CC15C}"/>
              </a:ext>
            </a:extLst>
          </p:cNvPr>
          <p:cNvSpPr>
            <a:spLocks noChangeArrowheads="1"/>
          </p:cNvSpPr>
          <p:nvPr/>
        </p:nvSpPr>
        <p:spPr bwMode="auto">
          <a:xfrm>
            <a:off x="329184" y="1044372"/>
            <a:ext cx="11448288" cy="13356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eaLnBrk="1" hangingPunct="1">
              <a:lnSpc>
                <a:spcPct val="140000"/>
              </a:lnSpc>
            </a:pPr>
            <a:r>
              <a:rPr lang="uk-UA" altLang="ru-RU" b="1" dirty="0"/>
              <a:t>Запис багатозначних цілих чисел найчастіше має цифрову форму. </a:t>
            </a:r>
          </a:p>
          <a:p>
            <a:pPr eaLnBrk="1" hangingPunct="1">
              <a:lnSpc>
                <a:spcPct val="140000"/>
              </a:lnSpc>
            </a:pPr>
            <a:r>
              <a:rPr lang="uk-UA" altLang="ru-RU" b="1" dirty="0"/>
              <a:t>Такі числа розділяють на групи  пробілами (по три знаки) справа наліво. </a:t>
            </a:r>
          </a:p>
          <a:p>
            <a:pPr eaLnBrk="1" hangingPunct="1">
              <a:lnSpc>
                <a:spcPct val="140000"/>
              </a:lnSpc>
            </a:pPr>
            <a:r>
              <a:rPr lang="uk-UA" altLang="ru-RU" b="1" dirty="0"/>
              <a:t>Не прийнято розбивати на групи числа після </a:t>
            </a:r>
            <a:r>
              <a:rPr lang="uk-UA" altLang="ru-RU" b="1" dirty="0" err="1"/>
              <a:t>знака</a:t>
            </a:r>
            <a:r>
              <a:rPr lang="uk-UA" altLang="ru-RU" b="1" dirty="0"/>
              <a:t> номера</a:t>
            </a:r>
          </a:p>
        </p:txBody>
      </p:sp>
      <p:graphicFrame>
        <p:nvGraphicFramePr>
          <p:cNvPr id="10" name="Group 171">
            <a:extLst>
              <a:ext uri="{FF2B5EF4-FFF2-40B4-BE49-F238E27FC236}">
                <a16:creationId xmlns:a16="http://schemas.microsoft.com/office/drawing/2014/main" id="{34B9687F-3DB8-4410-8B31-5C6C439DA1A4}"/>
              </a:ext>
            </a:extLst>
          </p:cNvPr>
          <p:cNvGraphicFramePr>
            <a:graphicFrameLocks noGrp="1"/>
          </p:cNvGraphicFramePr>
          <p:nvPr>
            <p:extLst>
              <p:ext uri="{D42A27DB-BD31-4B8C-83A1-F6EECF244321}">
                <p14:modId xmlns:p14="http://schemas.microsoft.com/office/powerpoint/2010/main" val="3980268876"/>
              </p:ext>
            </p:extLst>
          </p:nvPr>
        </p:nvGraphicFramePr>
        <p:xfrm>
          <a:off x="1945672" y="3007360"/>
          <a:ext cx="8215312" cy="2286000"/>
        </p:xfrm>
        <a:graphic>
          <a:graphicData uri="http://schemas.openxmlformats.org/drawingml/2006/table">
            <a:tbl>
              <a:tblPr/>
              <a:tblGrid>
                <a:gridCol w="4143374">
                  <a:extLst>
                    <a:ext uri="{9D8B030D-6E8A-4147-A177-3AD203B41FA5}">
                      <a16:colId xmlns:a16="http://schemas.microsoft.com/office/drawing/2014/main" val="20000"/>
                    </a:ext>
                  </a:extLst>
                </a:gridCol>
                <a:gridCol w="4071938">
                  <a:extLst>
                    <a:ext uri="{9D8B030D-6E8A-4147-A177-3AD203B41FA5}">
                      <a16:colId xmlns:a16="http://schemas.microsoft.com/office/drawing/2014/main" val="20001"/>
                    </a:ext>
                  </a:extLst>
                </a:gridCol>
              </a:tblGrid>
              <a:tr h="431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27 234</a:t>
                      </a: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27234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5 775</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5775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8 224 785</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8224785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75637</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75 637</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37276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(4)</a:t>
            </a:r>
          </a:p>
        </p:txBody>
      </p:sp>
      <p:sp>
        <p:nvSpPr>
          <p:cNvPr id="7" name="Rectangle 22">
            <a:extLst>
              <a:ext uri="{FF2B5EF4-FFF2-40B4-BE49-F238E27FC236}">
                <a16:creationId xmlns:a16="http://schemas.microsoft.com/office/drawing/2014/main" id="{B552FD2A-2279-4EAF-A1D8-F11FFDC68929}"/>
              </a:ext>
            </a:extLst>
          </p:cNvPr>
          <p:cNvSpPr>
            <a:spLocks noChangeArrowheads="1"/>
          </p:cNvSpPr>
          <p:nvPr/>
        </p:nvSpPr>
        <p:spPr bwMode="auto">
          <a:xfrm>
            <a:off x="329184" y="730345"/>
            <a:ext cx="11338559" cy="95866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algn="just" eaLnBrk="1" hangingPunct="1">
              <a:lnSpc>
                <a:spcPct val="150000"/>
              </a:lnSpc>
            </a:pPr>
            <a:r>
              <a:rPr lang="uk-UA" altLang="ru-RU" b="1" dirty="0"/>
              <a:t>Запис багатозначних цілих чисел словами бажаний, коли поряд вживаються два числа, або коли вони являють собою початок речення:</a:t>
            </a:r>
          </a:p>
        </p:txBody>
      </p:sp>
      <p:graphicFrame>
        <p:nvGraphicFramePr>
          <p:cNvPr id="9" name="Group 59">
            <a:extLst>
              <a:ext uri="{FF2B5EF4-FFF2-40B4-BE49-F238E27FC236}">
                <a16:creationId xmlns:a16="http://schemas.microsoft.com/office/drawing/2014/main" id="{53FE0A27-4481-49D6-8F70-3E420CAA028F}"/>
              </a:ext>
            </a:extLst>
          </p:cNvPr>
          <p:cNvGraphicFramePr>
            <a:graphicFrameLocks noGrp="1"/>
          </p:cNvGraphicFramePr>
          <p:nvPr>
            <p:extLst>
              <p:ext uri="{D42A27DB-BD31-4B8C-83A1-F6EECF244321}">
                <p14:modId xmlns:p14="http://schemas.microsoft.com/office/powerpoint/2010/main" val="1892778797"/>
              </p:ext>
            </p:extLst>
          </p:nvPr>
        </p:nvGraphicFramePr>
        <p:xfrm>
          <a:off x="329184" y="1852671"/>
          <a:ext cx="11338558" cy="1450352"/>
        </p:xfrm>
        <a:graphic>
          <a:graphicData uri="http://schemas.openxmlformats.org/drawingml/2006/table">
            <a:tbl>
              <a:tblPr/>
              <a:tblGrid>
                <a:gridCol w="7464512">
                  <a:extLst>
                    <a:ext uri="{9D8B030D-6E8A-4147-A177-3AD203B41FA5}">
                      <a16:colId xmlns:a16="http://schemas.microsoft.com/office/drawing/2014/main" val="20000"/>
                    </a:ext>
                  </a:extLst>
                </a:gridCol>
                <a:gridCol w="3874046">
                  <a:extLst>
                    <a:ext uri="{9D8B030D-6E8A-4147-A177-3AD203B41FA5}">
                      <a16:colId xmlns:a16="http://schemas.microsoft.com/office/drawing/2014/main" val="20001"/>
                    </a:ext>
                  </a:extLst>
                </a:gridCol>
              </a:tblGrid>
              <a:tr h="3598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L="91439" marR="91439"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3142">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...3 200 двадцятитонних вантажівок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...3 200 вантажівок вантажопіднімальністю 20 т </a:t>
                      </a:r>
                    </a:p>
                  </a:txBody>
                  <a:tcPr marL="91439" marR="91439"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3 200 20-тонних вантажівок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5" marB="45725"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63">
            <a:extLst>
              <a:ext uri="{FF2B5EF4-FFF2-40B4-BE49-F238E27FC236}">
                <a16:creationId xmlns:a16="http://schemas.microsoft.com/office/drawing/2014/main" id="{0D895793-5007-4B09-A0B1-30A01E36EC12}"/>
              </a:ext>
            </a:extLst>
          </p:cNvPr>
          <p:cNvSpPr>
            <a:spLocks noChangeArrowheads="1"/>
          </p:cNvSpPr>
          <p:nvPr/>
        </p:nvSpPr>
        <p:spPr bwMode="auto">
          <a:xfrm>
            <a:off x="428626" y="3571933"/>
            <a:ext cx="11239116" cy="9588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50000"/>
              </a:lnSpc>
            </a:pPr>
            <a:r>
              <a:rPr lang="uk-UA" altLang="ru-RU" b="1" dirty="0" err="1"/>
              <a:t>Літерно</a:t>
            </a:r>
            <a:r>
              <a:rPr lang="uk-UA" altLang="ru-RU" b="1" dirty="0"/>
              <a:t>-цифрову форму доцільно використовувати для позначення великих круглих чисел:</a:t>
            </a:r>
          </a:p>
        </p:txBody>
      </p:sp>
      <p:graphicFrame>
        <p:nvGraphicFramePr>
          <p:cNvPr id="10" name="Group 81">
            <a:extLst>
              <a:ext uri="{FF2B5EF4-FFF2-40B4-BE49-F238E27FC236}">
                <a16:creationId xmlns:a16="http://schemas.microsoft.com/office/drawing/2014/main" id="{8CD47224-BFC6-44E2-B0CC-C3F94183F708}"/>
              </a:ext>
            </a:extLst>
          </p:cNvPr>
          <p:cNvGraphicFramePr>
            <a:graphicFrameLocks noGrp="1"/>
          </p:cNvGraphicFramePr>
          <p:nvPr>
            <p:extLst>
              <p:ext uri="{D42A27DB-BD31-4B8C-83A1-F6EECF244321}">
                <p14:modId xmlns:p14="http://schemas.microsoft.com/office/powerpoint/2010/main" val="3545575803"/>
              </p:ext>
            </p:extLst>
          </p:nvPr>
        </p:nvGraphicFramePr>
        <p:xfrm>
          <a:off x="428626" y="4634832"/>
          <a:ext cx="11239116" cy="1352976"/>
        </p:xfrm>
        <a:graphic>
          <a:graphicData uri="http://schemas.openxmlformats.org/drawingml/2006/table">
            <a:tbl>
              <a:tblPr/>
              <a:tblGrid>
                <a:gridCol w="5225915">
                  <a:extLst>
                    <a:ext uri="{9D8B030D-6E8A-4147-A177-3AD203B41FA5}">
                      <a16:colId xmlns:a16="http://schemas.microsoft.com/office/drawing/2014/main" val="20000"/>
                    </a:ext>
                  </a:extLst>
                </a:gridCol>
                <a:gridCol w="6013201">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 млрд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 млн </a:t>
                      </a:r>
                    </a:p>
                  </a:txBody>
                  <a:tcPr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20 000 000 000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12 000 000</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69805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(5)</a:t>
            </a:r>
          </a:p>
        </p:txBody>
      </p:sp>
      <p:sp>
        <p:nvSpPr>
          <p:cNvPr id="7" name="Rectangle 9">
            <a:extLst>
              <a:ext uri="{FF2B5EF4-FFF2-40B4-BE49-F238E27FC236}">
                <a16:creationId xmlns:a16="http://schemas.microsoft.com/office/drawing/2014/main" id="{9EFA8E47-77AF-4E04-974D-35241ADB3396}"/>
              </a:ext>
            </a:extLst>
          </p:cNvPr>
          <p:cNvSpPr>
            <a:spLocks noChangeArrowheads="1"/>
          </p:cNvSpPr>
          <p:nvPr/>
        </p:nvSpPr>
        <p:spPr bwMode="auto">
          <a:xfrm>
            <a:off x="329184" y="931483"/>
            <a:ext cx="11448288"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eaLnBrk="1" hangingPunct="1"/>
            <a:r>
              <a:rPr lang="uk-UA" altLang="ru-RU" b="1" dirty="0"/>
              <a:t>	У кількісно-іменних сполученнях із дробовими числами зайве вживання слів частка, частина:</a:t>
            </a:r>
          </a:p>
        </p:txBody>
      </p:sp>
      <p:graphicFrame>
        <p:nvGraphicFramePr>
          <p:cNvPr id="9" name="Group 42">
            <a:extLst>
              <a:ext uri="{FF2B5EF4-FFF2-40B4-BE49-F238E27FC236}">
                <a16:creationId xmlns:a16="http://schemas.microsoft.com/office/drawing/2014/main" id="{254AB68D-0D4D-4799-B8B1-EE5AEC233EFF}"/>
              </a:ext>
            </a:extLst>
          </p:cNvPr>
          <p:cNvGraphicFramePr>
            <a:graphicFrameLocks noGrp="1"/>
          </p:cNvGraphicFramePr>
          <p:nvPr>
            <p:extLst>
              <p:ext uri="{D42A27DB-BD31-4B8C-83A1-F6EECF244321}">
                <p14:modId xmlns:p14="http://schemas.microsoft.com/office/powerpoint/2010/main" val="2633166807"/>
              </p:ext>
            </p:extLst>
          </p:nvPr>
        </p:nvGraphicFramePr>
        <p:xfrm>
          <a:off x="1945672" y="2054688"/>
          <a:ext cx="8215312" cy="1352976"/>
        </p:xfrm>
        <a:graphic>
          <a:graphicData uri="http://schemas.openxmlformats.org/drawingml/2006/table">
            <a:tbl>
              <a:tblPr/>
              <a:tblGrid>
                <a:gridCol w="4610801">
                  <a:extLst>
                    <a:ext uri="{9D8B030D-6E8A-4147-A177-3AD203B41FA5}">
                      <a16:colId xmlns:a16="http://schemas.microsoft.com/office/drawing/2014/main" val="20000"/>
                    </a:ext>
                  </a:extLst>
                </a:gridCol>
                <a:gridCol w="3604511">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32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 квадрату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9/10 поля </a:t>
                      </a: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 частина квадрату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9/10 частин поля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44">
            <a:extLst>
              <a:ext uri="{FF2B5EF4-FFF2-40B4-BE49-F238E27FC236}">
                <a16:creationId xmlns:a16="http://schemas.microsoft.com/office/drawing/2014/main" id="{DB3E28BC-067E-46F3-8C4F-E24AD2255AD4}"/>
              </a:ext>
            </a:extLst>
          </p:cNvPr>
          <p:cNvGraphicFramePr>
            <a:graphicFrameLocks noGrp="1"/>
          </p:cNvGraphicFramePr>
          <p:nvPr>
            <p:extLst>
              <p:ext uri="{D42A27DB-BD31-4B8C-83A1-F6EECF244321}">
                <p14:modId xmlns:p14="http://schemas.microsoft.com/office/powerpoint/2010/main" val="267298345"/>
              </p:ext>
            </p:extLst>
          </p:nvPr>
        </p:nvGraphicFramePr>
        <p:xfrm>
          <a:off x="1945673" y="4608709"/>
          <a:ext cx="8215312" cy="1352976"/>
        </p:xfrm>
        <a:graphic>
          <a:graphicData uri="http://schemas.openxmlformats.org/drawingml/2006/table">
            <a:tbl>
              <a:tblPr/>
              <a:tblGrid>
                <a:gridCol w="3818565">
                  <a:extLst>
                    <a:ext uri="{9D8B030D-6E8A-4147-A177-3AD203B41FA5}">
                      <a16:colId xmlns:a16="http://schemas.microsoft.com/office/drawing/2014/main" val="20000"/>
                    </a:ext>
                  </a:extLst>
                </a:gridCol>
                <a:gridCol w="4396747">
                  <a:extLst>
                    <a:ext uri="{9D8B030D-6E8A-4147-A177-3AD203B41FA5}">
                      <a16:colId xmlns:a16="http://schemas.microsoft.com/office/drawing/2014/main" val="20001"/>
                    </a:ext>
                  </a:extLst>
                </a:gridCol>
              </a:tblGrid>
              <a:tr h="35879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25,128 175;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9,430 5</a:t>
                      </a:r>
                      <a:r>
                        <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a:t>
                      </a:r>
                      <a:endPar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25,128175;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9,4305</a:t>
                      </a:r>
                      <a:r>
                        <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 </a:t>
                      </a: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1">
            <a:extLst>
              <a:ext uri="{FF2B5EF4-FFF2-40B4-BE49-F238E27FC236}">
                <a16:creationId xmlns:a16="http://schemas.microsoft.com/office/drawing/2014/main" id="{8C4C5372-2C9C-4BB9-B7E8-DE419ED5762A}"/>
              </a:ext>
            </a:extLst>
          </p:cNvPr>
          <p:cNvSpPr>
            <a:spLocks noChangeArrowheads="1"/>
          </p:cNvSpPr>
          <p:nvPr/>
        </p:nvSpPr>
        <p:spPr bwMode="auto">
          <a:xfrm>
            <a:off x="329184" y="3578514"/>
            <a:ext cx="11448288"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uk-UA" altLang="ru-RU" b="1" dirty="0">
                <a:solidFill>
                  <a:schemeClr val="tx2"/>
                </a:solidFill>
              </a:rPr>
              <a:t>      </a:t>
            </a:r>
            <a:r>
              <a:rPr lang="uk-UA" altLang="ru-RU" b="1" dirty="0"/>
              <a:t>У записі десяткових </a:t>
            </a:r>
            <a:r>
              <a:rPr lang="uk-UA" altLang="ru-RU" b="1" dirty="0" err="1"/>
              <a:t>дробів</a:t>
            </a:r>
            <a:r>
              <a:rPr lang="uk-UA" altLang="ru-RU" b="1" dirty="0"/>
              <a:t>, як цілих чисел, після коми знаки розділяють пробілами на групи по три в кожній: </a:t>
            </a:r>
          </a:p>
        </p:txBody>
      </p:sp>
    </p:spTree>
    <p:extLst>
      <p:ext uri="{BB962C8B-B14F-4D97-AF65-F5344CB8AC3E}">
        <p14:creationId xmlns:p14="http://schemas.microsoft.com/office/powerpoint/2010/main" val="9158843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(6)</a:t>
            </a:r>
          </a:p>
        </p:txBody>
      </p:sp>
      <p:sp>
        <p:nvSpPr>
          <p:cNvPr id="7" name="Rectangle 9">
            <a:extLst>
              <a:ext uri="{FF2B5EF4-FFF2-40B4-BE49-F238E27FC236}">
                <a16:creationId xmlns:a16="http://schemas.microsoft.com/office/drawing/2014/main" id="{6479DA4C-0EEB-4E72-A2E5-3BC09E4F18EB}"/>
              </a:ext>
            </a:extLst>
          </p:cNvPr>
          <p:cNvSpPr>
            <a:spLocks noChangeArrowheads="1"/>
          </p:cNvSpPr>
          <p:nvPr/>
        </p:nvSpPr>
        <p:spPr bwMode="auto">
          <a:xfrm>
            <a:off x="451104" y="897543"/>
            <a:ext cx="11289791" cy="236988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eaLnBrk="1" hangingPunct="1"/>
            <a:r>
              <a:rPr lang="uk-UA" altLang="ru-RU" b="1" dirty="0"/>
              <a:t>У науково-технічних текстах для позначення діапазону значень в цифровій формі між числами застосовують  знак (...)</a:t>
            </a:r>
          </a:p>
          <a:p>
            <a:pPr algn="ctr"/>
            <a:r>
              <a:rPr lang="uk-UA" altLang="ru-RU" sz="2400" dirty="0">
                <a:latin typeface="Times New Roman" panose="02020603050405020304" pitchFamily="18" charset="0"/>
                <a:cs typeface="Times New Roman" panose="02020603050405020304" pitchFamily="18" charset="0"/>
              </a:rPr>
              <a:t>10…90 </a:t>
            </a:r>
          </a:p>
          <a:p>
            <a:pPr eaLnBrk="1" hangingPunct="1"/>
            <a:r>
              <a:rPr lang="uk-UA" altLang="ru-RU" b="1" dirty="0">
                <a:solidFill>
                  <a:schemeClr val="tx2"/>
                </a:solidFill>
              </a:rPr>
              <a:t>    </a:t>
            </a:r>
          </a:p>
          <a:p>
            <a:pPr eaLnBrk="1" hangingPunct="1"/>
            <a:r>
              <a:rPr lang="uk-UA" altLang="ru-RU" b="1" dirty="0"/>
              <a:t>Тире використовують в суспільно-політичній і гуманітарній літературі </a:t>
            </a:r>
          </a:p>
          <a:p>
            <a:pPr algn="ctr" eaLnBrk="1" hangingPunct="1"/>
            <a:r>
              <a:rPr lang="uk-UA" altLang="ru-RU" sz="2400" dirty="0">
                <a:latin typeface="Times New Roman" panose="02020603050405020304" pitchFamily="18" charset="0"/>
                <a:cs typeface="Times New Roman" panose="02020603050405020304" pitchFamily="18" charset="0"/>
              </a:rPr>
              <a:t>10–90  </a:t>
            </a:r>
          </a:p>
          <a:p>
            <a:pPr eaLnBrk="1" hangingPunct="1"/>
            <a:r>
              <a:rPr lang="uk-UA" altLang="ru-RU" b="1" dirty="0">
                <a:solidFill>
                  <a:schemeClr val="tx2"/>
                </a:solidFill>
              </a:rPr>
              <a:t>     </a:t>
            </a:r>
          </a:p>
        </p:txBody>
      </p:sp>
      <p:sp>
        <p:nvSpPr>
          <p:cNvPr id="5" name="Rectangle 9">
            <a:extLst>
              <a:ext uri="{FF2B5EF4-FFF2-40B4-BE49-F238E27FC236}">
                <a16:creationId xmlns:a16="http://schemas.microsoft.com/office/drawing/2014/main" id="{842D94D5-D65B-4CF0-BDF8-7B7F1D9C29A4}"/>
              </a:ext>
            </a:extLst>
          </p:cNvPr>
          <p:cNvSpPr>
            <a:spLocks noChangeArrowheads="1"/>
          </p:cNvSpPr>
          <p:nvPr/>
        </p:nvSpPr>
        <p:spPr bwMode="auto">
          <a:xfrm>
            <a:off x="463296" y="3429000"/>
            <a:ext cx="11375135" cy="10160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eaLnBrk="1" hangingPunct="1"/>
            <a:r>
              <a:rPr lang="uk-UA" altLang="ru-RU" b="1" dirty="0">
                <a:solidFill>
                  <a:schemeClr val="tx2"/>
                </a:solidFill>
              </a:rPr>
              <a:t>     </a:t>
            </a:r>
          </a:p>
          <a:p>
            <a:pPr eaLnBrk="1" hangingPunct="1"/>
            <a:r>
              <a:rPr lang="uk-UA" altLang="ru-RU" b="1" dirty="0"/>
              <a:t>Тире не використовують, коли його можна помилково сприйняти як знак мінус або одне з чисел від’ємним</a:t>
            </a:r>
          </a:p>
        </p:txBody>
      </p:sp>
      <p:graphicFrame>
        <p:nvGraphicFramePr>
          <p:cNvPr id="8" name="Group 37">
            <a:extLst>
              <a:ext uri="{FF2B5EF4-FFF2-40B4-BE49-F238E27FC236}">
                <a16:creationId xmlns:a16="http://schemas.microsoft.com/office/drawing/2014/main" id="{459338DE-403F-4160-9BB0-448DFB1D1B17}"/>
              </a:ext>
            </a:extLst>
          </p:cNvPr>
          <p:cNvGraphicFramePr>
            <a:graphicFrameLocks noGrp="1"/>
          </p:cNvGraphicFramePr>
          <p:nvPr>
            <p:extLst>
              <p:ext uri="{D42A27DB-BD31-4B8C-83A1-F6EECF244321}">
                <p14:modId xmlns:p14="http://schemas.microsoft.com/office/powerpoint/2010/main" val="1578078333"/>
              </p:ext>
            </p:extLst>
          </p:nvPr>
        </p:nvGraphicFramePr>
        <p:xfrm>
          <a:off x="2024062" y="4537417"/>
          <a:ext cx="8143875" cy="1352976"/>
        </p:xfrm>
        <a:graphic>
          <a:graphicData uri="http://schemas.openxmlformats.org/drawingml/2006/table">
            <a:tbl>
              <a:tblPr/>
              <a:tblGrid>
                <a:gridCol w="4537744">
                  <a:extLst>
                    <a:ext uri="{9D8B030D-6E8A-4147-A177-3AD203B41FA5}">
                      <a16:colId xmlns:a16="http://schemas.microsoft.com/office/drawing/2014/main" val="20000"/>
                    </a:ext>
                  </a:extLst>
                </a:gridCol>
                <a:gridCol w="3606131">
                  <a:extLst>
                    <a:ext uri="{9D8B030D-6E8A-4147-A177-3AD203B41FA5}">
                      <a16:colId xmlns:a16="http://schemas.microsoft.com/office/drawing/2014/main" val="20001"/>
                    </a:ext>
                  </a:extLst>
                </a:gridCol>
              </a:tblGrid>
              <a:tr h="45689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рекомендується</a:t>
                      </a:r>
                      <a:endParaRPr kumimoji="0" lang="ru-RU" sz="2400" b="1" i="1" u="none" strike="noStrike" cap="none" normalizeH="0" baseline="0" dirty="0">
                        <a:ln>
                          <a:noFill/>
                        </a:ln>
                        <a:solidFill>
                          <a:srgbClr val="660033"/>
                        </a:solidFill>
                        <a:effectLst/>
                        <a:latin typeface="Arial Narrow" pitchFamily="34"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6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5...10 м</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С</a:t>
                      </a: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5 –10 м</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 – +10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о</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С</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636" marB="45636"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18635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unnamed.jpg"/>
          <p:cNvPicPr>
            <a:picLocks noChangeAspect="1"/>
          </p:cNvPicPr>
          <p:nvPr/>
        </p:nvPicPr>
        <p:blipFill>
          <a:blip r:embed="rId2" cstate="print">
            <a:duotone>
              <a:schemeClr val="accent2">
                <a:shade val="45000"/>
                <a:satMod val="135000"/>
              </a:schemeClr>
              <a:prstClr val="white"/>
            </a:duotone>
          </a:blip>
          <a:stretch>
            <a:fillRect/>
          </a:stretch>
        </p:blipFill>
        <p:spPr>
          <a:xfrm>
            <a:off x="653142" y="1611087"/>
            <a:ext cx="2519308" cy="2722012"/>
          </a:xfrm>
          <a:prstGeom prst="rect">
            <a:avLst/>
          </a:prstGeom>
          <a:ln>
            <a:noFill/>
          </a:ln>
        </p:spPr>
      </p:pic>
      <p:sp>
        <p:nvSpPr>
          <p:cNvPr id="6" name="Rectangle 8"/>
          <p:cNvSpPr>
            <a:spLocks noChangeArrowheads="1"/>
          </p:cNvSpPr>
          <p:nvPr/>
        </p:nvSpPr>
        <p:spPr bwMode="auto">
          <a:xfrm>
            <a:off x="2288148" y="888907"/>
            <a:ext cx="7119937" cy="4572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lgn="ctr"/>
            <a:r>
              <a:rPr lang="uk-UA" sz="2400" b="1" dirty="0">
                <a:solidFill>
                  <a:srgbClr val="002060"/>
                </a:solidFill>
                <a:effectLst>
                  <a:outerShdw blurRad="38100" dist="38100" dir="2700000" algn="tl">
                    <a:srgbClr val="000000">
                      <a:alpha val="43137"/>
                    </a:srgbClr>
                  </a:outerShdw>
                </a:effectLst>
              </a:rPr>
              <a:t>НАЧАЛЬНИЙ ПОСІБНИК</a:t>
            </a:r>
            <a:endParaRPr lang="ru-RU" sz="2400" b="1" dirty="0">
              <a:solidFill>
                <a:srgbClr val="002060"/>
              </a:solidFill>
              <a:effectLst>
                <a:outerShdw blurRad="38100" dist="38100" dir="2700000" algn="tl">
                  <a:srgbClr val="000000">
                    <a:alpha val="43137"/>
                  </a:srgbClr>
                </a:outerShdw>
              </a:effectLst>
            </a:endParaRPr>
          </a:p>
        </p:txBody>
      </p:sp>
      <p:sp>
        <p:nvSpPr>
          <p:cNvPr id="7" name="Rectangle 8">
            <a:extLst>
              <a:ext uri="{FF2B5EF4-FFF2-40B4-BE49-F238E27FC236}">
                <a16:creationId xmlns:a16="http://schemas.microsoft.com/office/drawing/2014/main" id="{6F8AD433-B2EA-4334-9DCC-2F3CBA1153C5}"/>
              </a:ext>
            </a:extLst>
          </p:cNvPr>
          <p:cNvSpPr>
            <a:spLocks noChangeArrowheads="1"/>
          </p:cNvSpPr>
          <p:nvPr/>
        </p:nvSpPr>
        <p:spPr bwMode="auto">
          <a:xfrm>
            <a:off x="809897" y="6135661"/>
            <a:ext cx="3467670" cy="400110"/>
          </a:xfrm>
          <a:prstGeom prst="rect">
            <a:avLst/>
          </a:prstGeom>
          <a:noFill/>
          <a:ln w="9525">
            <a:noFill/>
            <a:miter lim="800000"/>
            <a:headEnd/>
            <a:tailEnd/>
          </a:ln>
          <a:effectLst>
            <a:prstShdw prst="shdw13" dist="53882" dir="13500000">
              <a:schemeClr val="bg2">
                <a:alpha val="50000"/>
              </a:schemeClr>
            </a:prstShdw>
          </a:effectLst>
        </p:spPr>
        <p:txBody>
          <a:bodyPr wrap="square">
            <a:spAutoFit/>
          </a:bodyPr>
          <a:lstStyle/>
          <a:p>
            <a:r>
              <a:rPr lang="uk-UA" sz="2000" b="1" dirty="0">
                <a:solidFill>
                  <a:srgbClr val="002060"/>
                </a:solidFill>
                <a:effectLst>
                  <a:outerShdw blurRad="38100" dist="38100" dir="2700000" algn="tl">
                    <a:srgbClr val="000000">
                      <a:alpha val="43137"/>
                    </a:srgbClr>
                  </a:outerShdw>
                </a:effectLst>
              </a:rPr>
              <a:t>Навчальні видання (3)</a:t>
            </a:r>
            <a:endParaRPr lang="ru-RU" sz="2000" b="1" dirty="0">
              <a:solidFill>
                <a:srgbClr val="002060"/>
              </a:solidFill>
              <a:effectLst>
                <a:outerShdw blurRad="38100" dist="38100" dir="2700000" algn="tl">
                  <a:srgbClr val="000000">
                    <a:alpha val="43137"/>
                  </a:srgbClr>
                </a:outerShdw>
              </a:effectLst>
            </a:endParaRPr>
          </a:p>
        </p:txBody>
      </p:sp>
      <p:sp>
        <p:nvSpPr>
          <p:cNvPr id="9" name="Прямоугольник 8"/>
          <p:cNvSpPr/>
          <p:nvPr/>
        </p:nvSpPr>
        <p:spPr>
          <a:xfrm>
            <a:off x="522517" y="2566350"/>
            <a:ext cx="11306628" cy="958660"/>
          </a:xfrm>
          <a:prstGeom prst="rect">
            <a:avLst/>
          </a:prstGeom>
          <a:ln w="28575">
            <a:solidFill>
              <a:srgbClr val="314663"/>
            </a:solidFill>
          </a:ln>
          <a:scene3d>
            <a:camera prst="orthographicFront"/>
            <a:lightRig rig="threePt" dir="t"/>
          </a:scene3d>
          <a:sp3d>
            <a:bevelT w="19050"/>
          </a:sp3d>
        </p:spPr>
        <p:style>
          <a:lnRef idx="2">
            <a:schemeClr val="accent2"/>
          </a:lnRef>
          <a:fillRef idx="1">
            <a:schemeClr val="lt1"/>
          </a:fillRef>
          <a:effectRef idx="0">
            <a:schemeClr val="accent2"/>
          </a:effectRef>
          <a:fontRef idx="minor">
            <a:schemeClr val="dk1"/>
          </a:fontRef>
        </p:style>
        <p:txBody>
          <a:bodyPr wrap="square">
            <a:spAutoFit/>
          </a:bodyPr>
          <a:lstStyle/>
          <a:p>
            <a:pPr lvl="0">
              <a:lnSpc>
                <a:spcPct val="150000"/>
              </a:lnSpc>
            </a:pPr>
            <a:r>
              <a:rPr lang="uk-UA" sz="2000" b="1" dirty="0"/>
              <a:t>Навчальне видання, що доповнює або частково (повністю) підручник і має відповідний офіційно наданий гриф</a:t>
            </a:r>
          </a:p>
        </p:txBody>
      </p:sp>
    </p:spTree>
    <p:extLst>
      <p:ext uri="{BB962C8B-B14F-4D97-AF65-F5344CB8AC3E}">
        <p14:creationId xmlns:p14="http://schemas.microsoft.com/office/powerpoint/2010/main" val="11602487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(7)</a:t>
            </a:r>
          </a:p>
        </p:txBody>
      </p:sp>
      <p:sp>
        <p:nvSpPr>
          <p:cNvPr id="7" name="Rectangle 9">
            <a:extLst>
              <a:ext uri="{FF2B5EF4-FFF2-40B4-BE49-F238E27FC236}">
                <a16:creationId xmlns:a16="http://schemas.microsoft.com/office/drawing/2014/main" id="{4241AD52-30CD-44C5-894F-EF6298F105BA}"/>
              </a:ext>
            </a:extLst>
          </p:cNvPr>
          <p:cNvSpPr>
            <a:spLocks noChangeArrowheads="1"/>
          </p:cNvSpPr>
          <p:nvPr/>
        </p:nvSpPr>
        <p:spPr bwMode="auto">
          <a:xfrm>
            <a:off x="329184" y="912823"/>
            <a:ext cx="11350752" cy="7016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533400" algn="l"/>
                <a:tab pos="630238" algn="l"/>
              </a:tabLst>
              <a:defRPr sz="2000">
                <a:solidFill>
                  <a:schemeClr val="tx1"/>
                </a:solidFill>
                <a:latin typeface="Arial" panose="020B0604020202020204" pitchFamily="34" charset="0"/>
              </a:defRPr>
            </a:lvl1pPr>
            <a:lvl2pPr marL="742950" indent="-285750">
              <a:tabLst>
                <a:tab pos="533400" algn="l"/>
                <a:tab pos="630238" algn="l"/>
              </a:tabLst>
              <a:defRPr sz="2000">
                <a:solidFill>
                  <a:schemeClr val="tx1"/>
                </a:solidFill>
                <a:latin typeface="Arial" panose="020B0604020202020204" pitchFamily="34" charset="0"/>
              </a:defRPr>
            </a:lvl2pPr>
            <a:lvl3pPr marL="1143000" indent="-228600">
              <a:tabLst>
                <a:tab pos="533400" algn="l"/>
                <a:tab pos="630238" algn="l"/>
              </a:tabLst>
              <a:defRPr sz="2000">
                <a:solidFill>
                  <a:schemeClr val="tx1"/>
                </a:solidFill>
                <a:latin typeface="Arial" panose="020B0604020202020204" pitchFamily="34" charset="0"/>
              </a:defRPr>
            </a:lvl3pPr>
            <a:lvl4pPr marL="1600200" indent="-228600">
              <a:tabLst>
                <a:tab pos="533400" algn="l"/>
                <a:tab pos="630238" algn="l"/>
              </a:tabLst>
              <a:defRPr sz="2000">
                <a:solidFill>
                  <a:schemeClr val="tx1"/>
                </a:solidFill>
                <a:latin typeface="Arial" panose="020B0604020202020204" pitchFamily="34" charset="0"/>
              </a:defRPr>
            </a:lvl4pPr>
            <a:lvl5pPr marL="2057400" indent="-228600">
              <a:tabLst>
                <a:tab pos="533400" algn="l"/>
                <a:tab pos="630238"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533400" algn="l"/>
                <a:tab pos="630238" algn="l"/>
              </a:tabLst>
              <a:defRPr sz="2000">
                <a:solidFill>
                  <a:schemeClr val="tx1"/>
                </a:solidFill>
                <a:latin typeface="Arial" panose="020B0604020202020204" pitchFamily="34" charset="0"/>
              </a:defRPr>
            </a:lvl9pPr>
          </a:lstStyle>
          <a:p>
            <a:pPr algn="just" eaLnBrk="1" hangingPunct="1"/>
            <a:r>
              <a:rPr lang="uk-UA" altLang="ru-RU" b="1" dirty="0"/>
              <a:t>Для запису діапазону значень великих чисел цифрами в числі нижньої межі нулі доцільно зберігати:</a:t>
            </a:r>
          </a:p>
        </p:txBody>
      </p:sp>
      <p:graphicFrame>
        <p:nvGraphicFramePr>
          <p:cNvPr id="9" name="Group 23">
            <a:extLst>
              <a:ext uri="{FF2B5EF4-FFF2-40B4-BE49-F238E27FC236}">
                <a16:creationId xmlns:a16="http://schemas.microsoft.com/office/drawing/2014/main" id="{53F5B3D8-1370-4CDC-9426-EB8224A905C8}"/>
              </a:ext>
            </a:extLst>
          </p:cNvPr>
          <p:cNvGraphicFramePr>
            <a:graphicFrameLocks noGrp="1"/>
          </p:cNvGraphicFramePr>
          <p:nvPr>
            <p:extLst>
              <p:ext uri="{D42A27DB-BD31-4B8C-83A1-F6EECF244321}">
                <p14:modId xmlns:p14="http://schemas.microsoft.com/office/powerpoint/2010/main" val="1046334535"/>
              </p:ext>
            </p:extLst>
          </p:nvPr>
        </p:nvGraphicFramePr>
        <p:xfrm>
          <a:off x="1932622" y="1800801"/>
          <a:ext cx="8143875" cy="914400"/>
        </p:xfrm>
        <a:graphic>
          <a:graphicData uri="http://schemas.openxmlformats.org/drawingml/2006/table">
            <a:tbl>
              <a:tblPr/>
              <a:tblGrid>
                <a:gridCol w="4186446">
                  <a:extLst>
                    <a:ext uri="{9D8B030D-6E8A-4147-A177-3AD203B41FA5}">
                      <a16:colId xmlns:a16="http://schemas.microsoft.com/office/drawing/2014/main" val="20000"/>
                    </a:ext>
                  </a:extLst>
                </a:gridCol>
                <a:gridCol w="3957429">
                  <a:extLst>
                    <a:ext uri="{9D8B030D-6E8A-4147-A177-3AD203B41FA5}">
                      <a16:colId xmlns:a16="http://schemas.microsoft.com/office/drawing/2014/main" val="20001"/>
                    </a:ext>
                  </a:extLst>
                </a:gridCol>
              </a:tblGrid>
              <a:tr h="431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Неприпустимо</a:t>
                      </a:r>
                      <a:endParaRPr kumimoji="0" lang="ru-RU" sz="2400" b="1" i="1" u="none" strike="noStrike" cap="none" normalizeH="0" baseline="0" dirty="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Глибина 25 000...30 000 м </a:t>
                      </a: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Глибина 25...30 000 м </a:t>
                      </a:r>
                      <a:endParaRPr kumimoji="0" lang="ru-RU" sz="2400" b="0"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24">
            <a:extLst>
              <a:ext uri="{FF2B5EF4-FFF2-40B4-BE49-F238E27FC236}">
                <a16:creationId xmlns:a16="http://schemas.microsoft.com/office/drawing/2014/main" id="{D392435A-C89A-4BAD-B435-8E72894FC1FE}"/>
              </a:ext>
            </a:extLst>
          </p:cNvPr>
          <p:cNvSpPr>
            <a:spLocks noChangeArrowheads="1"/>
          </p:cNvSpPr>
          <p:nvPr/>
        </p:nvSpPr>
        <p:spPr bwMode="auto">
          <a:xfrm>
            <a:off x="329184" y="3234448"/>
            <a:ext cx="11350751" cy="70788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tabLst>
                <a:tab pos="533400" algn="l"/>
                <a:tab pos="630238" algn="l"/>
              </a:tabLst>
            </a:pPr>
            <a:r>
              <a:rPr lang="uk-UA" altLang="ru-RU" b="1" dirty="0"/>
              <a:t>Якщо в записі діапазону значень поєднано цифри із словами, то в числі нижньої межі можна не ставити назв типу тис., млн, млрд:</a:t>
            </a:r>
          </a:p>
        </p:txBody>
      </p:sp>
      <p:graphicFrame>
        <p:nvGraphicFramePr>
          <p:cNvPr id="10" name="Group 38">
            <a:extLst>
              <a:ext uri="{FF2B5EF4-FFF2-40B4-BE49-F238E27FC236}">
                <a16:creationId xmlns:a16="http://schemas.microsoft.com/office/drawing/2014/main" id="{D9485932-6B66-40B3-A946-99CEC71136A9}"/>
              </a:ext>
            </a:extLst>
          </p:cNvPr>
          <p:cNvGraphicFramePr>
            <a:graphicFrameLocks noGrp="1"/>
          </p:cNvGraphicFramePr>
          <p:nvPr>
            <p:extLst>
              <p:ext uri="{D42A27DB-BD31-4B8C-83A1-F6EECF244321}">
                <p14:modId xmlns:p14="http://schemas.microsoft.com/office/powerpoint/2010/main" val="3962900673"/>
              </p:ext>
            </p:extLst>
          </p:nvPr>
        </p:nvGraphicFramePr>
        <p:xfrm>
          <a:off x="1932622" y="4335151"/>
          <a:ext cx="8099425" cy="914400"/>
        </p:xfrm>
        <a:graphic>
          <a:graphicData uri="http://schemas.openxmlformats.org/drawingml/2006/table">
            <a:tbl>
              <a:tblPr/>
              <a:tblGrid>
                <a:gridCol w="3786170">
                  <a:extLst>
                    <a:ext uri="{9D8B030D-6E8A-4147-A177-3AD203B41FA5}">
                      <a16:colId xmlns:a16="http://schemas.microsoft.com/office/drawing/2014/main" val="20000"/>
                    </a:ext>
                  </a:extLst>
                </a:gridCol>
                <a:gridCol w="4313255">
                  <a:extLst>
                    <a:ext uri="{9D8B030D-6E8A-4147-A177-3AD203B41FA5}">
                      <a16:colId xmlns:a16="http://schemas.microsoft.com/office/drawing/2014/main" val="20001"/>
                    </a:ext>
                  </a:extLst>
                </a:gridCol>
              </a:tblGrid>
              <a:tr h="431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sz="2400" b="1" i="1" u="none" strike="noStrike" cap="none" normalizeH="0" baseline="0" dirty="0">
                          <a:ln>
                            <a:noFill/>
                          </a:ln>
                          <a:solidFill>
                            <a:srgbClr val="660033"/>
                          </a:solidFill>
                          <a:effectLst/>
                          <a:latin typeface="Arial Narrow" pitchFamily="34" charset="0"/>
                        </a:rPr>
                        <a:t>Рекомендується </a:t>
                      </a:r>
                      <a:endParaRPr kumimoji="0" lang="ru-RU" sz="2400" b="1" i="0" u="none" strike="noStrike" cap="none" normalizeH="0" baseline="0" dirty="0">
                        <a:ln>
                          <a:noFill/>
                        </a:ln>
                        <a:solidFill>
                          <a:srgbClr val="660033"/>
                        </a:solidFill>
                        <a:effectLst/>
                        <a:latin typeface="Arial Narrow"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 обов'язково </a:t>
                      </a:r>
                      <a:endParaRPr kumimoji="0" lang="ru-RU" sz="2400" b="1" i="1" u="none" strike="noStrike" cap="none" normalizeH="0" baseline="0" dirty="0">
                        <a:ln>
                          <a:noFill/>
                        </a:ln>
                        <a:solidFill>
                          <a:srgbClr val="660033"/>
                        </a:solidFill>
                        <a:effectLst/>
                        <a:latin typeface="Arial Narrow"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Висота 20 – 30 тис. м</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Висота 20 тис. – 30 тис. м</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4961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(8)</a:t>
            </a:r>
          </a:p>
        </p:txBody>
      </p:sp>
      <p:sp>
        <p:nvSpPr>
          <p:cNvPr id="7" name="Rectangle 55">
            <a:extLst>
              <a:ext uri="{FF2B5EF4-FFF2-40B4-BE49-F238E27FC236}">
                <a16:creationId xmlns:a16="http://schemas.microsoft.com/office/drawing/2014/main" id="{A86FCBB4-E800-4B1F-B5FB-0468139903AF}"/>
              </a:ext>
            </a:extLst>
          </p:cNvPr>
          <p:cNvSpPr>
            <a:spLocks noChangeArrowheads="1"/>
          </p:cNvSpPr>
          <p:nvPr/>
        </p:nvSpPr>
        <p:spPr bwMode="auto">
          <a:xfrm>
            <a:off x="490540" y="1397667"/>
            <a:ext cx="11299124" cy="4457952"/>
          </a:xfrm>
          <a:prstGeom prst="rect">
            <a:avLst/>
          </a:prstGeom>
          <a:solidFill>
            <a:srgbClr val="FFFF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 pos="533400" algn="l"/>
              </a:tabLst>
              <a:defRPr sz="2000">
                <a:solidFill>
                  <a:schemeClr val="tx1"/>
                </a:solidFill>
                <a:latin typeface="Arial" panose="020B0604020202020204" pitchFamily="34" charset="0"/>
              </a:defRPr>
            </a:lvl1pPr>
            <a:lvl2pPr marL="742950" indent="-285750">
              <a:tabLst>
                <a:tab pos="457200" algn="l"/>
                <a:tab pos="533400" algn="l"/>
              </a:tabLst>
              <a:defRPr sz="2000">
                <a:solidFill>
                  <a:schemeClr val="tx1"/>
                </a:solidFill>
                <a:latin typeface="Arial" panose="020B0604020202020204" pitchFamily="34" charset="0"/>
              </a:defRPr>
            </a:lvl2pPr>
            <a:lvl3pPr marL="1143000" indent="-228600">
              <a:tabLst>
                <a:tab pos="457200" algn="l"/>
                <a:tab pos="533400" algn="l"/>
              </a:tabLst>
              <a:defRPr sz="2000">
                <a:solidFill>
                  <a:schemeClr val="tx1"/>
                </a:solidFill>
                <a:latin typeface="Arial" panose="020B0604020202020204" pitchFamily="34" charset="0"/>
              </a:defRPr>
            </a:lvl3pPr>
            <a:lvl4pPr marL="1600200" indent="-228600">
              <a:tabLst>
                <a:tab pos="457200" algn="l"/>
                <a:tab pos="533400" algn="l"/>
              </a:tabLst>
              <a:defRPr sz="2000">
                <a:solidFill>
                  <a:schemeClr val="tx1"/>
                </a:solidFill>
                <a:latin typeface="Arial" panose="020B0604020202020204" pitchFamily="34" charset="0"/>
              </a:defRPr>
            </a:lvl4pPr>
            <a:lvl5pPr marL="2057400" indent="-228600">
              <a:tabLst>
                <a:tab pos="457200" algn="l"/>
                <a:tab pos="5334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9pPr>
          </a:lstStyle>
          <a:p>
            <a:pPr algn="just" eaLnBrk="1" hangingPunct="1">
              <a:lnSpc>
                <a:spcPct val="150000"/>
              </a:lnSpc>
            </a:pPr>
            <a:r>
              <a:rPr lang="uk-UA" altLang="ru-RU" b="1" dirty="0"/>
              <a:t>До порядкових числівників, позначених арабськими цифрами, приєднують через риску елементи відмінкового закінчення. </a:t>
            </a:r>
          </a:p>
          <a:p>
            <a:pPr algn="just" eaLnBrk="1" hangingPunct="1">
              <a:lnSpc>
                <a:spcPct val="150000"/>
              </a:lnSpc>
            </a:pPr>
            <a:endParaRPr lang="uk-UA" altLang="ru-RU" b="1" dirty="0"/>
          </a:p>
          <a:p>
            <a:pPr algn="just" eaLnBrk="1" hangingPunct="1">
              <a:lnSpc>
                <a:spcPct val="150000"/>
              </a:lnSpc>
            </a:pPr>
            <a:r>
              <a:rPr lang="uk-UA" altLang="ru-RU" b="1" dirty="0"/>
              <a:t>Останню літеру приєднують, якщо їй передує голосна, в інших випадках приєднують дві останні літери:</a:t>
            </a:r>
            <a:endParaRPr lang="ru-RU" altLang="ru-RU" b="1" dirty="0"/>
          </a:p>
          <a:p>
            <a:pPr algn="just" eaLnBrk="1" hangingPunct="1">
              <a:lnSpc>
                <a:spcPct val="150000"/>
              </a:lnSpc>
            </a:pPr>
            <a:endParaRPr lang="ru-RU" altLang="ru-RU" b="1" i="1" dirty="0">
              <a:solidFill>
                <a:schemeClr val="tx2"/>
              </a:solidFill>
            </a:endParaRPr>
          </a:p>
          <a:p>
            <a:pPr algn="just" eaLnBrk="1" hangingPunct="1">
              <a:lnSpc>
                <a:spcPct val="150000"/>
              </a:lnSpc>
            </a:pPr>
            <a:r>
              <a:rPr lang="uk-UA" altLang="ru-RU" sz="2400" dirty="0">
                <a:latin typeface="Times New Roman" panose="02020603050405020304" pitchFamily="18" charset="0"/>
                <a:cs typeface="Times New Roman" panose="02020603050405020304" pitchFamily="18" charset="0"/>
              </a:rPr>
              <a:t>другий курс – 2-й курс, тридцятих років – 30-х років,  четвертий рівень – 4-й рівень, другого курсу – 2-го курсу, у сьомому класі – у 7-му класі, друге видання – 2-ге видання</a:t>
            </a:r>
          </a:p>
        </p:txBody>
      </p:sp>
    </p:spTree>
    <p:extLst>
      <p:ext uri="{BB962C8B-B14F-4D97-AF65-F5344CB8AC3E}">
        <p14:creationId xmlns:p14="http://schemas.microsoft.com/office/powerpoint/2010/main" val="1485162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(9)</a:t>
            </a:r>
          </a:p>
        </p:txBody>
      </p:sp>
      <p:sp>
        <p:nvSpPr>
          <p:cNvPr id="5" name="Rectangle 10">
            <a:extLst>
              <a:ext uri="{FF2B5EF4-FFF2-40B4-BE49-F238E27FC236}">
                <a16:creationId xmlns:a16="http://schemas.microsoft.com/office/drawing/2014/main" id="{B5E96741-5FF8-4DDF-AE82-A559674459B8}"/>
              </a:ext>
            </a:extLst>
          </p:cNvPr>
          <p:cNvSpPr>
            <a:spLocks noChangeArrowheads="1"/>
          </p:cNvSpPr>
          <p:nvPr/>
        </p:nvSpPr>
        <p:spPr bwMode="auto">
          <a:xfrm>
            <a:off x="329184" y="802059"/>
            <a:ext cx="11362943" cy="1477328"/>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wrap="square" anchor="ctr">
            <a:spAutoFit/>
          </a:bodyPr>
          <a:lstStyle/>
          <a:p>
            <a:pPr algn="just">
              <a:tabLst>
                <a:tab pos="457200" algn="l"/>
                <a:tab pos="533400" algn="l"/>
              </a:tabLst>
              <a:defRPr/>
            </a:pPr>
            <a:r>
              <a:rPr lang="uk-UA" b="1" dirty="0">
                <a:latin typeface="Arial" charset="0"/>
              </a:rPr>
              <a:t>Порядкові числівники записують без відмінкових закінчень, якщо їм передує родове слово</a:t>
            </a:r>
            <a:r>
              <a:rPr lang="uk-UA" b="1" dirty="0">
                <a:solidFill>
                  <a:schemeClr val="tx2"/>
                </a:solidFill>
                <a:latin typeface="Arial" charset="0"/>
              </a:rPr>
              <a:t>:</a:t>
            </a:r>
          </a:p>
          <a:p>
            <a:pPr indent="342900" algn="just">
              <a:tabLst>
                <a:tab pos="457200" algn="l"/>
                <a:tab pos="533400" algn="l"/>
              </a:tabLst>
              <a:defRPr/>
            </a:pPr>
            <a:r>
              <a:rPr lang="uk-UA" sz="2400" dirty="0">
                <a:latin typeface="Times New Roman" panose="02020603050405020304" pitchFamily="18" charset="0"/>
                <a:cs typeface="Times New Roman" panose="02020603050405020304" pitchFamily="18" charset="0"/>
              </a:rPr>
              <a:t>... у томі 5; </a:t>
            </a:r>
          </a:p>
          <a:p>
            <a:pPr indent="342900" algn="just">
              <a:tabLst>
                <a:tab pos="457200" algn="l"/>
                <a:tab pos="533400" algn="l"/>
              </a:tabLst>
              <a:defRPr/>
            </a:pPr>
            <a:r>
              <a:rPr lang="uk-UA" sz="2400" dirty="0">
                <a:latin typeface="Times New Roman" panose="02020603050405020304" pitchFamily="18" charset="0"/>
                <a:cs typeface="Times New Roman" panose="02020603050405020304" pitchFamily="18" charset="0"/>
              </a:rPr>
              <a:t>на с. 85; </a:t>
            </a:r>
          </a:p>
          <a:p>
            <a:pPr indent="342900" algn="just">
              <a:tabLst>
                <a:tab pos="457200" algn="l"/>
                <a:tab pos="533400" algn="l"/>
              </a:tabLst>
              <a:defRPr/>
            </a:pPr>
            <a:r>
              <a:rPr lang="uk-UA" sz="2400" dirty="0">
                <a:latin typeface="Times New Roman" panose="02020603050405020304" pitchFamily="18" charset="0"/>
                <a:cs typeface="Times New Roman" panose="02020603050405020304" pitchFamily="18" charset="0"/>
              </a:rPr>
              <a:t>у табл. 11... </a:t>
            </a:r>
            <a:endParaRPr lang="uk-UA" i="1" dirty="0">
              <a:solidFill>
                <a:schemeClr val="tx2"/>
              </a:solidFill>
              <a:latin typeface="Arial" charset="0"/>
            </a:endParaRPr>
          </a:p>
        </p:txBody>
      </p:sp>
      <p:sp>
        <p:nvSpPr>
          <p:cNvPr id="7" name="Rectangle 10">
            <a:extLst>
              <a:ext uri="{FF2B5EF4-FFF2-40B4-BE49-F238E27FC236}">
                <a16:creationId xmlns:a16="http://schemas.microsoft.com/office/drawing/2014/main" id="{31102B73-3B3E-44E0-ACD8-13F2D9D080A5}"/>
              </a:ext>
            </a:extLst>
          </p:cNvPr>
          <p:cNvSpPr>
            <a:spLocks noChangeArrowheads="1"/>
          </p:cNvSpPr>
          <p:nvPr/>
        </p:nvSpPr>
        <p:spPr bwMode="auto">
          <a:xfrm>
            <a:off x="329184" y="2352734"/>
            <a:ext cx="11655551" cy="2215991"/>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wrap="square" anchor="ctr">
            <a:spAutoFit/>
          </a:bodyPr>
          <a:lstStyle/>
          <a:p>
            <a:pPr algn="just">
              <a:tabLst>
                <a:tab pos="457200" algn="l"/>
                <a:tab pos="533400" algn="l"/>
              </a:tabLst>
              <a:defRPr/>
            </a:pPr>
            <a:r>
              <a:rPr lang="uk-UA" b="1" dirty="0">
                <a:latin typeface="Arial" charset="0"/>
              </a:rPr>
              <a:t>Якщо ж родове слово розташоване після числівника, останній варто писати із закінченням</a:t>
            </a:r>
            <a:r>
              <a:rPr lang="uk-UA" b="1" dirty="0">
                <a:solidFill>
                  <a:schemeClr val="tx2"/>
                </a:solidFill>
                <a:latin typeface="Arial" charset="0"/>
              </a:rPr>
              <a:t>:</a:t>
            </a:r>
          </a:p>
          <a:p>
            <a:pPr indent="342900" algn="just">
              <a:spcAft>
                <a:spcPts val="1200"/>
              </a:spcAft>
              <a:tabLst>
                <a:tab pos="457200" algn="l"/>
                <a:tab pos="533400" algn="l"/>
              </a:tabLst>
              <a:defRPr/>
            </a:pPr>
            <a:r>
              <a:rPr lang="uk-UA" sz="2400" dirty="0">
                <a:latin typeface="Times New Roman" panose="02020603050405020304" pitchFamily="18" charset="0"/>
                <a:cs typeface="Times New Roman" panose="02020603050405020304" pitchFamily="18" charset="0"/>
              </a:rPr>
              <a:t>... у  5-му томі; </a:t>
            </a:r>
          </a:p>
          <a:p>
            <a:pPr indent="342900" algn="just">
              <a:spcAft>
                <a:spcPts val="1200"/>
              </a:spcAft>
              <a:tabLst>
                <a:tab pos="457200" algn="l"/>
                <a:tab pos="533400" algn="l"/>
              </a:tabLst>
              <a:defRPr/>
            </a:pPr>
            <a:r>
              <a:rPr lang="uk-UA" sz="2400" dirty="0">
                <a:latin typeface="Times New Roman" panose="02020603050405020304" pitchFamily="18" charset="0"/>
                <a:cs typeface="Times New Roman" panose="02020603050405020304" pitchFamily="18" charset="0"/>
              </a:rPr>
              <a:t>на 85-й сторінці; </a:t>
            </a:r>
          </a:p>
          <a:p>
            <a:pPr indent="342900" algn="just">
              <a:spcAft>
                <a:spcPts val="1200"/>
              </a:spcAft>
              <a:tabLst>
                <a:tab pos="457200" algn="l"/>
                <a:tab pos="533400" algn="l"/>
              </a:tabLst>
              <a:defRPr/>
            </a:pPr>
            <a:r>
              <a:rPr lang="uk-UA" sz="2400" dirty="0">
                <a:latin typeface="Times New Roman" panose="02020603050405020304" pitchFamily="18" charset="0"/>
                <a:cs typeface="Times New Roman" panose="02020603050405020304" pitchFamily="18" charset="0"/>
              </a:rPr>
              <a:t>у 11-й таблиці... </a:t>
            </a:r>
          </a:p>
          <a:p>
            <a:pPr algn="just">
              <a:tabLst>
                <a:tab pos="457200" algn="l"/>
                <a:tab pos="533400" algn="l"/>
              </a:tabLst>
              <a:defRPr/>
            </a:pPr>
            <a:endParaRPr lang="uk-UA" b="1" dirty="0">
              <a:solidFill>
                <a:schemeClr val="tx2"/>
              </a:solidFill>
              <a:latin typeface="Arial" charset="0"/>
            </a:endParaRPr>
          </a:p>
        </p:txBody>
      </p:sp>
      <p:sp>
        <p:nvSpPr>
          <p:cNvPr id="8" name="Rectangle 10">
            <a:extLst>
              <a:ext uri="{FF2B5EF4-FFF2-40B4-BE49-F238E27FC236}">
                <a16:creationId xmlns:a16="http://schemas.microsoft.com/office/drawing/2014/main" id="{718E200E-CD40-4CBB-94B8-AD90C087B2D3}"/>
              </a:ext>
            </a:extLst>
          </p:cNvPr>
          <p:cNvSpPr>
            <a:spLocks noChangeArrowheads="1"/>
          </p:cNvSpPr>
          <p:nvPr/>
        </p:nvSpPr>
        <p:spPr bwMode="auto">
          <a:xfrm>
            <a:off x="329184" y="4244564"/>
            <a:ext cx="11180063" cy="1384995"/>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wrap="square" anchor="ctr">
            <a:spAutoFit/>
          </a:bodyPr>
          <a:lstStyle/>
          <a:p>
            <a:pPr algn="just">
              <a:tabLst>
                <a:tab pos="457200" algn="l"/>
                <a:tab pos="533400" algn="l"/>
              </a:tabLst>
              <a:defRPr/>
            </a:pPr>
            <a:r>
              <a:rPr lang="uk-UA" b="1" dirty="0">
                <a:latin typeface="Arial" charset="0"/>
              </a:rPr>
              <a:t>Числа, що позначають дати, не мають відмінкових закінчень, коли слово рік або назва місяця міститься за числом: </a:t>
            </a:r>
          </a:p>
          <a:p>
            <a:pPr indent="342900" algn="just">
              <a:tabLst>
                <a:tab pos="457200" algn="l"/>
                <a:tab pos="533400" algn="l"/>
              </a:tabLst>
              <a:defRPr/>
            </a:pPr>
            <a:r>
              <a:rPr lang="uk-UA" sz="2400" dirty="0">
                <a:latin typeface="Times New Roman" panose="02020603050405020304" pitchFamily="18" charset="0"/>
                <a:cs typeface="Times New Roman" panose="02020603050405020304" pitchFamily="18" charset="0"/>
              </a:rPr>
              <a:t>... у 2000 році;  </a:t>
            </a:r>
          </a:p>
          <a:p>
            <a:pPr indent="342900" algn="just">
              <a:tabLst>
                <a:tab pos="457200" algn="l"/>
                <a:tab pos="533400" algn="l"/>
              </a:tabLst>
              <a:defRPr/>
            </a:pPr>
            <a:r>
              <a:rPr lang="uk-UA" sz="2400" dirty="0">
                <a:latin typeface="Times New Roman" panose="02020603050405020304" pitchFamily="18" charset="0"/>
                <a:cs typeface="Times New Roman" panose="02020603050405020304" pitchFamily="18" charset="0"/>
              </a:rPr>
              <a:t>5 травня 1984 року </a:t>
            </a:r>
          </a:p>
        </p:txBody>
      </p:sp>
    </p:spTree>
    <p:extLst>
      <p:ext uri="{BB962C8B-B14F-4D97-AF65-F5344CB8AC3E}">
        <p14:creationId xmlns:p14="http://schemas.microsoft.com/office/powerpoint/2010/main" val="1288741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(10)</a:t>
            </a:r>
          </a:p>
        </p:txBody>
      </p:sp>
      <p:sp>
        <p:nvSpPr>
          <p:cNvPr id="7" name="Rectangle 10">
            <a:extLst>
              <a:ext uri="{FF2B5EF4-FFF2-40B4-BE49-F238E27FC236}">
                <a16:creationId xmlns:a16="http://schemas.microsoft.com/office/drawing/2014/main" id="{B11F5700-A766-4236-A912-12E844C0F2D9}"/>
              </a:ext>
            </a:extLst>
          </p:cNvPr>
          <p:cNvSpPr>
            <a:spLocks noChangeArrowheads="1"/>
          </p:cNvSpPr>
          <p:nvPr/>
        </p:nvSpPr>
        <p:spPr bwMode="auto">
          <a:xfrm>
            <a:off x="329184" y="879972"/>
            <a:ext cx="11509248" cy="2487091"/>
          </a:xfrm>
          <a:prstGeom prst="rect">
            <a:avLst/>
          </a:prstGeom>
          <a:solidFill>
            <a:srgbClr val="FFFF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 pos="533400" algn="l"/>
              </a:tabLst>
              <a:defRPr sz="2000">
                <a:solidFill>
                  <a:schemeClr val="tx1"/>
                </a:solidFill>
                <a:latin typeface="Arial" panose="020B0604020202020204" pitchFamily="34" charset="0"/>
              </a:defRPr>
            </a:lvl1pPr>
            <a:lvl2pPr marL="742950" indent="-285750">
              <a:tabLst>
                <a:tab pos="457200" algn="l"/>
                <a:tab pos="533400" algn="l"/>
              </a:tabLst>
              <a:defRPr sz="2000">
                <a:solidFill>
                  <a:schemeClr val="tx1"/>
                </a:solidFill>
                <a:latin typeface="Arial" panose="020B0604020202020204" pitchFamily="34" charset="0"/>
              </a:defRPr>
            </a:lvl2pPr>
            <a:lvl3pPr marL="1143000" indent="-228600">
              <a:tabLst>
                <a:tab pos="457200" algn="l"/>
                <a:tab pos="533400" algn="l"/>
              </a:tabLst>
              <a:defRPr sz="2000">
                <a:solidFill>
                  <a:schemeClr val="tx1"/>
                </a:solidFill>
                <a:latin typeface="Arial" panose="020B0604020202020204" pitchFamily="34" charset="0"/>
              </a:defRPr>
            </a:lvl3pPr>
            <a:lvl4pPr marL="1600200" indent="-228600">
              <a:tabLst>
                <a:tab pos="457200" algn="l"/>
                <a:tab pos="533400" algn="l"/>
              </a:tabLst>
              <a:defRPr sz="2000">
                <a:solidFill>
                  <a:schemeClr val="tx1"/>
                </a:solidFill>
                <a:latin typeface="Arial" panose="020B0604020202020204" pitchFamily="34" charset="0"/>
              </a:defRPr>
            </a:lvl4pPr>
            <a:lvl5pPr marL="2057400" indent="-228600">
              <a:tabLst>
                <a:tab pos="457200" algn="l"/>
                <a:tab pos="5334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9pPr>
          </a:lstStyle>
          <a:p>
            <a:pPr algn="just" eaLnBrk="1" hangingPunct="1">
              <a:lnSpc>
                <a:spcPct val="120000"/>
              </a:lnSpc>
            </a:pPr>
            <a:r>
              <a:rPr lang="uk-UA" altLang="ru-RU" b="1" dirty="0"/>
              <a:t>Коли слово рік або назва місяця випущено, поставлено перед числом або відокремлене від нього іншим словом, то відмінкове закінчення слід нарощувати (це також стосується позначень частини століття):</a:t>
            </a:r>
          </a:p>
          <a:p>
            <a:pPr algn="just" eaLnBrk="1" hangingPunct="1">
              <a:lnSpc>
                <a:spcPct val="120000"/>
              </a:lnSpc>
            </a:pPr>
            <a:r>
              <a:rPr lang="uk-UA" altLang="ru-RU" sz="2400" dirty="0">
                <a:latin typeface="Times New Roman" panose="02020603050405020304" pitchFamily="18" charset="0"/>
                <a:cs typeface="Times New Roman" panose="02020603050405020304" pitchFamily="18" charset="0"/>
              </a:rPr>
              <a:t>… у травні, числа 20-го;      </a:t>
            </a:r>
          </a:p>
          <a:p>
            <a:pPr algn="just" eaLnBrk="1" hangingPunct="1">
              <a:lnSpc>
                <a:spcPct val="120000"/>
              </a:lnSpc>
            </a:pPr>
            <a:r>
              <a:rPr lang="uk-UA" altLang="ru-RU" sz="2400" dirty="0">
                <a:latin typeface="Times New Roman" panose="02020603050405020304" pitchFamily="18" charset="0"/>
                <a:cs typeface="Times New Roman" panose="02020603050405020304" pitchFamily="18" charset="0"/>
              </a:rPr>
              <a:t>… рік 1042-й; </a:t>
            </a:r>
          </a:p>
          <a:p>
            <a:pPr algn="just" eaLnBrk="1" hangingPunct="1">
              <a:lnSpc>
                <a:spcPct val="120000"/>
              </a:lnSpc>
            </a:pPr>
            <a:r>
              <a:rPr lang="uk-UA" altLang="ru-RU" sz="2400" dirty="0">
                <a:latin typeface="Times New Roman" panose="02020603050405020304" pitchFamily="18" charset="0"/>
                <a:cs typeface="Times New Roman" panose="02020603050405020304" pitchFamily="18" charset="0"/>
              </a:rPr>
              <a:t>… перенесено з 15 травня на 17-те  </a:t>
            </a:r>
          </a:p>
        </p:txBody>
      </p:sp>
      <p:sp>
        <p:nvSpPr>
          <p:cNvPr id="5" name="Rectangle 10">
            <a:extLst>
              <a:ext uri="{FF2B5EF4-FFF2-40B4-BE49-F238E27FC236}">
                <a16:creationId xmlns:a16="http://schemas.microsoft.com/office/drawing/2014/main" id="{F384D87D-20A1-4491-A670-E06BC846E396}"/>
              </a:ext>
            </a:extLst>
          </p:cNvPr>
          <p:cNvSpPr>
            <a:spLocks noChangeArrowheads="1"/>
          </p:cNvSpPr>
          <p:nvPr/>
        </p:nvSpPr>
        <p:spPr bwMode="auto">
          <a:xfrm>
            <a:off x="329184" y="3807734"/>
            <a:ext cx="11509248" cy="1846659"/>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wrap="square" anchor="ctr">
            <a:spAutoFit/>
          </a:bodyPr>
          <a:lstStyle/>
          <a:p>
            <a:pPr algn="just">
              <a:tabLst>
                <a:tab pos="457200" algn="l"/>
                <a:tab pos="533400" algn="l"/>
              </a:tabLst>
              <a:defRPr/>
            </a:pPr>
            <a:r>
              <a:rPr lang="uk-UA" b="1" dirty="0">
                <a:latin typeface="Arial" charset="0"/>
              </a:rPr>
              <a:t>Прийнято такі стандартні форми запису дат:</a:t>
            </a:r>
          </a:p>
          <a:p>
            <a:pPr marL="706438" indent="-342900" algn="just">
              <a:buClr>
                <a:srgbClr val="FF0000"/>
              </a:buClr>
              <a:buFont typeface="Wingdings" panose="05000000000000000000" pitchFamily="2" charset="2"/>
              <a:buChar char="v"/>
              <a:tabLst>
                <a:tab pos="457200" algn="l"/>
                <a:tab pos="533400" algn="l"/>
              </a:tabLst>
              <a:defRPr/>
            </a:pPr>
            <a:r>
              <a:rPr lang="uk-UA" sz="2400" dirty="0">
                <a:latin typeface="Times New Roman" panose="02020603050405020304" pitchFamily="18" charset="0"/>
                <a:cs typeface="Times New Roman" panose="02020603050405020304" pitchFamily="18" charset="0"/>
              </a:rPr>
              <a:t>дат сучасних документів – 05.07.2014;</a:t>
            </a:r>
          </a:p>
          <a:p>
            <a:pPr marL="706438" indent="-342900" algn="just">
              <a:buClr>
                <a:srgbClr val="FF0000"/>
              </a:buClr>
              <a:buFont typeface="Wingdings" panose="05000000000000000000" pitchFamily="2" charset="2"/>
              <a:buChar char="v"/>
              <a:tabLst>
                <a:tab pos="457200" algn="l"/>
                <a:tab pos="533400" algn="l"/>
              </a:tabLst>
              <a:defRPr/>
            </a:pPr>
            <a:r>
              <a:rPr lang="uk-UA" sz="2400" dirty="0">
                <a:latin typeface="Times New Roman" panose="02020603050405020304" pitchFamily="18" charset="0"/>
                <a:cs typeface="Times New Roman" panose="02020603050405020304" pitchFamily="18" charset="0"/>
              </a:rPr>
              <a:t> періодів від року до десятиріччя – у 2002…2010 р.; </a:t>
            </a:r>
          </a:p>
          <a:p>
            <a:pPr marL="706438" indent="-342900" algn="just">
              <a:buClr>
                <a:srgbClr val="FF0000"/>
              </a:buClr>
              <a:buFont typeface="Wingdings" panose="05000000000000000000" pitchFamily="2" charset="2"/>
              <a:buChar char="v"/>
              <a:tabLst>
                <a:tab pos="457200" algn="l"/>
                <a:tab pos="533400" algn="l"/>
              </a:tabLst>
              <a:defRPr/>
            </a:pPr>
            <a:r>
              <a:rPr lang="uk-UA" sz="2400" dirty="0">
                <a:latin typeface="Times New Roman" panose="02020603050405020304" pitchFamily="18" charset="0"/>
                <a:cs typeface="Times New Roman" panose="02020603050405020304" pitchFamily="18" charset="0"/>
              </a:rPr>
              <a:t>усіх видів некалендарних років – 2013/2014 навчальний рік;  театральний сезон 2013/2014 року. </a:t>
            </a:r>
            <a:endParaRPr lang="uk-UA"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2969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a:solidFill>
                  <a:schemeClr val="accent2"/>
                </a:solidFill>
                <a:effectLst>
                  <a:outerShdw blurRad="38100" dist="38100" dir="2700000" algn="tl">
                    <a:srgbClr val="000000">
                      <a:alpha val="43137"/>
                    </a:srgbClr>
                  </a:outerShdw>
                </a:effectLst>
              </a:rPr>
              <a:t>Числа (11)</a:t>
            </a:r>
          </a:p>
        </p:txBody>
      </p:sp>
      <p:sp>
        <p:nvSpPr>
          <p:cNvPr id="7" name="Rectangle 10">
            <a:extLst>
              <a:ext uri="{FF2B5EF4-FFF2-40B4-BE49-F238E27FC236}">
                <a16:creationId xmlns:a16="http://schemas.microsoft.com/office/drawing/2014/main" id="{06453A1F-7FCA-4DB6-BC62-0AE635BDBDD1}"/>
              </a:ext>
            </a:extLst>
          </p:cNvPr>
          <p:cNvSpPr>
            <a:spLocks noChangeArrowheads="1"/>
          </p:cNvSpPr>
          <p:nvPr/>
        </p:nvSpPr>
        <p:spPr bwMode="auto">
          <a:xfrm>
            <a:off x="329184" y="1395364"/>
            <a:ext cx="11497056" cy="3693319"/>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342900" algn="just">
              <a:tabLst>
                <a:tab pos="457200" algn="l"/>
                <a:tab pos="533400" algn="l"/>
              </a:tabLst>
              <a:defRPr/>
            </a:pPr>
            <a:r>
              <a:rPr lang="uk-UA" dirty="0">
                <a:solidFill>
                  <a:schemeClr val="tx1"/>
                </a:solidFill>
              </a:rPr>
              <a:t>    </a:t>
            </a:r>
          </a:p>
          <a:p>
            <a:pPr algn="just">
              <a:tabLst>
                <a:tab pos="457200" algn="l"/>
                <a:tab pos="533400" algn="l"/>
              </a:tabLst>
              <a:defRPr/>
            </a:pPr>
            <a:r>
              <a:rPr lang="uk-UA" b="1" dirty="0">
                <a:solidFill>
                  <a:schemeClr val="tx1"/>
                </a:solidFill>
              </a:rPr>
              <a:t>Слово</a:t>
            </a:r>
            <a:r>
              <a:rPr lang="uk-UA" b="1" i="1" dirty="0">
                <a:solidFill>
                  <a:schemeClr val="tx1"/>
                </a:solidFill>
              </a:rPr>
              <a:t> «</a:t>
            </a:r>
            <a:r>
              <a:rPr lang="uk-UA" b="1" dirty="0">
                <a:solidFill>
                  <a:schemeClr val="tx1"/>
                </a:solidFill>
              </a:rPr>
              <a:t>рік» не ставиться при його цифровому позначенні на титульному аркуші, у бібліографічних описах, а також у круглих дужках:</a:t>
            </a:r>
          </a:p>
          <a:p>
            <a:pPr indent="342900" algn="just">
              <a:tabLst>
                <a:tab pos="457200" algn="l"/>
                <a:tab pos="533400" algn="l"/>
              </a:tabLst>
              <a:defRPr/>
            </a:pPr>
            <a:endParaRPr lang="uk-UA" b="1" dirty="0">
              <a:solidFill>
                <a:schemeClr val="tx2"/>
              </a:solidFill>
              <a:latin typeface="Arial Narrow" pitchFamily="34" charset="0"/>
            </a:endParaRPr>
          </a:p>
          <a:p>
            <a:pPr indent="342900" algn="just">
              <a:tabLst>
                <a:tab pos="457200" algn="l"/>
                <a:tab pos="533400" algn="l"/>
              </a:tabLst>
              <a:defRPr/>
            </a:pPr>
            <a:r>
              <a:rPr lang="uk-UA" sz="2400" dirty="0">
                <a:solidFill>
                  <a:schemeClr val="tx1"/>
                </a:solidFill>
                <a:latin typeface="Times New Roman" panose="02020603050405020304" pitchFamily="18" charset="0"/>
                <a:cs typeface="Times New Roman" panose="02020603050405020304" pitchFamily="18" charset="0"/>
              </a:rPr>
              <a:t>Роботи Сєченова </a:t>
            </a:r>
            <a:r>
              <a:rPr lang="uk-UA" sz="2400" dirty="0" err="1">
                <a:solidFill>
                  <a:schemeClr val="tx1"/>
                </a:solidFill>
                <a:latin typeface="Times New Roman" panose="02020603050405020304" pitchFamily="18" charset="0"/>
                <a:cs typeface="Times New Roman" panose="02020603050405020304" pitchFamily="18" charset="0"/>
              </a:rPr>
              <a:t>“Рефлекси</a:t>
            </a:r>
            <a:r>
              <a:rPr lang="uk-UA" sz="2400" dirty="0">
                <a:solidFill>
                  <a:schemeClr val="tx1"/>
                </a:solidFill>
                <a:latin typeface="Times New Roman" panose="02020603050405020304" pitchFamily="18" charset="0"/>
                <a:cs typeface="Times New Roman" panose="02020603050405020304" pitchFamily="18" charset="0"/>
              </a:rPr>
              <a:t> головного </a:t>
            </a:r>
            <a:r>
              <a:rPr lang="uk-UA" sz="2400" dirty="0" err="1">
                <a:solidFill>
                  <a:schemeClr val="tx1"/>
                </a:solidFill>
                <a:latin typeface="Times New Roman" panose="02020603050405020304" pitchFamily="18" charset="0"/>
                <a:cs typeface="Times New Roman" panose="02020603050405020304" pitchFamily="18" charset="0"/>
              </a:rPr>
              <a:t>мозку”</a:t>
            </a:r>
            <a:r>
              <a:rPr lang="uk-UA" sz="2400" dirty="0">
                <a:solidFill>
                  <a:schemeClr val="tx1"/>
                </a:solidFill>
                <a:latin typeface="Times New Roman" panose="02020603050405020304" pitchFamily="18" charset="0"/>
                <a:cs typeface="Times New Roman" panose="02020603050405020304" pitchFamily="18" charset="0"/>
              </a:rPr>
              <a:t> (1863);</a:t>
            </a:r>
          </a:p>
          <a:p>
            <a:pPr indent="342900" algn="just">
              <a:tabLst>
                <a:tab pos="457200" algn="l"/>
                <a:tab pos="533400" algn="l"/>
              </a:tabLst>
              <a:defRPr/>
            </a:pPr>
            <a:r>
              <a:rPr lang="uk-UA" sz="2400" dirty="0">
                <a:solidFill>
                  <a:schemeClr val="tx1"/>
                </a:solidFill>
                <a:latin typeface="Times New Roman" panose="02020603050405020304" pitchFamily="18" charset="0"/>
                <a:cs typeface="Times New Roman" panose="02020603050405020304" pitchFamily="18" charset="0"/>
              </a:rPr>
              <a:t> </a:t>
            </a:r>
          </a:p>
          <a:p>
            <a:pPr indent="342900" algn="just">
              <a:tabLst>
                <a:tab pos="457200" algn="l"/>
                <a:tab pos="533400" algn="l"/>
              </a:tabLst>
              <a:defRPr/>
            </a:pPr>
            <a:r>
              <a:rPr lang="uk-UA" sz="2400" dirty="0">
                <a:solidFill>
                  <a:schemeClr val="tx1"/>
                </a:solidFill>
                <a:latin typeface="Times New Roman" panose="02020603050405020304" pitchFamily="18" charset="0"/>
                <a:cs typeface="Times New Roman" panose="02020603050405020304" pitchFamily="18" charset="0"/>
              </a:rPr>
              <a:t>Французька буржуазна революція (1789–1793) викликала пожвавлення  видавничої діяльності; </a:t>
            </a:r>
          </a:p>
          <a:p>
            <a:pPr indent="342900" algn="just">
              <a:tabLst>
                <a:tab pos="457200" algn="l"/>
                <a:tab pos="533400" algn="l"/>
              </a:tabLst>
              <a:defRPr/>
            </a:pPr>
            <a:endParaRPr lang="uk-UA" sz="2400" dirty="0">
              <a:solidFill>
                <a:schemeClr val="tx1"/>
              </a:solidFill>
              <a:latin typeface="Times New Roman" panose="02020603050405020304" pitchFamily="18" charset="0"/>
              <a:cs typeface="Times New Roman" panose="02020603050405020304" pitchFamily="18" charset="0"/>
            </a:endParaRPr>
          </a:p>
          <a:p>
            <a:pPr indent="342900" algn="just">
              <a:tabLst>
                <a:tab pos="457200" algn="l"/>
                <a:tab pos="533400" algn="l"/>
              </a:tabLst>
              <a:defRPr/>
            </a:pPr>
            <a:r>
              <a:rPr lang="uk-UA" sz="2400" dirty="0">
                <a:solidFill>
                  <a:schemeClr val="tx1"/>
                </a:solidFill>
                <a:latin typeface="Times New Roman" panose="02020603050405020304" pitchFamily="18" charset="0"/>
                <a:cs typeface="Times New Roman" panose="02020603050405020304" pitchFamily="18" charset="0"/>
              </a:rPr>
              <a:t>С.І. Іванов (нар. 1925). </a:t>
            </a:r>
          </a:p>
          <a:p>
            <a:pPr indent="342900" algn="just">
              <a:tabLst>
                <a:tab pos="457200" algn="l"/>
                <a:tab pos="533400" algn="l"/>
              </a:tabLst>
              <a:defRPr/>
            </a:pPr>
            <a:endParaRPr lang="uk-UA" i="1" dirty="0">
              <a:solidFill>
                <a:schemeClr val="tx2"/>
              </a:solidFill>
            </a:endParaRPr>
          </a:p>
        </p:txBody>
      </p:sp>
    </p:spTree>
    <p:extLst>
      <p:ext uri="{BB962C8B-B14F-4D97-AF65-F5344CB8AC3E}">
        <p14:creationId xmlns:p14="http://schemas.microsoft.com/office/powerpoint/2010/main" val="10790116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(1)</a:t>
            </a:r>
          </a:p>
        </p:txBody>
      </p:sp>
      <p:sp>
        <p:nvSpPr>
          <p:cNvPr id="5" name="Rectangle 10">
            <a:extLst>
              <a:ext uri="{FF2B5EF4-FFF2-40B4-BE49-F238E27FC236}">
                <a16:creationId xmlns:a16="http://schemas.microsoft.com/office/drawing/2014/main" id="{1C159460-1108-4970-B078-46A248AD8A8C}"/>
              </a:ext>
            </a:extLst>
          </p:cNvPr>
          <p:cNvSpPr>
            <a:spLocks noChangeArrowheads="1"/>
          </p:cNvSpPr>
          <p:nvPr/>
        </p:nvSpPr>
        <p:spPr bwMode="auto">
          <a:xfrm>
            <a:off x="231648" y="1051521"/>
            <a:ext cx="11728704" cy="1631216"/>
          </a:xfrm>
          <a:prstGeom prst="rect">
            <a:avLst/>
          </a:prstGeom>
          <a:ln/>
        </p:spPr>
        <p:style>
          <a:lnRef idx="2">
            <a:schemeClr val="accent2"/>
          </a:lnRef>
          <a:fillRef idx="1">
            <a:schemeClr val="lt1"/>
          </a:fillRef>
          <a:effectRef idx="0">
            <a:schemeClr val="accent2"/>
          </a:effectRef>
          <a:fontRef idx="minor">
            <a:schemeClr val="dk1"/>
          </a:fontRef>
        </p:style>
        <p:txBody>
          <a:bodyPr wrap="square" anchor="ctr">
            <a:spAutoFit/>
          </a:bodyPr>
          <a:lstStyle>
            <a:lvl1pPr>
              <a:spcBef>
                <a:spcPct val="20000"/>
              </a:spcBef>
              <a:buClr>
                <a:schemeClr val="hlink"/>
              </a:buClr>
              <a:buFont typeface="Wingdings" panose="05000000000000000000" pitchFamily="2" charset="2"/>
              <a:buChar char="v"/>
              <a:tabLst>
                <a:tab pos="457200" algn="l"/>
                <a:tab pos="533400" algn="l"/>
              </a:tabLst>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tabLst>
                <a:tab pos="457200" algn="l"/>
                <a:tab pos="533400" algn="l"/>
              </a:tabLst>
              <a:defRPr sz="2800">
                <a:solidFill>
                  <a:schemeClr val="tx1"/>
                </a:solidFill>
                <a:latin typeface="Arial" panose="020B0604020202020204" pitchFamily="34" charset="0"/>
              </a:defRPr>
            </a:lvl2pPr>
            <a:lvl3pPr marL="1143000" indent="-228600">
              <a:spcBef>
                <a:spcPct val="20000"/>
              </a:spcBef>
              <a:buClr>
                <a:schemeClr val="tx1"/>
              </a:buClr>
              <a:buChar char="•"/>
              <a:tabLst>
                <a:tab pos="457200" algn="l"/>
                <a:tab pos="533400" algn="l"/>
              </a:tabLst>
              <a:defRPr sz="2400">
                <a:solidFill>
                  <a:schemeClr val="tx1"/>
                </a:solidFill>
                <a:latin typeface="Arial" panose="020B0604020202020204" pitchFamily="34" charset="0"/>
              </a:defRPr>
            </a:lvl3pPr>
            <a:lvl4pPr marL="1600200" indent="-228600">
              <a:spcBef>
                <a:spcPct val="20000"/>
              </a:spcBef>
              <a:buChar char="–"/>
              <a:tabLst>
                <a:tab pos="457200" algn="l"/>
                <a:tab pos="533400" algn="l"/>
              </a:tabLst>
              <a:defRPr sz="2000">
                <a:solidFill>
                  <a:schemeClr val="tx1"/>
                </a:solidFill>
                <a:latin typeface="Arial" panose="020B0604020202020204" pitchFamily="34" charset="0"/>
              </a:defRPr>
            </a:lvl4pPr>
            <a:lvl5pPr marL="2057400" indent="-228600">
              <a:spcBef>
                <a:spcPct val="20000"/>
              </a:spcBef>
              <a:buChar char="»"/>
              <a:tabLst>
                <a:tab pos="457200" algn="l"/>
                <a:tab pos="533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 pos="533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 pos="533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 pos="533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 pos="533400" algn="l"/>
              </a:tabLst>
              <a:defRPr sz="2000">
                <a:solidFill>
                  <a:schemeClr val="tx1"/>
                </a:solidFill>
                <a:latin typeface="Arial" panose="020B0604020202020204" pitchFamily="34" charset="0"/>
              </a:defRPr>
            </a:lvl9pPr>
          </a:lstStyle>
          <a:p>
            <a:pPr algn="just" eaLnBrk="1" hangingPunct="1">
              <a:spcBef>
                <a:spcPct val="0"/>
              </a:spcBef>
              <a:buClrTx/>
              <a:buFontTx/>
              <a:buNone/>
              <a:defRPr/>
            </a:pPr>
            <a:r>
              <a:rPr lang="uk-UA" altLang="ru-RU" sz="2000" b="1" dirty="0"/>
              <a:t>Фізичною величиною називають властивість, загальну в якісному відношенні для багатьох матеріальних об'єктів, а в кількісному відношенні – індивідуальну для кожного з них. </a:t>
            </a:r>
          </a:p>
          <a:p>
            <a:pPr algn="just" eaLnBrk="1" hangingPunct="1">
              <a:spcBef>
                <a:spcPct val="0"/>
              </a:spcBef>
              <a:buClrTx/>
              <a:buFontTx/>
              <a:buNone/>
              <a:defRPr/>
            </a:pPr>
            <a:r>
              <a:rPr lang="uk-UA" altLang="ru-RU" sz="2000" b="1" dirty="0"/>
              <a:t>Термін «</a:t>
            </a:r>
            <a:r>
              <a:rPr lang="uk-UA" altLang="ru-RU" sz="2000" b="1" i="1" dirty="0"/>
              <a:t>фізична величина»</a:t>
            </a:r>
            <a:r>
              <a:rPr lang="uk-UA" altLang="ru-RU" sz="2000" b="1" dirty="0"/>
              <a:t> застосовується для позначення властивостей  або характеристик, які можна оцінити кількісно</a:t>
            </a:r>
          </a:p>
        </p:txBody>
      </p:sp>
      <p:sp>
        <p:nvSpPr>
          <p:cNvPr id="7" name="Rectangle 10">
            <a:extLst>
              <a:ext uri="{FF2B5EF4-FFF2-40B4-BE49-F238E27FC236}">
                <a16:creationId xmlns:a16="http://schemas.microsoft.com/office/drawing/2014/main" id="{788A1BD5-A84F-426B-BD0C-6F27543EB19F}"/>
              </a:ext>
            </a:extLst>
          </p:cNvPr>
          <p:cNvSpPr>
            <a:spLocks noChangeArrowheads="1"/>
          </p:cNvSpPr>
          <p:nvPr/>
        </p:nvSpPr>
        <p:spPr bwMode="auto">
          <a:xfrm>
            <a:off x="231648" y="3174292"/>
            <a:ext cx="11362944" cy="400110"/>
          </a:xfrm>
          <a:prstGeom prst="rect">
            <a:avLst/>
          </a:prstGeom>
          <a:solidFill>
            <a:srgbClr val="FFFF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tabLst>
                <a:tab pos="457200" algn="l"/>
                <a:tab pos="533400" algn="l"/>
              </a:tabLst>
              <a:defRPr sz="2000">
                <a:solidFill>
                  <a:schemeClr val="tx1"/>
                </a:solidFill>
                <a:latin typeface="Arial" panose="020B0604020202020204" pitchFamily="34" charset="0"/>
              </a:defRPr>
            </a:lvl1pPr>
            <a:lvl2pPr marL="742950" indent="-285750">
              <a:tabLst>
                <a:tab pos="457200" algn="l"/>
                <a:tab pos="533400" algn="l"/>
              </a:tabLst>
              <a:defRPr sz="2000">
                <a:solidFill>
                  <a:schemeClr val="tx1"/>
                </a:solidFill>
                <a:latin typeface="Arial" panose="020B0604020202020204" pitchFamily="34" charset="0"/>
              </a:defRPr>
            </a:lvl2pPr>
            <a:lvl3pPr marL="1143000" indent="-228600">
              <a:tabLst>
                <a:tab pos="457200" algn="l"/>
                <a:tab pos="533400" algn="l"/>
              </a:tabLst>
              <a:defRPr sz="2000">
                <a:solidFill>
                  <a:schemeClr val="tx1"/>
                </a:solidFill>
                <a:latin typeface="Arial" panose="020B0604020202020204" pitchFamily="34" charset="0"/>
              </a:defRPr>
            </a:lvl3pPr>
            <a:lvl4pPr marL="1600200" indent="-228600">
              <a:tabLst>
                <a:tab pos="457200" algn="l"/>
                <a:tab pos="533400" algn="l"/>
              </a:tabLst>
              <a:defRPr sz="2000">
                <a:solidFill>
                  <a:schemeClr val="tx1"/>
                </a:solidFill>
                <a:latin typeface="Arial" panose="020B0604020202020204" pitchFamily="34" charset="0"/>
              </a:defRPr>
            </a:lvl4pPr>
            <a:lvl5pPr marL="2057400" indent="-228600">
              <a:tabLst>
                <a:tab pos="457200" algn="l"/>
                <a:tab pos="5334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9pPr>
          </a:lstStyle>
          <a:p>
            <a:pPr algn="just" eaLnBrk="1" hangingPunct="1"/>
            <a:r>
              <a:rPr lang="uk-UA" altLang="ru-RU" b="1" dirty="0"/>
              <a:t>Термін «</a:t>
            </a:r>
            <a:r>
              <a:rPr lang="uk-UA" altLang="ru-RU" b="1" i="1" dirty="0"/>
              <a:t>величина»</a:t>
            </a:r>
            <a:r>
              <a:rPr lang="uk-UA" altLang="ru-RU" b="1" dirty="0"/>
              <a:t> не слід вживати тільки для кількісної сторони властивості:</a:t>
            </a:r>
          </a:p>
        </p:txBody>
      </p:sp>
      <p:graphicFrame>
        <p:nvGraphicFramePr>
          <p:cNvPr id="8" name="Group 35">
            <a:extLst>
              <a:ext uri="{FF2B5EF4-FFF2-40B4-BE49-F238E27FC236}">
                <a16:creationId xmlns:a16="http://schemas.microsoft.com/office/drawing/2014/main" id="{8DAED326-0F08-44BC-B66D-BEFB4B852C62}"/>
              </a:ext>
            </a:extLst>
          </p:cNvPr>
          <p:cNvGraphicFramePr>
            <a:graphicFrameLocks noGrp="1"/>
          </p:cNvGraphicFramePr>
          <p:nvPr>
            <p:extLst>
              <p:ext uri="{D42A27DB-BD31-4B8C-83A1-F6EECF244321}">
                <p14:modId xmlns:p14="http://schemas.microsoft.com/office/powerpoint/2010/main" val="1885068010"/>
              </p:ext>
            </p:extLst>
          </p:nvPr>
        </p:nvGraphicFramePr>
        <p:xfrm>
          <a:off x="1769745" y="3986328"/>
          <a:ext cx="8286750" cy="1792287"/>
        </p:xfrm>
        <a:graphic>
          <a:graphicData uri="http://schemas.openxmlformats.org/drawingml/2006/table">
            <a:tbl>
              <a:tblPr/>
              <a:tblGrid>
                <a:gridCol w="4143375">
                  <a:extLst>
                    <a:ext uri="{9D8B030D-6E8A-4147-A177-3AD203B41FA5}">
                      <a16:colId xmlns:a16="http://schemas.microsoft.com/office/drawing/2014/main" val="20000"/>
                    </a:ext>
                  </a:extLst>
                </a:gridCol>
                <a:gridCol w="4143375">
                  <a:extLst>
                    <a:ext uri="{9D8B030D-6E8A-4147-A177-3AD203B41FA5}">
                      <a16:colId xmlns:a16="http://schemas.microsoft.com/office/drawing/2014/main" val="20001"/>
                    </a:ext>
                  </a:extLst>
                </a:gridCol>
              </a:tblGrid>
              <a:tr h="45721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Правильно</a:t>
                      </a: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0" u="none" strike="noStrike" cap="none" normalizeH="0" baseline="0" dirty="0">
                          <a:ln>
                            <a:noFill/>
                          </a:ln>
                          <a:solidFill>
                            <a:srgbClr val="660033"/>
                          </a:solidFill>
                          <a:effectLst/>
                          <a:latin typeface="Arial Narrow" pitchFamily="34" charset="0"/>
                        </a:rPr>
                        <a:t> </a:t>
                      </a:r>
                      <a:r>
                        <a:rPr kumimoji="0" lang="uk-UA" sz="2400" b="1" i="1" u="none" strike="noStrike" cap="none" normalizeH="0" baseline="0" dirty="0">
                          <a:ln>
                            <a:noFill/>
                          </a:ln>
                          <a:solidFill>
                            <a:srgbClr val="660033"/>
                          </a:solidFill>
                          <a:effectLst/>
                          <a:latin typeface="Arial Narrow" pitchFamily="34" charset="0"/>
                        </a:rPr>
                        <a:t>Неправильно</a:t>
                      </a:r>
                      <a:endParaRPr kumimoji="0" lang="ru-RU" sz="2400" b="1" i="0" u="none" strike="noStrike" cap="none" normalizeH="0" baseline="0" dirty="0">
                        <a:ln>
                          <a:noFill/>
                        </a:ln>
                        <a:solidFill>
                          <a:srgbClr val="660033"/>
                        </a:solidFill>
                        <a:effectLst/>
                        <a:latin typeface="Arial Narrow" pitchFamily="34"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507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Тиск рідини</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Маса породи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Сила впливу на ...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Величина тиску рідини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Величина маси породи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Величина сили впливу...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2" marB="45722"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2096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(3)</a:t>
            </a:r>
          </a:p>
        </p:txBody>
      </p:sp>
      <p:sp>
        <p:nvSpPr>
          <p:cNvPr id="9" name="Rectangle 49">
            <a:extLst>
              <a:ext uri="{FF2B5EF4-FFF2-40B4-BE49-F238E27FC236}">
                <a16:creationId xmlns:a16="http://schemas.microsoft.com/office/drawing/2014/main" id="{96E280E6-2A55-4A0A-8C6D-F09762B88E24}"/>
              </a:ext>
            </a:extLst>
          </p:cNvPr>
          <p:cNvSpPr>
            <a:spLocks noChangeArrowheads="1"/>
          </p:cNvSpPr>
          <p:nvPr/>
        </p:nvSpPr>
        <p:spPr bwMode="auto">
          <a:xfrm>
            <a:off x="329184" y="889843"/>
            <a:ext cx="11447236" cy="5078313"/>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eaLnBrk="1" hangingPunct="1">
              <a:defRPr/>
            </a:pPr>
            <a:r>
              <a:rPr lang="uk-UA" b="1" dirty="0">
                <a:latin typeface="Arial" charset="0"/>
              </a:rPr>
              <a:t>Сучасна наукова й технічна практика базується на Міжнародній системі одиниць </a:t>
            </a:r>
            <a:r>
              <a:rPr lang="en-US" b="1" dirty="0">
                <a:latin typeface="Arial" charset="0"/>
              </a:rPr>
              <a:t>SI </a:t>
            </a:r>
            <a:r>
              <a:rPr lang="uk-UA" b="1" dirty="0">
                <a:latin typeface="Arial" charset="0"/>
              </a:rPr>
              <a:t>(</a:t>
            </a:r>
            <a:r>
              <a:rPr lang="uk-UA" b="1" dirty="0" err="1">
                <a:latin typeface="Arial" charset="0"/>
              </a:rPr>
              <a:t>Systeme</a:t>
            </a:r>
            <a:r>
              <a:rPr lang="uk-UA" b="1" dirty="0">
                <a:latin typeface="Arial" charset="0"/>
              </a:rPr>
              <a:t> </a:t>
            </a:r>
            <a:r>
              <a:rPr lang="uk-UA" b="1" dirty="0" err="1">
                <a:latin typeface="Arial" charset="0"/>
              </a:rPr>
              <a:t>International</a:t>
            </a:r>
            <a:r>
              <a:rPr lang="uk-UA" b="1" dirty="0">
                <a:latin typeface="Arial" charset="0"/>
              </a:rPr>
              <a:t>).</a:t>
            </a:r>
          </a:p>
          <a:p>
            <a:pPr eaLnBrk="1" hangingPunct="1">
              <a:defRPr/>
            </a:pPr>
            <a:endParaRPr lang="en-US" b="1" dirty="0">
              <a:solidFill>
                <a:schemeClr val="tx2"/>
              </a:solidFill>
              <a:latin typeface="Arial" charset="0"/>
            </a:endParaRPr>
          </a:p>
          <a:p>
            <a:pPr eaLnBrk="1" hangingPunct="1">
              <a:defRPr/>
            </a:pPr>
            <a:r>
              <a:rPr lang="uk-UA" b="1" dirty="0">
                <a:latin typeface="Arial" charset="0"/>
              </a:rPr>
              <a:t>Основні одиниці  </a:t>
            </a:r>
            <a:r>
              <a:rPr lang="en-US" b="1" dirty="0">
                <a:latin typeface="Arial" charset="0"/>
              </a:rPr>
              <a:t>SI</a:t>
            </a:r>
            <a:r>
              <a:rPr lang="uk-UA" b="1" dirty="0">
                <a:latin typeface="Arial" charset="0"/>
              </a:rPr>
              <a:t>: </a:t>
            </a:r>
          </a:p>
          <a:p>
            <a:pPr indent="1797050">
              <a:defRPr/>
            </a:pPr>
            <a:r>
              <a:rPr lang="uk-UA" sz="2400" dirty="0">
                <a:latin typeface="Times New Roman" panose="02020603050405020304" pitchFamily="18" charset="0"/>
                <a:cs typeface="Times New Roman" panose="02020603050405020304" pitchFamily="18" charset="0"/>
              </a:rPr>
              <a:t>метр (м), </a:t>
            </a:r>
          </a:p>
          <a:p>
            <a:pPr indent="1797050">
              <a:defRPr/>
            </a:pPr>
            <a:r>
              <a:rPr lang="uk-UA" sz="2400" dirty="0">
                <a:latin typeface="Times New Roman" panose="02020603050405020304" pitchFamily="18" charset="0"/>
                <a:cs typeface="Times New Roman" panose="02020603050405020304" pitchFamily="18" charset="0"/>
              </a:rPr>
              <a:t>кілограм (кг), </a:t>
            </a:r>
          </a:p>
          <a:p>
            <a:pPr indent="1797050">
              <a:defRPr/>
            </a:pPr>
            <a:r>
              <a:rPr lang="uk-UA" sz="2400" dirty="0">
                <a:latin typeface="Times New Roman" panose="02020603050405020304" pitchFamily="18" charset="0"/>
                <a:cs typeface="Times New Roman" panose="02020603050405020304" pitchFamily="18" charset="0"/>
              </a:rPr>
              <a:t>секунда (с), </a:t>
            </a:r>
          </a:p>
          <a:p>
            <a:pPr indent="1797050">
              <a:defRPr/>
            </a:pPr>
            <a:r>
              <a:rPr lang="uk-UA" sz="2400" dirty="0">
                <a:latin typeface="Times New Roman" panose="02020603050405020304" pitchFamily="18" charset="0"/>
                <a:cs typeface="Times New Roman" panose="02020603050405020304" pitchFamily="18" charset="0"/>
              </a:rPr>
              <a:t>ампер (А), </a:t>
            </a:r>
          </a:p>
          <a:p>
            <a:pPr indent="1797050">
              <a:defRPr/>
            </a:pPr>
            <a:r>
              <a:rPr lang="uk-UA" sz="2400" dirty="0">
                <a:latin typeface="Times New Roman" panose="02020603050405020304" pitchFamily="18" charset="0"/>
                <a:cs typeface="Times New Roman" panose="02020603050405020304" pitchFamily="18" charset="0"/>
              </a:rPr>
              <a:t>кельвін (К), </a:t>
            </a:r>
          </a:p>
          <a:p>
            <a:pPr indent="1797050">
              <a:defRPr/>
            </a:pPr>
            <a:r>
              <a:rPr lang="uk-UA" sz="2400" dirty="0">
                <a:latin typeface="Times New Roman" panose="02020603050405020304" pitchFamily="18" charset="0"/>
                <a:cs typeface="Times New Roman" panose="02020603050405020304" pitchFamily="18" charset="0"/>
              </a:rPr>
              <a:t>моль (</a:t>
            </a:r>
            <a:r>
              <a:rPr lang="uk-UA" sz="2400" dirty="0" err="1">
                <a:latin typeface="Times New Roman" panose="02020603050405020304" pitchFamily="18" charset="0"/>
                <a:cs typeface="Times New Roman" panose="02020603050405020304" pitchFamily="18" charset="0"/>
              </a:rPr>
              <a:t>моль</a:t>
            </a:r>
            <a:r>
              <a:rPr lang="uk-UA" sz="2400" dirty="0">
                <a:latin typeface="Times New Roman" panose="02020603050405020304" pitchFamily="18" charset="0"/>
                <a:cs typeface="Times New Roman" panose="02020603050405020304" pitchFamily="18" charset="0"/>
              </a:rPr>
              <a:t>), </a:t>
            </a:r>
          </a:p>
          <a:p>
            <a:pPr indent="1797050">
              <a:defRPr/>
            </a:pPr>
            <a:r>
              <a:rPr lang="uk-UA" sz="2400" dirty="0">
                <a:latin typeface="Times New Roman" panose="02020603050405020304" pitchFamily="18" charset="0"/>
                <a:cs typeface="Times New Roman" panose="02020603050405020304" pitchFamily="18" charset="0"/>
              </a:rPr>
              <a:t>кандела (</a:t>
            </a:r>
            <a:r>
              <a:rPr lang="uk-UA" sz="2400" dirty="0" err="1">
                <a:latin typeface="Times New Roman" panose="02020603050405020304" pitchFamily="18" charset="0"/>
                <a:cs typeface="Times New Roman" panose="02020603050405020304" pitchFamily="18" charset="0"/>
              </a:rPr>
              <a:t>кд</a:t>
            </a:r>
            <a:r>
              <a:rPr lang="uk-UA" sz="2400" i="1" dirty="0">
                <a:latin typeface="Times New Roman" panose="02020603050405020304" pitchFamily="18" charset="0"/>
                <a:cs typeface="Times New Roman" panose="02020603050405020304" pitchFamily="18" charset="0"/>
              </a:rPr>
              <a:t>)  </a:t>
            </a:r>
            <a:endParaRPr lang="ru-RU" sz="2400" i="1" dirty="0">
              <a:latin typeface="Times New Roman" panose="02020603050405020304" pitchFamily="18" charset="0"/>
              <a:cs typeface="Times New Roman" panose="02020603050405020304" pitchFamily="18" charset="0"/>
            </a:endParaRPr>
          </a:p>
          <a:p>
            <a:pPr algn="just" eaLnBrk="1" hangingPunct="1">
              <a:defRPr/>
            </a:pPr>
            <a:endParaRPr lang="en-US" b="1" dirty="0">
              <a:solidFill>
                <a:schemeClr val="tx2"/>
              </a:solidFill>
              <a:latin typeface="Arial" charset="0"/>
            </a:endParaRPr>
          </a:p>
          <a:p>
            <a:pPr algn="just" eaLnBrk="1" hangingPunct="1">
              <a:defRPr/>
            </a:pPr>
            <a:r>
              <a:rPr lang="uk-UA" b="1" dirty="0">
                <a:latin typeface="Arial" charset="0"/>
              </a:rPr>
              <a:t>Додаткові одиниці: </a:t>
            </a:r>
          </a:p>
          <a:p>
            <a:pPr indent="1797050">
              <a:defRPr/>
            </a:pPr>
            <a:r>
              <a:rPr lang="uk-UA" sz="2400" dirty="0">
                <a:latin typeface="Times New Roman" panose="02020603050405020304" pitchFamily="18" charset="0"/>
                <a:cs typeface="Times New Roman" panose="02020603050405020304" pitchFamily="18" charset="0"/>
              </a:rPr>
              <a:t>радіан (рад),</a:t>
            </a:r>
          </a:p>
          <a:p>
            <a:pPr indent="1797050">
              <a:defRPr/>
            </a:pPr>
            <a:r>
              <a:rPr lang="uk-UA" sz="2400" dirty="0">
                <a:latin typeface="Times New Roman" panose="02020603050405020304" pitchFamily="18" charset="0"/>
                <a:cs typeface="Times New Roman" panose="02020603050405020304" pitchFamily="18" charset="0"/>
              </a:rPr>
              <a:t>стерадіан (ср). </a:t>
            </a:r>
          </a:p>
        </p:txBody>
      </p:sp>
    </p:spTree>
    <p:extLst>
      <p:ext uri="{BB962C8B-B14F-4D97-AF65-F5344CB8AC3E}">
        <p14:creationId xmlns:p14="http://schemas.microsoft.com/office/powerpoint/2010/main" val="1265554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(4)</a:t>
            </a:r>
          </a:p>
        </p:txBody>
      </p:sp>
      <p:sp>
        <p:nvSpPr>
          <p:cNvPr id="5" name="Rectangle 10">
            <a:extLst>
              <a:ext uri="{FF2B5EF4-FFF2-40B4-BE49-F238E27FC236}">
                <a16:creationId xmlns:a16="http://schemas.microsoft.com/office/drawing/2014/main" id="{957D4129-7243-457B-BC03-575FB786C9AF}"/>
              </a:ext>
            </a:extLst>
          </p:cNvPr>
          <p:cNvSpPr>
            <a:spLocks noChangeArrowheads="1"/>
          </p:cNvSpPr>
          <p:nvPr/>
        </p:nvSpPr>
        <p:spPr bwMode="auto">
          <a:xfrm>
            <a:off x="261652" y="765899"/>
            <a:ext cx="11347983" cy="1754326"/>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wrap="square" anchor="ctr">
            <a:spAutoFit/>
          </a:bodyPr>
          <a:lstStyle/>
          <a:p>
            <a:pPr indent="342900" algn="just">
              <a:tabLst>
                <a:tab pos="457200" algn="l"/>
                <a:tab pos="533400" algn="l"/>
              </a:tabLst>
              <a:defRPr/>
            </a:pPr>
            <a:endParaRPr lang="uk-UA" b="1" i="1" dirty="0">
              <a:solidFill>
                <a:schemeClr val="tx2"/>
              </a:solidFill>
              <a:latin typeface="Arial" charset="0"/>
            </a:endParaRPr>
          </a:p>
          <a:p>
            <a:pPr algn="just">
              <a:tabLst>
                <a:tab pos="457200" algn="l"/>
                <a:tab pos="533400" algn="l"/>
              </a:tabLst>
              <a:defRPr/>
            </a:pPr>
            <a:r>
              <a:rPr lang="uk-UA" b="1" i="1" dirty="0">
                <a:latin typeface="Arial" charset="0"/>
              </a:rPr>
              <a:t>Значенням фізичної величини</a:t>
            </a:r>
            <a:r>
              <a:rPr lang="uk-UA" b="1" dirty="0">
                <a:latin typeface="Arial" charset="0"/>
              </a:rPr>
              <a:t> (значення величини) іменується її оцінка у вигляді деякого числа прийнятих для неї одиниць. </a:t>
            </a:r>
          </a:p>
          <a:p>
            <a:pPr algn="just">
              <a:tabLst>
                <a:tab pos="457200" algn="l"/>
                <a:tab pos="533400" algn="l"/>
              </a:tabLst>
              <a:defRPr/>
            </a:pPr>
            <a:endParaRPr lang="uk-UA" b="1" dirty="0">
              <a:latin typeface="Arial" charset="0"/>
            </a:endParaRPr>
          </a:p>
          <a:p>
            <a:pPr algn="just">
              <a:tabLst>
                <a:tab pos="457200" algn="l"/>
                <a:tab pos="533400" algn="l"/>
              </a:tabLst>
              <a:defRPr/>
            </a:pPr>
            <a:r>
              <a:rPr lang="uk-UA" b="1" dirty="0">
                <a:latin typeface="Arial" charset="0"/>
              </a:rPr>
              <a:t>Абстрактне число, яке входить до значення фізичної величини, називається </a:t>
            </a:r>
            <a:r>
              <a:rPr lang="uk-UA" b="1" i="1" dirty="0">
                <a:latin typeface="Arial" charset="0"/>
              </a:rPr>
              <a:t>числовим значенням</a:t>
            </a:r>
            <a:r>
              <a:rPr lang="uk-UA" b="1" dirty="0">
                <a:latin typeface="Arial" charset="0"/>
              </a:rPr>
              <a:t>:</a:t>
            </a:r>
          </a:p>
        </p:txBody>
      </p:sp>
      <p:graphicFrame>
        <p:nvGraphicFramePr>
          <p:cNvPr id="7" name="Group 54">
            <a:extLst>
              <a:ext uri="{FF2B5EF4-FFF2-40B4-BE49-F238E27FC236}">
                <a16:creationId xmlns:a16="http://schemas.microsoft.com/office/drawing/2014/main" id="{197D5858-D99C-4BAF-B57F-6778AB48A082}"/>
              </a:ext>
            </a:extLst>
          </p:cNvPr>
          <p:cNvGraphicFramePr>
            <a:graphicFrameLocks noGrp="1"/>
          </p:cNvGraphicFramePr>
          <p:nvPr>
            <p:extLst>
              <p:ext uri="{D42A27DB-BD31-4B8C-83A1-F6EECF244321}">
                <p14:modId xmlns:p14="http://schemas.microsoft.com/office/powerpoint/2010/main" val="1996215149"/>
              </p:ext>
            </p:extLst>
          </p:nvPr>
        </p:nvGraphicFramePr>
        <p:xfrm>
          <a:off x="462392" y="2751074"/>
          <a:ext cx="11061899" cy="914951"/>
        </p:xfrm>
        <a:graphic>
          <a:graphicData uri="http://schemas.openxmlformats.org/drawingml/2006/table">
            <a:tbl>
              <a:tblPr/>
              <a:tblGrid>
                <a:gridCol w="3433003">
                  <a:extLst>
                    <a:ext uri="{9D8B030D-6E8A-4147-A177-3AD203B41FA5}">
                      <a16:colId xmlns:a16="http://schemas.microsoft.com/office/drawing/2014/main" val="20000"/>
                    </a:ext>
                  </a:extLst>
                </a:gridCol>
                <a:gridCol w="4098082">
                  <a:extLst>
                    <a:ext uri="{9D8B030D-6E8A-4147-A177-3AD203B41FA5}">
                      <a16:colId xmlns:a16="http://schemas.microsoft.com/office/drawing/2014/main" val="20001"/>
                    </a:ext>
                  </a:extLst>
                </a:gridCol>
                <a:gridCol w="3530814">
                  <a:extLst>
                    <a:ext uri="{9D8B030D-6E8A-4147-A177-3AD203B41FA5}">
                      <a16:colId xmlns:a16="http://schemas.microsoft.com/office/drawing/2014/main" val="20002"/>
                    </a:ext>
                  </a:extLst>
                </a:gridCol>
              </a:tblGrid>
              <a:tr h="316664">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Величина</a:t>
                      </a:r>
                      <a:endParaRPr kumimoji="0" lang="ru-RU" sz="2400" b="1" i="0" u="none" strike="noStrike" cap="none" normalizeH="0" baseline="0" dirty="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0" u="none" strike="noStrike" cap="none" normalizeH="0" baseline="0">
                          <a:ln>
                            <a:noFill/>
                          </a:ln>
                          <a:solidFill>
                            <a:srgbClr val="660033"/>
                          </a:solidFill>
                          <a:effectLst/>
                          <a:latin typeface="Arial Narrow" pitchFamily="34" charset="0"/>
                        </a:rPr>
                        <a:t> </a:t>
                      </a:r>
                      <a:r>
                        <a:rPr kumimoji="0" lang="uk-UA" sz="2400" b="1" i="1" u="none" strike="noStrike" cap="none" normalizeH="0" baseline="0">
                          <a:ln>
                            <a:noFill/>
                          </a:ln>
                          <a:solidFill>
                            <a:srgbClr val="660033"/>
                          </a:solidFill>
                          <a:effectLst/>
                          <a:latin typeface="Arial Narrow" pitchFamily="34" charset="0"/>
                        </a:rPr>
                        <a:t>Значення величини</a:t>
                      </a:r>
                      <a:endParaRPr kumimoji="0" lang="ru-RU" sz="2400" b="1" i="0" u="none" strike="noStrike" cap="none" normalizeH="0" baseline="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0" u="none" strike="noStrike" cap="none" normalizeH="0" baseline="0" dirty="0">
                          <a:ln>
                            <a:noFill/>
                          </a:ln>
                          <a:solidFill>
                            <a:srgbClr val="660033"/>
                          </a:solidFill>
                          <a:effectLst/>
                          <a:latin typeface="Arial Narrow" pitchFamily="34" charset="0"/>
                        </a:rPr>
                        <a:t> </a:t>
                      </a:r>
                      <a:r>
                        <a:rPr kumimoji="0" lang="uk-UA" sz="2400" b="1" i="1" u="none" strike="noStrike" cap="none" normalizeH="0" baseline="0" dirty="0">
                          <a:ln>
                            <a:noFill/>
                          </a:ln>
                          <a:solidFill>
                            <a:srgbClr val="660033"/>
                          </a:solidFill>
                          <a:effectLst/>
                          <a:latin typeface="Arial Narrow" pitchFamily="34" charset="0"/>
                        </a:rPr>
                        <a:t>Числове значення</a:t>
                      </a:r>
                      <a:endParaRPr kumimoji="0" lang="ru-RU" sz="2400" b="1" i="0" u="none" strike="noStrike" cap="none" normalizeH="0" baseline="0" dirty="0">
                        <a:ln>
                          <a:noFill/>
                        </a:ln>
                        <a:solidFill>
                          <a:srgbClr val="660033"/>
                        </a:solidFill>
                        <a:effectLst/>
                        <a:latin typeface="Arial Narrow" pitchFamily="34"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751">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Тиск рідини в системі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6</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Па</a:t>
                      </a: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itchFamily="18" charset="2"/>
                        </a:rPr>
                        <a:t></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6</a:t>
                      </a:r>
                      <a:endPar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Rectangle 10">
            <a:extLst>
              <a:ext uri="{FF2B5EF4-FFF2-40B4-BE49-F238E27FC236}">
                <a16:creationId xmlns:a16="http://schemas.microsoft.com/office/drawing/2014/main" id="{7AB94C73-29BC-46B3-B280-16C49685B093}"/>
              </a:ext>
            </a:extLst>
          </p:cNvPr>
          <p:cNvSpPr>
            <a:spLocks noChangeArrowheads="1"/>
          </p:cNvSpPr>
          <p:nvPr/>
        </p:nvSpPr>
        <p:spPr bwMode="auto">
          <a:xfrm>
            <a:off x="384048" y="4050261"/>
            <a:ext cx="11423904" cy="1600438"/>
          </a:xfrm>
          <a:prstGeom prst="rect">
            <a:avLst/>
          </a:prstGeom>
          <a:solidFill>
            <a:srgbClr val="FFFFFF"/>
          </a:solidFill>
          <a:ln w="9525">
            <a:noFill/>
            <a:miter lim="800000"/>
            <a:headEnd/>
            <a:tailEnd/>
          </a:ln>
          <a:effectLst>
            <a:prstShdw prst="shdw13" dist="53882" dir="13500000">
              <a:schemeClr val="bg2">
                <a:alpha val="50000"/>
              </a:schemeClr>
            </a:prstShdw>
          </a:effectLst>
        </p:spPr>
        <p:txBody>
          <a:bodyPr wrap="square" anchor="ctr">
            <a:spAutoFit/>
          </a:bodyPr>
          <a:lstStyle/>
          <a:p>
            <a:pPr algn="just">
              <a:spcAft>
                <a:spcPts val="1200"/>
              </a:spcAft>
              <a:tabLst>
                <a:tab pos="457200" algn="l"/>
                <a:tab pos="533400" algn="l"/>
              </a:tabLst>
              <a:defRPr/>
            </a:pPr>
            <a:r>
              <a:rPr lang="uk-UA" b="1" dirty="0">
                <a:latin typeface="Arial" charset="0"/>
              </a:rPr>
              <a:t>Під </a:t>
            </a:r>
            <a:r>
              <a:rPr lang="uk-UA" b="1" i="1" dirty="0">
                <a:latin typeface="Arial" charset="0"/>
              </a:rPr>
              <a:t>розмірністю фізичної величини</a:t>
            </a:r>
            <a:r>
              <a:rPr lang="uk-UA" b="1" dirty="0">
                <a:latin typeface="Arial" charset="0"/>
              </a:rPr>
              <a:t> (розмірністю величини) розуміють вираз, що показує її зв'язок з основними одиницями системи, у якій коефіцієнт пропорційності взятий за одиницю. </a:t>
            </a:r>
          </a:p>
          <a:p>
            <a:pPr algn="just">
              <a:spcAft>
                <a:spcPts val="1200"/>
              </a:spcAft>
              <a:tabLst>
                <a:tab pos="457200" algn="l"/>
                <a:tab pos="533400" algn="l"/>
              </a:tabLst>
              <a:defRPr/>
            </a:pPr>
            <a:r>
              <a:rPr lang="uk-UA" b="1" dirty="0">
                <a:latin typeface="Arial" charset="0"/>
              </a:rPr>
              <a:t>Розмірність величини являє собою добуток основних одиниць у відповідному ступені</a:t>
            </a:r>
          </a:p>
          <a:p>
            <a:pPr indent="717550" algn="just">
              <a:spcAft>
                <a:spcPts val="1200"/>
              </a:spcAft>
              <a:tabLst>
                <a:tab pos="457200" algn="l"/>
                <a:tab pos="533400" algn="l"/>
              </a:tabLst>
              <a:defRPr/>
            </a:pPr>
            <a:r>
              <a:rPr lang="uk-UA" sz="2400" dirty="0">
                <a:latin typeface="Times New Roman" panose="02020603050405020304" pitchFamily="18" charset="0"/>
                <a:cs typeface="Times New Roman" panose="02020603050405020304" pitchFamily="18" charset="0"/>
              </a:rPr>
              <a:t>Розмірність роботи:    </a:t>
            </a:r>
            <a:r>
              <a:rPr lang="uk-UA" sz="2400" i="1" dirty="0">
                <a:latin typeface="Times New Roman" panose="02020603050405020304" pitchFamily="18" charset="0"/>
                <a:cs typeface="Times New Roman" panose="02020603050405020304" pitchFamily="18" charset="0"/>
              </a:rPr>
              <a:t>L</a:t>
            </a:r>
            <a:r>
              <a:rPr lang="uk-UA" sz="2400" i="1" baseline="30000" dirty="0">
                <a:latin typeface="Times New Roman" panose="02020603050405020304" pitchFamily="18" charset="0"/>
                <a:cs typeface="Times New Roman" panose="02020603050405020304" pitchFamily="18" charset="0"/>
              </a:rPr>
              <a:t>2</a:t>
            </a:r>
            <a:r>
              <a:rPr lang="uk-UA" sz="2400" i="1" dirty="0">
                <a:latin typeface="Times New Roman" panose="02020603050405020304" pitchFamily="18" charset="0"/>
                <a:cs typeface="Times New Roman" panose="02020603050405020304" pitchFamily="18" charset="0"/>
              </a:rPr>
              <a:t>MT </a:t>
            </a:r>
            <a:r>
              <a:rPr lang="uk-UA" sz="2400" i="1" baseline="30000" dirty="0">
                <a:latin typeface="Times New Roman" panose="02020603050405020304" pitchFamily="18" charset="0"/>
                <a:cs typeface="Times New Roman" panose="02020603050405020304" pitchFamily="18" charset="0"/>
              </a:rPr>
              <a:t>–2</a:t>
            </a:r>
            <a:r>
              <a:rPr lang="uk-UA"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712006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(6)</a:t>
            </a:r>
          </a:p>
        </p:txBody>
      </p:sp>
      <p:sp>
        <p:nvSpPr>
          <p:cNvPr id="5" name="Rectangle 10">
            <a:extLst>
              <a:ext uri="{FF2B5EF4-FFF2-40B4-BE49-F238E27FC236}">
                <a16:creationId xmlns:a16="http://schemas.microsoft.com/office/drawing/2014/main" id="{BFDCCCDD-7202-419C-8F49-971DE0FF4D77}"/>
              </a:ext>
            </a:extLst>
          </p:cNvPr>
          <p:cNvSpPr>
            <a:spLocks noChangeArrowheads="1"/>
          </p:cNvSpPr>
          <p:nvPr/>
        </p:nvSpPr>
        <p:spPr bwMode="auto">
          <a:xfrm>
            <a:off x="475488" y="980190"/>
            <a:ext cx="8572500" cy="400050"/>
          </a:xfrm>
          <a:prstGeom prst="rect">
            <a:avLst/>
          </a:prstGeom>
          <a:solidFill>
            <a:srgbClr val="FFFF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457200" algn="l"/>
                <a:tab pos="533400" algn="l"/>
              </a:tabLst>
              <a:defRPr sz="2000">
                <a:solidFill>
                  <a:schemeClr val="tx1"/>
                </a:solidFill>
                <a:latin typeface="Arial" panose="020B0604020202020204" pitchFamily="34" charset="0"/>
              </a:defRPr>
            </a:lvl1pPr>
            <a:lvl2pPr marL="742950" indent="-285750">
              <a:tabLst>
                <a:tab pos="457200" algn="l"/>
                <a:tab pos="533400" algn="l"/>
              </a:tabLst>
              <a:defRPr sz="2000">
                <a:solidFill>
                  <a:schemeClr val="tx1"/>
                </a:solidFill>
                <a:latin typeface="Arial" panose="020B0604020202020204" pitchFamily="34" charset="0"/>
              </a:defRPr>
            </a:lvl2pPr>
            <a:lvl3pPr marL="1143000" indent="-228600">
              <a:tabLst>
                <a:tab pos="457200" algn="l"/>
                <a:tab pos="533400" algn="l"/>
              </a:tabLst>
              <a:defRPr sz="2000">
                <a:solidFill>
                  <a:schemeClr val="tx1"/>
                </a:solidFill>
                <a:latin typeface="Arial" panose="020B0604020202020204" pitchFamily="34" charset="0"/>
              </a:defRPr>
            </a:lvl3pPr>
            <a:lvl4pPr marL="1600200" indent="-228600">
              <a:tabLst>
                <a:tab pos="457200" algn="l"/>
                <a:tab pos="533400" algn="l"/>
              </a:tabLst>
              <a:defRPr sz="2000">
                <a:solidFill>
                  <a:schemeClr val="tx1"/>
                </a:solidFill>
                <a:latin typeface="Arial" panose="020B0604020202020204" pitchFamily="34" charset="0"/>
              </a:defRPr>
            </a:lvl4pPr>
            <a:lvl5pPr marL="2057400" indent="-228600">
              <a:tabLst>
                <a:tab pos="457200" algn="l"/>
                <a:tab pos="5334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 pos="533400" algn="l"/>
              </a:tabLst>
              <a:defRPr sz="2000">
                <a:solidFill>
                  <a:schemeClr val="tx1"/>
                </a:solidFill>
                <a:latin typeface="Arial" panose="020B0604020202020204" pitchFamily="34" charset="0"/>
              </a:defRPr>
            </a:lvl9pPr>
          </a:lstStyle>
          <a:p>
            <a:pPr algn="just">
              <a:spcAft>
                <a:spcPts val="1200"/>
              </a:spcAft>
            </a:pPr>
            <a:r>
              <a:rPr lang="uk-UA" altLang="ru-RU" b="1" dirty="0"/>
              <a:t>Рекомендації до застосування деяких фізичних величин: </a:t>
            </a:r>
          </a:p>
        </p:txBody>
      </p:sp>
      <p:graphicFrame>
        <p:nvGraphicFramePr>
          <p:cNvPr id="7" name="Group 80">
            <a:extLst>
              <a:ext uri="{FF2B5EF4-FFF2-40B4-BE49-F238E27FC236}">
                <a16:creationId xmlns:a16="http://schemas.microsoft.com/office/drawing/2014/main" id="{2430A0A8-CB0C-424E-9CD1-5604AAE41BDC}"/>
              </a:ext>
            </a:extLst>
          </p:cNvPr>
          <p:cNvGraphicFramePr>
            <a:graphicFrameLocks noGrp="1"/>
          </p:cNvGraphicFramePr>
          <p:nvPr>
            <p:extLst>
              <p:ext uri="{D42A27DB-BD31-4B8C-83A1-F6EECF244321}">
                <p14:modId xmlns:p14="http://schemas.microsoft.com/office/powerpoint/2010/main" val="2645595476"/>
              </p:ext>
            </p:extLst>
          </p:nvPr>
        </p:nvGraphicFramePr>
        <p:xfrm>
          <a:off x="487680" y="1760826"/>
          <a:ext cx="11216639" cy="3475038"/>
        </p:xfrm>
        <a:graphic>
          <a:graphicData uri="http://schemas.openxmlformats.org/drawingml/2006/table">
            <a:tbl>
              <a:tblPr/>
              <a:tblGrid>
                <a:gridCol w="4486656">
                  <a:extLst>
                    <a:ext uri="{9D8B030D-6E8A-4147-A177-3AD203B41FA5}">
                      <a16:colId xmlns:a16="http://schemas.microsoft.com/office/drawing/2014/main" val="20000"/>
                    </a:ext>
                  </a:extLst>
                </a:gridCol>
                <a:gridCol w="6729983">
                  <a:extLst>
                    <a:ext uri="{9D8B030D-6E8A-4147-A177-3AD203B41FA5}">
                      <a16:colId xmlns:a16="http://schemas.microsoft.com/office/drawing/2014/main" val="20001"/>
                    </a:ext>
                  </a:extLst>
                </a:gridCol>
              </a:tblGrid>
              <a:tr h="457242">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charset="0"/>
                        </a:rPr>
                        <a:t>Правильно</a:t>
                      </a:r>
                      <a:r>
                        <a:rPr kumimoji="0" lang="uk-UA" sz="2400" b="1" i="0" u="none" strike="noStrike" cap="none" normalizeH="0" baseline="0" dirty="0">
                          <a:ln>
                            <a:noFill/>
                          </a:ln>
                          <a:solidFill>
                            <a:srgbClr val="660033"/>
                          </a:solidFill>
                          <a:effectLst/>
                          <a:latin typeface="Arial" charset="0"/>
                        </a:rPr>
                        <a:t> </a:t>
                      </a:r>
                      <a:endParaRPr kumimoji="0" lang="ru-RU" sz="2400" b="1" i="0" u="none" strike="noStrike" cap="none" normalizeH="0" baseline="0" dirty="0">
                        <a:ln>
                          <a:noFill/>
                        </a:ln>
                        <a:solidFill>
                          <a:srgbClr val="660033"/>
                        </a:solidFill>
                        <a:effectLst/>
                        <a:latin typeface="Arial"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charset="0"/>
                        </a:rPr>
                        <a:t>Неправильно</a:t>
                      </a:r>
                      <a:r>
                        <a:rPr kumimoji="0" lang="uk-UA" sz="2400" b="1" i="0" u="none" strike="noStrike" cap="none" normalizeH="0" baseline="0" dirty="0">
                          <a:ln>
                            <a:noFill/>
                          </a:ln>
                          <a:solidFill>
                            <a:srgbClr val="660033"/>
                          </a:solidFill>
                          <a:effectLst/>
                          <a:latin typeface="Arial" charset="0"/>
                        </a:rPr>
                        <a:t> </a:t>
                      </a:r>
                      <a:endParaRPr kumimoji="0" lang="ru-RU" sz="2400" b="1" i="0" u="none" strike="noStrike" cap="none" normalizeH="0" baseline="0" dirty="0">
                        <a:ln>
                          <a:noFill/>
                        </a:ln>
                        <a:solidFill>
                          <a:srgbClr val="660033"/>
                        </a:solidFill>
                        <a:effectLst/>
                        <a:latin typeface="Arial"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2">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Машина масою 1,5 т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Машина вагою 1,5 т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42">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Масова витрата</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Вагова витрата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2">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Маса палива дорівнює 40 кг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Кількість палива дорівнює 40 кг</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303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Вантажопідіймальність крана дорівнює 5 т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Вантажопідіймальність крана дорівнює 5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тс</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303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Вантажопіднімальна сила крана становить 50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кН</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Вантажопідіймальність крана становить 50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кН</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9" marR="91439" marT="45724" marB="45724"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5961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81AA698-4BCE-4C69-A472-105CCAB9E496}"/>
              </a:ext>
            </a:extLst>
          </p:cNvPr>
          <p:cNvSpPr/>
          <p:nvPr/>
        </p:nvSpPr>
        <p:spPr>
          <a:xfrm>
            <a:off x="856344" y="6270170"/>
            <a:ext cx="9942286" cy="338554"/>
          </a:xfrm>
          <a:prstGeom prst="rect">
            <a:avLst/>
          </a:prstGeom>
        </p:spPr>
        <p:txBody>
          <a:bodyPr wrap="square">
            <a:spAutoFit/>
          </a:bodyPr>
          <a:lstStyle/>
          <a:p>
            <a:pPr algn="ctr" eaLnBrk="0" fontAlgn="base" hangingPunct="0">
              <a:spcBef>
                <a:spcPct val="0"/>
              </a:spcBef>
              <a:spcAft>
                <a:spcPct val="0"/>
              </a:spcAft>
              <a:tabLst>
                <a:tab pos="-15875" algn="l"/>
                <a:tab pos="549275" algn="l"/>
                <a:tab pos="727075" algn="l"/>
              </a:tabLst>
            </a:pPr>
            <a:r>
              <a:rPr lang="uk-UA" sz="1600" b="1" dirty="0">
                <a:solidFill>
                  <a:schemeClr val="accent1"/>
                </a:solidFill>
                <a:effectLst>
                  <a:outerShdw blurRad="38100" dist="38100" dir="2700000" algn="tl">
                    <a:srgbClr val="000000">
                      <a:alpha val="43137"/>
                    </a:srgbClr>
                  </a:outerShdw>
                </a:effectLst>
              </a:rPr>
              <a:t>ДОДАТКИ.  </a:t>
            </a:r>
            <a:r>
              <a:rPr lang="uk-UA" sz="1600" b="1" dirty="0" bmk="_Hlk44668700">
                <a:solidFill>
                  <a:srgbClr val="314663"/>
                </a:solidFill>
                <a:effectLst>
                  <a:outerShdw blurRad="38100" dist="38100" dir="2700000" algn="tl">
                    <a:srgbClr val="000000">
                      <a:alpha val="43137"/>
                    </a:srgbClr>
                  </a:outerShdw>
                </a:effectLst>
                <a:cs typeface="Times New Roman" pitchFamily="18" charset="0"/>
              </a:rPr>
              <a:t>Додаток 6</a:t>
            </a:r>
            <a:r>
              <a:rPr lang="uk-UA" sz="1600" b="1" dirty="0" bmk="_Hlk44668700">
                <a:solidFill>
                  <a:srgbClr val="314663"/>
                </a:solidFill>
                <a:effectLst>
                  <a:outerShdw blurRad="38100" dist="38100" dir="2700000" algn="tl">
                    <a:srgbClr val="000000">
                      <a:alpha val="43137"/>
                    </a:srgbClr>
                  </a:outerShdw>
                </a:effectLst>
                <a:latin typeface="+mj-lt"/>
                <a:cs typeface="Times New Roman" pitchFamily="18" charset="0"/>
              </a:rPr>
              <a:t>.</a:t>
            </a:r>
            <a:r>
              <a:rPr lang="uk-UA" sz="1600" dirty="0" bmk="_Hlk44668700">
                <a:solidFill>
                  <a:srgbClr val="314663"/>
                </a:solidFill>
                <a:effectLst>
                  <a:outerShdw blurRad="38100" dist="38100" dir="2700000" algn="tl">
                    <a:srgbClr val="000000">
                      <a:alpha val="43137"/>
                    </a:srgbClr>
                  </a:outerShdw>
                </a:effectLst>
                <a:latin typeface="+mj-lt"/>
                <a:cs typeface="Times New Roman" pitchFamily="18" charset="0"/>
              </a:rPr>
              <a:t> </a:t>
            </a:r>
            <a:r>
              <a:rPr lang="uk-UA" sz="1600" b="1" dirty="0">
                <a:solidFill>
                  <a:srgbClr val="314663"/>
                </a:solidFill>
                <a:effectLst>
                  <a:outerShdw blurRad="38100" dist="38100" dir="2700000" algn="tl">
                    <a:srgbClr val="000000">
                      <a:alpha val="43137"/>
                    </a:srgbClr>
                  </a:outerShdw>
                </a:effectLst>
                <a:latin typeface="+mj-lt"/>
                <a:cs typeface="Times New Roman" pitchFamily="18" charset="0"/>
              </a:rPr>
              <a:t>Рекомендації до оформлювання рукописів</a:t>
            </a:r>
            <a:endParaRPr lang="uk-UA" sz="1600" b="1" i="1" dirty="0" bmk="_Hlk44668700">
              <a:solidFill>
                <a:srgbClr val="314663"/>
              </a:solidFill>
              <a:effectLst>
                <a:outerShdw blurRad="38100" dist="38100" dir="2700000" algn="tl">
                  <a:srgbClr val="000000">
                    <a:alpha val="43137"/>
                  </a:srgbClr>
                </a:outerShdw>
              </a:effectLst>
            </a:endParaRPr>
          </a:p>
        </p:txBody>
      </p:sp>
      <p:sp>
        <p:nvSpPr>
          <p:cNvPr id="6" name="Rectangle 9">
            <a:extLst>
              <a:ext uri="{FF2B5EF4-FFF2-40B4-BE49-F238E27FC236}">
                <a16:creationId xmlns:a16="http://schemas.microsoft.com/office/drawing/2014/main" id="{FA543F29-0F92-4F3C-9560-4F73DE8ABEBC}"/>
              </a:ext>
            </a:extLst>
          </p:cNvPr>
          <p:cNvSpPr>
            <a:spLocks noChangeArrowheads="1"/>
          </p:cNvSpPr>
          <p:nvPr/>
        </p:nvSpPr>
        <p:spPr bwMode="auto">
          <a:xfrm>
            <a:off x="329184" y="357188"/>
            <a:ext cx="10018607" cy="36933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ru-RU" altLang="ru-RU" sz="1800" b="1" i="1" dirty="0" err="1">
                <a:solidFill>
                  <a:schemeClr val="accent2"/>
                </a:solidFill>
                <a:effectLst>
                  <a:outerShdw blurRad="38100" dist="38100" dir="2700000" algn="tl">
                    <a:srgbClr val="000000">
                      <a:alpha val="43137"/>
                    </a:srgbClr>
                  </a:outerShdw>
                </a:effectLst>
              </a:rPr>
              <a:t>Фізичні</a:t>
            </a:r>
            <a:r>
              <a:rPr lang="ru-RU" altLang="ru-RU" sz="1800" b="1" i="1" dirty="0">
                <a:solidFill>
                  <a:schemeClr val="accent2"/>
                </a:solidFill>
                <a:effectLst>
                  <a:outerShdw blurRad="38100" dist="38100" dir="2700000" algn="tl">
                    <a:srgbClr val="000000">
                      <a:alpha val="43137"/>
                    </a:srgbClr>
                  </a:outerShdw>
                </a:effectLst>
              </a:rPr>
              <a:t> </a:t>
            </a:r>
            <a:r>
              <a:rPr lang="ru-RU" altLang="ru-RU" sz="1800" b="1" i="1" dirty="0" err="1">
                <a:solidFill>
                  <a:schemeClr val="accent2"/>
                </a:solidFill>
                <a:effectLst>
                  <a:outerShdw blurRad="38100" dist="38100" dir="2700000" algn="tl">
                    <a:srgbClr val="000000">
                      <a:alpha val="43137"/>
                    </a:srgbClr>
                  </a:outerShdw>
                </a:effectLst>
              </a:rPr>
              <a:t>величини</a:t>
            </a:r>
            <a:r>
              <a:rPr lang="ru-RU" altLang="ru-RU" sz="1800" b="1" i="1" dirty="0">
                <a:solidFill>
                  <a:schemeClr val="accent2"/>
                </a:solidFill>
                <a:effectLst>
                  <a:outerShdw blurRad="38100" dist="38100" dir="2700000" algn="tl">
                    <a:srgbClr val="000000">
                      <a:alpha val="43137"/>
                    </a:srgbClr>
                  </a:outerShdw>
                </a:effectLst>
              </a:rPr>
              <a:t> (8)</a:t>
            </a:r>
          </a:p>
        </p:txBody>
      </p:sp>
      <p:graphicFrame>
        <p:nvGraphicFramePr>
          <p:cNvPr id="7" name="Group 71">
            <a:extLst>
              <a:ext uri="{FF2B5EF4-FFF2-40B4-BE49-F238E27FC236}">
                <a16:creationId xmlns:a16="http://schemas.microsoft.com/office/drawing/2014/main" id="{4A3F8481-75A8-4A20-B6D4-9534CC370554}"/>
              </a:ext>
            </a:extLst>
          </p:cNvPr>
          <p:cNvGraphicFramePr>
            <a:graphicFrameLocks noGrp="1"/>
          </p:cNvGraphicFramePr>
          <p:nvPr>
            <p:extLst>
              <p:ext uri="{D42A27DB-BD31-4B8C-83A1-F6EECF244321}">
                <p14:modId xmlns:p14="http://schemas.microsoft.com/office/powerpoint/2010/main" val="3234463897"/>
              </p:ext>
            </p:extLst>
          </p:nvPr>
        </p:nvGraphicFramePr>
        <p:xfrm>
          <a:off x="463296" y="1355726"/>
          <a:ext cx="11241023" cy="4645104"/>
        </p:xfrm>
        <a:graphic>
          <a:graphicData uri="http://schemas.openxmlformats.org/drawingml/2006/table">
            <a:tbl>
              <a:tblPr/>
              <a:tblGrid>
                <a:gridCol w="4806629">
                  <a:extLst>
                    <a:ext uri="{9D8B030D-6E8A-4147-A177-3AD203B41FA5}">
                      <a16:colId xmlns:a16="http://schemas.microsoft.com/office/drawing/2014/main" val="20000"/>
                    </a:ext>
                  </a:extLst>
                </a:gridCol>
                <a:gridCol w="6434394">
                  <a:extLst>
                    <a:ext uri="{9D8B030D-6E8A-4147-A177-3AD203B41FA5}">
                      <a16:colId xmlns:a16="http://schemas.microsoft.com/office/drawing/2014/main" val="20001"/>
                    </a:ext>
                  </a:extLst>
                </a:gridCol>
              </a:tblGrid>
              <a:tr h="457185">
                <a:tc>
                  <a:txBody>
                    <a:bodyPr/>
                    <a:lstStyle/>
                    <a:p>
                      <a:pPr marL="0" marR="0" lvl="0" indent="0" algn="ctr"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Правильно</a:t>
                      </a:r>
                      <a:r>
                        <a:rPr kumimoji="0" lang="uk-UA" sz="2400" b="1" i="0" u="none" strike="noStrike" cap="none" normalizeH="0" baseline="0" dirty="0">
                          <a:ln>
                            <a:noFill/>
                          </a:ln>
                          <a:solidFill>
                            <a:srgbClr val="660033"/>
                          </a:solidFill>
                          <a:effectLst/>
                          <a:latin typeface="Arial Narrow" pitchFamily="34" charset="0"/>
                        </a:rPr>
                        <a:t> </a:t>
                      </a:r>
                      <a:endParaRPr kumimoji="0" lang="ru-RU" sz="2400" b="1" i="0" u="none" strike="noStrike" cap="none" normalizeH="0" baseline="0" dirty="0">
                        <a:ln>
                          <a:noFill/>
                        </a:ln>
                        <a:solidFill>
                          <a:srgbClr val="660033"/>
                        </a:solidFill>
                        <a:effectLst/>
                        <a:latin typeface="Arial Narrow" pitchFamily="34"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1" i="1" u="none" strike="noStrike" cap="none" normalizeH="0" baseline="0" dirty="0">
                          <a:ln>
                            <a:noFill/>
                          </a:ln>
                          <a:solidFill>
                            <a:srgbClr val="660033"/>
                          </a:solidFill>
                          <a:effectLst/>
                          <a:latin typeface="Arial Narrow" pitchFamily="34" charset="0"/>
                        </a:rPr>
                        <a:t>Неправильно</a:t>
                      </a:r>
                      <a:r>
                        <a:rPr kumimoji="0" lang="uk-UA" sz="2400" b="1" i="0" u="none" strike="noStrike" cap="none" normalizeH="0" baseline="0" dirty="0">
                          <a:ln>
                            <a:noFill/>
                          </a:ln>
                          <a:solidFill>
                            <a:srgbClr val="660033"/>
                          </a:solidFill>
                          <a:effectLst/>
                          <a:latin typeface="Arial Narrow" pitchFamily="34" charset="0"/>
                        </a:rPr>
                        <a:t> </a:t>
                      </a:r>
                      <a:endParaRPr kumimoji="0" lang="ru-RU" sz="2400" b="1" i="0" u="none" strike="noStrike" cap="none" normalizeH="0" baseline="0" dirty="0">
                        <a:ln>
                          <a:noFill/>
                        </a:ln>
                        <a:solidFill>
                          <a:srgbClr val="660033"/>
                        </a:solidFill>
                        <a:effectLst/>
                        <a:latin typeface="Arial Narrow" pitchFamily="34"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08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Подача насоса становить 30 л/</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хв</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Продуктивність насоса становить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30 л/</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хв</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38">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Напір, що розвиває насос, дорівнює 150 м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Тиск, що розвиває насос, 150 м стовпа рідини</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38">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Молярна теплоємність алмазу, дж/(моль к) </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Теплоємність алмазу в  Дж/(моль к)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38">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Місткість посудини становить 2,5 м</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endParaRPr kumimoji="0" lang="ru-RU"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Ємність посудини складає 2,5 м</a:t>
                      </a:r>
                      <a:r>
                        <a:rPr kumimoji="0" lang="uk-UA"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3</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38">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Частота обертання ротора  дорівнює 50 с </a:t>
                      </a:r>
                      <a:r>
                        <a:rPr kumimoji="0" lang="uk-UA" sz="2400" b="0"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a:t>
                      </a:r>
                      <a:r>
                        <a:rPr kumimoji="0" lang="uk-UA"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Число обертів ротора дорівнює </a:t>
                      </a:r>
                    </a:p>
                    <a:p>
                      <a:pPr marL="0" marR="0" lvl="0" indent="0" algn="l" defTabSz="914400" rtl="0" eaLnBrk="0" fontAlgn="base" latinLnBrk="0" hangingPunct="0">
                        <a:lnSpc>
                          <a:spcPct val="100000"/>
                        </a:lnSpc>
                        <a:spcBef>
                          <a:spcPts val="0"/>
                        </a:spcBef>
                        <a:spcAft>
                          <a:spcPct val="0"/>
                        </a:spcAft>
                        <a:buClr>
                          <a:schemeClr val="hlink"/>
                        </a:buClr>
                        <a:buSzTx/>
                        <a:buFont typeface="Wingdings" pitchFamily="2" charset="2"/>
                        <a:buNone/>
                        <a:tabLst/>
                      </a:pP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3 000 об / </a:t>
                      </a:r>
                      <a:r>
                        <a:rPr kumimoji="0" lang="uk-UA"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хв</a:t>
                      </a:r>
                      <a:r>
                        <a:rPr kumimoji="0" lang="uk-UA"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2363983"/>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3985</TotalTime>
  <Words>11755</Words>
  <Application>Microsoft Office PowerPoint</Application>
  <PresentationFormat>Широкоэкранный</PresentationFormat>
  <Paragraphs>1751</Paragraphs>
  <Slides>137</Slides>
  <Notes>93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2</vt:i4>
      </vt:variant>
      <vt:variant>
        <vt:lpstr>Заголовки слайдов</vt:lpstr>
      </vt:variant>
      <vt:variant>
        <vt:i4>137</vt:i4>
      </vt:variant>
    </vt:vector>
  </HeadingPairs>
  <TitlesOfParts>
    <vt:vector size="146" baseType="lpstr">
      <vt:lpstr>Academy Condensed</vt:lpstr>
      <vt:lpstr>Arial</vt:lpstr>
      <vt:lpstr>Arial Narrow</vt:lpstr>
      <vt:lpstr>Calibri</vt:lpstr>
      <vt:lpstr>Times New Roman</vt:lpstr>
      <vt:lpstr>Wingdings</vt:lpstr>
      <vt:lpstr>Тема Office</vt:lpstr>
      <vt:lpstr>Формула</vt:lpstr>
      <vt:lpstr>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User</cp:lastModifiedBy>
  <cp:revision>380</cp:revision>
  <dcterms:created xsi:type="dcterms:W3CDTF">2018-01-06T22:34:48Z</dcterms:created>
  <dcterms:modified xsi:type="dcterms:W3CDTF">2020-10-30T06:19:49Z</dcterms:modified>
</cp:coreProperties>
</file>